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2" r:id="rId6"/>
    <p:sldId id="259" r:id="rId7"/>
    <p:sldId id="260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94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9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68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21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07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3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5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6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1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61E97-1075-4A76-B164-919C8AF029FC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C64C-F42C-419B-BC0F-475B90BFB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66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what ways does Shakespeare use hands as symbolism?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965371"/>
            <a:ext cx="9144000" cy="620486"/>
          </a:xfrm>
        </p:spPr>
        <p:txBody>
          <a:bodyPr/>
          <a:lstStyle/>
          <a:p>
            <a:r>
              <a:rPr lang="en-GB" dirty="0" smtClean="0"/>
              <a:t>Motif: </a:t>
            </a:r>
            <a:r>
              <a:rPr lang="en-GB" dirty="0"/>
              <a:t>a dominant or recurring idea in </a:t>
            </a:r>
            <a:r>
              <a:rPr lang="en-GB" dirty="0" smtClean="0"/>
              <a:t>a text.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002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“weird sisters hand in hand (1.3) work on the pilot’s thumb…</a:t>
            </a:r>
          </a:p>
          <a:p>
            <a:endParaRPr lang="en-GB" dirty="0"/>
          </a:p>
          <a:p>
            <a:r>
              <a:rPr lang="en-GB" dirty="0" smtClean="0"/>
              <a:t>The apparitions (Act 4) are holding significant items…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41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040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Motif: a recurring idea of an image</a:t>
            </a:r>
            <a:br>
              <a:rPr lang="en-GB" dirty="0" smtClean="0"/>
            </a:br>
            <a:r>
              <a:rPr lang="en-GB" b="1" dirty="0" smtClean="0">
                <a:solidFill>
                  <a:srgbClr val="FF0000"/>
                </a:solidFill>
              </a:rPr>
              <a:t>what do hands symbolise?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603"/>
            <a:ext cx="10515600" cy="4351338"/>
          </a:xfrm>
        </p:spPr>
        <p:txBody>
          <a:bodyPr/>
          <a:lstStyle/>
          <a:p>
            <a:r>
              <a:rPr lang="en-GB" dirty="0" smtClean="0"/>
              <a:t>Hands are how you take action/how you commit a deed</a:t>
            </a:r>
          </a:p>
          <a:p>
            <a:r>
              <a:rPr lang="en-GB" dirty="0" smtClean="0"/>
              <a:t>They connect desire with reality</a:t>
            </a:r>
          </a:p>
          <a:p>
            <a:endParaRPr lang="en-GB" dirty="0"/>
          </a:p>
          <a:p>
            <a:r>
              <a:rPr lang="en-GB" dirty="0" smtClean="0"/>
              <a:t>Guilt – try to wash away their guilt but this cannot be!</a:t>
            </a:r>
          </a:p>
          <a:p>
            <a:r>
              <a:rPr lang="en-GB" dirty="0" smtClean="0"/>
              <a:t>Justice and retribution – using their hands for the good of the King and country (at the start)</a:t>
            </a:r>
          </a:p>
          <a:p>
            <a:r>
              <a:rPr lang="en-GB" dirty="0" smtClean="0"/>
              <a:t>Tyranny</a:t>
            </a:r>
          </a:p>
          <a:p>
            <a:r>
              <a:rPr lang="en-GB" dirty="0" smtClean="0"/>
              <a:t>Religious allusion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268310" y="5092261"/>
            <a:ext cx="692369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400" b="0" dirty="0" smtClean="0">
                <a:solidFill>
                  <a:srgbClr val="000000"/>
                </a:solidFill>
                <a:effectLst/>
              </a:rPr>
              <a:t>In </a:t>
            </a:r>
            <a:r>
              <a:rPr lang="en-GB" sz="2400" b="1" dirty="0" smtClean="0">
                <a:solidFill>
                  <a:srgbClr val="000000"/>
                </a:solidFill>
                <a:effectLst/>
              </a:rPr>
              <a:t>the Bible</a:t>
            </a:r>
            <a:r>
              <a:rPr lang="en-GB" sz="2400" b="0" dirty="0" smtClean="0">
                <a:solidFill>
                  <a:srgbClr val="000000"/>
                </a:solidFill>
                <a:effectLst/>
              </a:rPr>
              <a:t>, the Roman prefect Pontius Pilate, before sending Jesus to his death, is said to have </a:t>
            </a:r>
            <a:r>
              <a:rPr lang="en-GB" sz="2400" b="1" dirty="0" smtClean="0">
                <a:solidFill>
                  <a:srgbClr val="000000"/>
                </a:solidFill>
                <a:effectLst/>
              </a:rPr>
              <a:t>washed</a:t>
            </a:r>
            <a:r>
              <a:rPr lang="en-GB" sz="2400" b="0" dirty="0" smtClean="0">
                <a:solidFill>
                  <a:srgbClr val="000000"/>
                </a:solidFill>
                <a:effectLst/>
              </a:rPr>
              <a:t> his </a:t>
            </a:r>
            <a:r>
              <a:rPr lang="en-GB" sz="2400" b="1" dirty="0" smtClean="0">
                <a:solidFill>
                  <a:srgbClr val="000000"/>
                </a:solidFill>
                <a:effectLst/>
              </a:rPr>
              <a:t>hands</a:t>
            </a:r>
            <a:r>
              <a:rPr lang="en-GB" sz="2400" b="0" dirty="0" smtClean="0">
                <a:solidFill>
                  <a:srgbClr val="000000"/>
                </a:solidFill>
                <a:effectLst/>
              </a:rPr>
              <a:t> before the crowd, saying, 'I am innocent of the blood of this just person.'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3745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11" y="233829"/>
            <a:ext cx="10515600" cy="1325563"/>
          </a:xfrm>
        </p:spPr>
        <p:txBody>
          <a:bodyPr/>
          <a:lstStyle/>
          <a:p>
            <a:r>
              <a:rPr lang="en-GB" dirty="0" smtClean="0"/>
              <a:t>Act One: Justice and retribution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11" y="155939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“Till he faces the slave; Which ne’er shook hands, not bade farewell to him”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859" y="2510987"/>
            <a:ext cx="4809596" cy="434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 One: Justice and retribution</a:t>
            </a:r>
            <a:br>
              <a:rPr lang="en-GB" dirty="0" smtClean="0"/>
            </a:br>
            <a:r>
              <a:rPr lang="en-GB" sz="3600" i="1" dirty="0" err="1" smtClean="0"/>
              <a:t>retribution</a:t>
            </a:r>
            <a:r>
              <a:rPr lang="en-GB" sz="3600" i="1" dirty="0" smtClean="0"/>
              <a:t>: </a:t>
            </a:r>
            <a:r>
              <a:rPr lang="en-GB" sz="3600" i="1" dirty="0"/>
              <a:t>punishment inflicted on someone as vengeance for a wrong or criminal act.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013" y="2235528"/>
            <a:ext cx="10515600" cy="4351338"/>
          </a:xfrm>
        </p:spPr>
        <p:txBody>
          <a:bodyPr/>
          <a:lstStyle/>
          <a:p>
            <a:r>
              <a:rPr lang="en-GB" dirty="0" smtClean="0"/>
              <a:t>Macbeth imagines the ‘even-handed justice’ that will see his punishment for Duncan’s murder (1.7)</a:t>
            </a:r>
          </a:p>
          <a:p>
            <a:endParaRPr lang="en-GB" dirty="0"/>
          </a:p>
          <a:p>
            <a:r>
              <a:rPr lang="en-GB" dirty="0" smtClean="0"/>
              <a:t>He also states that the ‘</a:t>
            </a:r>
            <a:r>
              <a:rPr lang="en-GB" dirty="0" err="1" smtClean="0"/>
              <a:t>unlineal</a:t>
            </a:r>
            <a:r>
              <a:rPr lang="en-GB" dirty="0" smtClean="0"/>
              <a:t> hand’ will take his throne away (3.1)</a:t>
            </a:r>
          </a:p>
          <a:p>
            <a:endParaRPr lang="en-GB" dirty="0"/>
          </a:p>
          <a:p>
            <a:r>
              <a:rPr lang="en-GB" dirty="0" smtClean="0"/>
              <a:t>In an earlier moment Banquo is shown to be ‘in the hand of God’ (2.3)</a:t>
            </a:r>
          </a:p>
          <a:p>
            <a:pPr marL="0" indent="0">
              <a:buNone/>
            </a:pPr>
            <a:r>
              <a:rPr lang="en-GB" i="1" dirty="0" smtClean="0"/>
              <a:t>Translation: putting himself in God’s hands, with God’s help he’ll fight against treason/treachery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0938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Tyranny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Macbeth’s people live ‘under a hand accused’ – Lennox (3.6)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Shakespeare presents rightful kings, like Malcolm and James I, as characters who can heal the sick just by a touch “Such sanctity hath heaven given his hand” (4.3) THIS CONTRASTS MACBETH’S BLOODY HANDS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34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Macbeth tries to detach himself from his ‘deeds’</a:t>
            </a:r>
          </a:p>
          <a:p>
            <a:endParaRPr lang="en-GB" dirty="0"/>
          </a:p>
          <a:p>
            <a:r>
              <a:rPr lang="en-GB" dirty="0" smtClean="0"/>
              <a:t>M: The very firstlings of my heart shall be/The firstlings of my hand (4.1)</a:t>
            </a:r>
          </a:p>
          <a:p>
            <a:endParaRPr lang="en-GB" dirty="0"/>
          </a:p>
          <a:p>
            <a:r>
              <a:rPr lang="en-GB" dirty="0" smtClean="0"/>
              <a:t>M: The eye wink at the hand (1.4)</a:t>
            </a:r>
          </a:p>
          <a:p>
            <a:endParaRPr lang="en-GB" dirty="0"/>
          </a:p>
          <a:p>
            <a:r>
              <a:rPr lang="en-GB" dirty="0" smtClean="0"/>
              <a:t>M: what hands are here? Ha! They pluck out mine eyes (2.2)</a:t>
            </a:r>
          </a:p>
          <a:p>
            <a:endParaRPr lang="en-GB" dirty="0" smtClean="0"/>
          </a:p>
          <a:p>
            <a:r>
              <a:rPr lang="en-GB" dirty="0" smtClean="0"/>
              <a:t>M: Come, </a:t>
            </a:r>
            <a:r>
              <a:rPr lang="en-GB" dirty="0" err="1" smtClean="0"/>
              <a:t>seeling</a:t>
            </a:r>
            <a:r>
              <a:rPr lang="en-GB" dirty="0" smtClean="0"/>
              <a:t> night, scarf up the tender eye of pitiful day; and with they bloody and invisible hand (3.2)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500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LM: my keen knife see not the wound it makes (1.5)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10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“A little water clears us of this deed” (Lady Macbeth, 2.2)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02166"/>
            <a:ext cx="3184634" cy="101717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Macbeth fears his hands will “ne’er be clean”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90" y="2969666"/>
            <a:ext cx="2526185" cy="253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1682" y="5502166"/>
            <a:ext cx="4130566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However, later in the play in Act 5 Lady Macbeth is scrubbing her hands to clear her of the guilt she feels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53495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Lady Macbeth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Dies ‘by self and violent hands’ (5.8)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Her final message to Macbeth: “Give me your hand. What’s / Done cannot be undone” (5.1)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Maintaining the symbolism that hands are a place where evil deeds are done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68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493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In what ways does Shakespeare use hands as symbolism?</vt:lpstr>
      <vt:lpstr>Motif: a recurring idea of an image what do hands symbolise?</vt:lpstr>
      <vt:lpstr>Act One: Justice and retribution</vt:lpstr>
      <vt:lpstr>Act One: Justice and retribution retribution: punishment inflicted on someone as vengeance for a wrong or criminal act. </vt:lpstr>
      <vt:lpstr>Tyranny</vt:lpstr>
      <vt:lpstr>PowerPoint Presentation</vt:lpstr>
      <vt:lpstr>PowerPoint Presentation</vt:lpstr>
      <vt:lpstr>“A little water clears us of this deed” (Lady Macbeth, 2.2)</vt:lpstr>
      <vt:lpstr>Lady Macbeth</vt:lpstr>
      <vt:lpstr>Witches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what ways does Shakespeare use hands as symbolism?</dc:title>
  <dc:creator>Helan Trisorio</dc:creator>
  <cp:lastModifiedBy>Sim E</cp:lastModifiedBy>
  <cp:revision>4</cp:revision>
  <dcterms:created xsi:type="dcterms:W3CDTF">2019-03-04T14:34:05Z</dcterms:created>
  <dcterms:modified xsi:type="dcterms:W3CDTF">2019-03-22T13:30:10Z</dcterms:modified>
</cp:coreProperties>
</file>