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60" r:id="rId3"/>
    <p:sldId id="261" r:id="rId4"/>
    <p:sldId id="265" r:id="rId5"/>
    <p:sldId id="256" r:id="rId6"/>
    <p:sldId id="259" r:id="rId7"/>
  </p:sldIdLst>
  <p:sldSz cx="9906000" cy="6858000" type="A4"/>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59" autoAdjust="0"/>
    <p:restoredTop sz="94660"/>
  </p:normalViewPr>
  <p:slideViewPr>
    <p:cSldViewPr snapToGrid="0">
      <p:cViewPr varScale="1">
        <p:scale>
          <a:sx n="73" d="100"/>
          <a:sy n="73" d="100"/>
        </p:scale>
        <p:origin x="98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DBC3CAD-9B46-4C8C-953B-037D26D6B92E}"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385061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BC3CAD-9B46-4C8C-953B-037D26D6B92E}"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1329349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BC3CAD-9B46-4C8C-953B-037D26D6B92E}"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4040642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DBC3CAD-9B46-4C8C-953B-037D26D6B92E}"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1209251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BC3CAD-9B46-4C8C-953B-037D26D6B92E}" type="datetimeFigureOut">
              <a:rPr lang="en-GB" smtClean="0"/>
              <a:t>25/11/2018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9436655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DBC3CAD-9B46-4C8C-953B-037D26D6B92E}"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28238358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DBC3CAD-9B46-4C8C-953B-037D26D6B92E}" type="datetimeFigureOut">
              <a:rPr lang="en-GB" smtClean="0"/>
              <a:t>25/11/2018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151130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DBC3CAD-9B46-4C8C-953B-037D26D6B92E}" type="datetimeFigureOut">
              <a:rPr lang="en-GB" smtClean="0"/>
              <a:t>25/11/2018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3844702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BC3CAD-9B46-4C8C-953B-037D26D6B92E}" type="datetimeFigureOut">
              <a:rPr lang="en-GB" smtClean="0"/>
              <a:t>25/11/2018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18252887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C3CAD-9B46-4C8C-953B-037D26D6B92E}"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42368118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BC3CAD-9B46-4C8C-953B-037D26D6B92E}" type="datetimeFigureOut">
              <a:rPr lang="en-GB" smtClean="0"/>
              <a:t>25/11/2018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5FF703E-4FFC-43B6-B99C-78341A7EA0D0}" type="slidenum">
              <a:rPr lang="en-GB" smtClean="0"/>
              <a:t>‹#›</a:t>
            </a:fld>
            <a:endParaRPr lang="en-GB"/>
          </a:p>
        </p:txBody>
      </p:sp>
    </p:spTree>
    <p:extLst>
      <p:ext uri="{BB962C8B-B14F-4D97-AF65-F5344CB8AC3E}">
        <p14:creationId xmlns:p14="http://schemas.microsoft.com/office/powerpoint/2010/main" val="1286966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BC3CAD-9B46-4C8C-953B-037D26D6B92E}" type="datetimeFigureOut">
              <a:rPr lang="en-GB" smtClean="0"/>
              <a:t>25/11/2018</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FF703E-4FFC-43B6-B99C-78341A7EA0D0}" type="slidenum">
              <a:rPr lang="en-GB" smtClean="0"/>
              <a:t>‹#›</a:t>
            </a:fld>
            <a:endParaRPr lang="en-GB"/>
          </a:p>
        </p:txBody>
      </p:sp>
    </p:spTree>
    <p:extLst>
      <p:ext uri="{BB962C8B-B14F-4D97-AF65-F5344CB8AC3E}">
        <p14:creationId xmlns:p14="http://schemas.microsoft.com/office/powerpoint/2010/main" val="8691894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bbc.co.uk/education/guides/zpxwmnb/revision/1" TargetMode="External"/><Relationship Id="rId2" Type="http://schemas.openxmlformats.org/officeDocument/2006/relationships/hyperlink" Target="http://www.shmoop.com/never-let-me-go/themes.html" TargetMode="External"/><Relationship Id="rId1" Type="http://schemas.openxmlformats.org/officeDocument/2006/relationships/slideLayout" Target="../slideLayouts/slideLayout1.xml"/><Relationship Id="rId4" Type="http://schemas.openxmlformats.org/officeDocument/2006/relationships/hyperlink" Target="http://www.litcharts.com/lit/never-let-me-go"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26338" y="4101230"/>
            <a:ext cx="4696124" cy="2756769"/>
          </a:xfrm>
          <a:prstGeom prst="rect">
            <a:avLst/>
          </a:prstGeom>
        </p:spPr>
      </p:pic>
      <p:sp>
        <p:nvSpPr>
          <p:cNvPr id="3" name="Rectangle 2"/>
          <p:cNvSpPr/>
          <p:nvPr/>
        </p:nvSpPr>
        <p:spPr>
          <a:xfrm>
            <a:off x="2526338" y="1993122"/>
            <a:ext cx="4699910" cy="210810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622950" y="2386531"/>
            <a:ext cx="4506685" cy="830997"/>
          </a:xfrm>
          <a:prstGeom prst="rect">
            <a:avLst/>
          </a:prstGeom>
          <a:noFill/>
        </p:spPr>
        <p:txBody>
          <a:bodyPr wrap="square" rtlCol="0">
            <a:spAutoFit/>
          </a:bodyPr>
          <a:lstStyle/>
          <a:p>
            <a:pPr algn="ctr"/>
            <a:r>
              <a:rPr lang="en-GB" sz="4800" dirty="0" smtClean="0">
                <a:latin typeface="Basic Sans Heavy SF" panose="020BE200000000000000" pitchFamily="34" charset="0"/>
              </a:rPr>
              <a:t>Never Let Me Go</a:t>
            </a:r>
            <a:endParaRPr lang="en-GB" sz="4000" i="1" dirty="0">
              <a:latin typeface="Basic Sans Heavy SF" panose="020BE200000000000000" pitchFamily="34" charset="0"/>
            </a:endParaRPr>
          </a:p>
        </p:txBody>
      </p:sp>
      <p:sp>
        <p:nvSpPr>
          <p:cNvPr id="16" name="TextBox 15"/>
          <p:cNvSpPr txBox="1"/>
          <p:nvPr/>
        </p:nvSpPr>
        <p:spPr>
          <a:xfrm>
            <a:off x="3837925" y="3125803"/>
            <a:ext cx="1754006" cy="400110"/>
          </a:xfrm>
          <a:prstGeom prst="rect">
            <a:avLst/>
          </a:prstGeom>
          <a:noFill/>
        </p:spPr>
        <p:txBody>
          <a:bodyPr wrap="none" rtlCol="0">
            <a:spAutoFit/>
          </a:bodyPr>
          <a:lstStyle/>
          <a:p>
            <a:r>
              <a:rPr lang="en-GB" sz="2000" i="1" dirty="0" smtClean="0">
                <a:solidFill>
                  <a:schemeClr val="bg2">
                    <a:lumMod val="50000"/>
                  </a:schemeClr>
                </a:solidFill>
                <a:latin typeface="Basic Sans Heavy SF" panose="020BE200000000000000" pitchFamily="34" charset="0"/>
              </a:rPr>
              <a:t>Revision Guide</a:t>
            </a:r>
            <a:endParaRPr lang="en-GB" sz="2000" i="1" dirty="0">
              <a:solidFill>
                <a:schemeClr val="bg2">
                  <a:lumMod val="50000"/>
                </a:schemeClr>
              </a:solidFill>
              <a:latin typeface="Basic Sans Heavy SF" panose="020BE200000000000000" pitchFamily="34" charset="0"/>
            </a:endParaRPr>
          </a:p>
        </p:txBody>
      </p:sp>
      <p:pic>
        <p:nvPicPr>
          <p:cNvPr id="17" name="Picture 1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30126" y="0"/>
            <a:ext cx="4696122" cy="1993122"/>
          </a:xfrm>
          <a:prstGeom prst="rect">
            <a:avLst/>
          </a:prstGeom>
        </p:spPr>
      </p:pic>
    </p:spTree>
    <p:extLst>
      <p:ext uri="{BB962C8B-B14F-4D97-AF65-F5344CB8AC3E}">
        <p14:creationId xmlns:p14="http://schemas.microsoft.com/office/powerpoint/2010/main" val="2575057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
            <a:ext cx="9144000" cy="836712"/>
          </a:xfrm>
        </p:spPr>
        <p:txBody>
          <a:bodyPr anchor="t">
            <a:normAutofit/>
          </a:bodyPr>
          <a:lstStyle/>
          <a:p>
            <a:r>
              <a:rPr lang="en-GB" sz="2800" dirty="0" smtClean="0">
                <a:latin typeface="Impact" panose="020B0806030902050204" pitchFamily="34" charset="0"/>
              </a:rPr>
              <a:t>Never Let Me Go: Revision Notes!</a:t>
            </a:r>
            <a:endParaRPr lang="en-GB" sz="2800" dirty="0">
              <a:latin typeface="Impact" panose="020B0806030902050204" pitchFamily="34" charset="0"/>
            </a:endParaRPr>
          </a:p>
        </p:txBody>
      </p:sp>
      <p:sp>
        <p:nvSpPr>
          <p:cNvPr id="4" name="Rectangle 3"/>
          <p:cNvSpPr/>
          <p:nvPr/>
        </p:nvSpPr>
        <p:spPr>
          <a:xfrm>
            <a:off x="161655" y="609655"/>
            <a:ext cx="4824536" cy="1692771"/>
          </a:xfrm>
          <a:prstGeom prst="rect">
            <a:avLst/>
          </a:prstGeom>
        </p:spPr>
        <p:txBody>
          <a:bodyPr wrap="square">
            <a:spAutoFit/>
          </a:bodyPr>
          <a:lstStyle/>
          <a:p>
            <a:r>
              <a:rPr lang="en-GB" sz="900" b="1" u="sng" dirty="0">
                <a:latin typeface="Comic Sans MS" pitchFamily="66" charset="0"/>
              </a:rPr>
              <a:t>Important things to consider- according to AQA</a:t>
            </a:r>
          </a:p>
          <a:p>
            <a:r>
              <a:rPr lang="en-GB" sz="800" b="1" dirty="0">
                <a:latin typeface="Comic Sans MS" pitchFamily="66" charset="0"/>
              </a:rPr>
              <a:t>Answers should:</a:t>
            </a:r>
          </a:p>
          <a:p>
            <a:r>
              <a:rPr lang="en-GB" sz="800" dirty="0">
                <a:latin typeface="Comic Sans MS" pitchFamily="66" charset="0"/>
              </a:rPr>
              <a:t>• be relevant – you don’t need to write everything you know about the text, only the things that relate to the question </a:t>
            </a:r>
          </a:p>
          <a:p>
            <a:r>
              <a:rPr lang="en-GB" sz="800" dirty="0">
                <a:latin typeface="Comic Sans MS" pitchFamily="66" charset="0"/>
              </a:rPr>
              <a:t>• be sufficiently detailed – it is better to give a lot of detail about a small part of the text than trying to cover lots of different points </a:t>
            </a:r>
          </a:p>
          <a:p>
            <a:r>
              <a:rPr lang="en-GB" sz="800" dirty="0">
                <a:latin typeface="Comic Sans MS" pitchFamily="66" charset="0"/>
              </a:rPr>
              <a:t>• be well structured – with a clear introduction which addresses the question and a clear conclusion that returns to the question </a:t>
            </a:r>
          </a:p>
          <a:p>
            <a:r>
              <a:rPr lang="en-GB" sz="800" dirty="0">
                <a:latin typeface="Comic Sans MS" pitchFamily="66" charset="0"/>
              </a:rPr>
              <a:t>• use effective vocabulary – including literary terms where relevant </a:t>
            </a:r>
          </a:p>
          <a:p>
            <a:r>
              <a:rPr lang="en-GB" sz="800" dirty="0">
                <a:latin typeface="Comic Sans MS" pitchFamily="66" charset="0"/>
              </a:rPr>
              <a:t>• use well-chosen evidence/quotations to support points.</a:t>
            </a:r>
          </a:p>
          <a:p>
            <a:r>
              <a:rPr lang="en-GB" sz="800" b="1" dirty="0">
                <a:latin typeface="Comic Sans MS" pitchFamily="66" charset="0"/>
              </a:rPr>
              <a:t>To gain top marks, candidates should show an enthusiastic and critical personal response. The best candidates write about the author’s methods and purposes, and will concentrate on comment, not content.</a:t>
            </a:r>
          </a:p>
        </p:txBody>
      </p:sp>
      <p:sp>
        <p:nvSpPr>
          <p:cNvPr id="6" name="Rectangle 5"/>
          <p:cNvSpPr/>
          <p:nvPr/>
        </p:nvSpPr>
        <p:spPr>
          <a:xfrm>
            <a:off x="6321152" y="5901428"/>
            <a:ext cx="3427760" cy="86177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p:cNvSpPr txBox="1"/>
          <p:nvPr/>
        </p:nvSpPr>
        <p:spPr>
          <a:xfrm>
            <a:off x="665711" y="332656"/>
            <a:ext cx="8640960" cy="276999"/>
          </a:xfrm>
          <a:prstGeom prst="rect">
            <a:avLst/>
          </a:prstGeom>
          <a:noFill/>
        </p:spPr>
        <p:txBody>
          <a:bodyPr wrap="square" rtlCol="0">
            <a:spAutoFit/>
          </a:bodyPr>
          <a:lstStyle/>
          <a:p>
            <a:pPr algn="ctr"/>
            <a:r>
              <a:rPr lang="en-GB" sz="1200" b="1" u="sng" dirty="0">
                <a:latin typeface="Comic Sans MS" pitchFamily="66" charset="0"/>
              </a:rPr>
              <a:t>This page is going to be about how to answer the question- whatever the question may be!</a:t>
            </a:r>
          </a:p>
        </p:txBody>
      </p:sp>
      <p:sp>
        <p:nvSpPr>
          <p:cNvPr id="8" name="TextBox 7"/>
          <p:cNvSpPr txBox="1"/>
          <p:nvPr/>
        </p:nvSpPr>
        <p:spPr>
          <a:xfrm>
            <a:off x="5849557" y="763394"/>
            <a:ext cx="3635896" cy="1723549"/>
          </a:xfrm>
          <a:prstGeom prst="rect">
            <a:avLst/>
          </a:prstGeom>
          <a:noFill/>
        </p:spPr>
        <p:txBody>
          <a:bodyPr wrap="square" rtlCol="0">
            <a:spAutoFit/>
          </a:bodyPr>
          <a:lstStyle/>
          <a:p>
            <a:r>
              <a:rPr lang="en-GB" sz="900" b="1" u="sng" dirty="0">
                <a:latin typeface="Comic Sans MS" pitchFamily="66" charset="0"/>
              </a:rPr>
              <a:t>This isn’t rocket science. </a:t>
            </a:r>
          </a:p>
          <a:p>
            <a:r>
              <a:rPr lang="en-GB" sz="800" dirty="0">
                <a:latin typeface="Comic Sans MS" pitchFamily="66" charset="0"/>
              </a:rPr>
              <a:t>You really only need to make about 3 points to answer the question. It is better (I feel like I always say this!) to write </a:t>
            </a:r>
            <a:r>
              <a:rPr lang="en-GB" sz="800" i="1" dirty="0">
                <a:latin typeface="Comic Sans MS" pitchFamily="66" charset="0"/>
              </a:rPr>
              <a:t>more</a:t>
            </a:r>
            <a:r>
              <a:rPr lang="en-GB" sz="800" dirty="0">
                <a:latin typeface="Comic Sans MS" pitchFamily="66" charset="0"/>
              </a:rPr>
              <a:t> about </a:t>
            </a:r>
            <a:r>
              <a:rPr lang="en-GB" sz="800" i="1" dirty="0">
                <a:latin typeface="Comic Sans MS" pitchFamily="66" charset="0"/>
              </a:rPr>
              <a:t>less</a:t>
            </a:r>
            <a:r>
              <a:rPr lang="en-GB" sz="800" dirty="0">
                <a:latin typeface="Comic Sans MS" pitchFamily="66" charset="0"/>
              </a:rPr>
              <a:t>- this basically means that you explain your idea in full detail with a couple of good examples from the text.- and there is the proof that AQA agree!</a:t>
            </a:r>
          </a:p>
          <a:p>
            <a:r>
              <a:rPr lang="en-GB" sz="800" dirty="0" smtClean="0">
                <a:latin typeface="Comic Sans MS" pitchFamily="66" charset="0"/>
              </a:rPr>
              <a:t>Of course, 3 is known as a ‘magic number’, but be realistic and ambitious- </a:t>
            </a:r>
            <a:r>
              <a:rPr lang="en-GB" sz="800" dirty="0">
                <a:latin typeface="Comic Sans MS" pitchFamily="66" charset="0"/>
              </a:rPr>
              <a:t>3 points is </a:t>
            </a:r>
            <a:r>
              <a:rPr lang="en-GB" sz="800" u="sng" dirty="0">
                <a:latin typeface="Comic Sans MS" pitchFamily="66" charset="0"/>
              </a:rPr>
              <a:t>everyone’s </a:t>
            </a:r>
            <a:r>
              <a:rPr lang="en-GB" sz="800" dirty="0">
                <a:latin typeface="Comic Sans MS" pitchFamily="66" charset="0"/>
              </a:rPr>
              <a:t>aim, but if you can make 4-5 detailed points then DO IT! You know your own limits</a:t>
            </a:r>
            <a:r>
              <a:rPr lang="en-GB" sz="800" dirty="0" smtClean="0">
                <a:latin typeface="Comic Sans MS" pitchFamily="66" charset="0"/>
              </a:rPr>
              <a:t>.</a:t>
            </a:r>
          </a:p>
          <a:p>
            <a:r>
              <a:rPr lang="en-GB" sz="800" dirty="0" smtClean="0">
                <a:latin typeface="Comic Sans MS" pitchFamily="66" charset="0"/>
              </a:rPr>
              <a:t>Also, a bullet pointed plan may feel like a waste of time, but if it helps you organise your thoughts, avoid wasting time, avoid repetition, then it’s worth those couple of minutes you think you’ve wasted.</a:t>
            </a:r>
            <a:endParaRPr lang="en-GB" sz="800" dirty="0">
              <a:latin typeface="Comic Sans MS" pitchFamily="66" charset="0"/>
            </a:endParaRPr>
          </a:p>
          <a:p>
            <a:endParaRPr lang="en-GB" sz="800" dirty="0">
              <a:latin typeface="Comic Sans MS" pitchFamily="66" charset="0"/>
            </a:endParaRPr>
          </a:p>
          <a:p>
            <a:endParaRPr lang="en-GB" sz="900" dirty="0">
              <a:latin typeface="Comic Sans MS" pitchFamily="66" charset="0"/>
            </a:endParaRPr>
          </a:p>
        </p:txBody>
      </p:sp>
      <p:sp>
        <p:nvSpPr>
          <p:cNvPr id="9" name="Right Arrow 8"/>
          <p:cNvSpPr/>
          <p:nvPr/>
        </p:nvSpPr>
        <p:spPr>
          <a:xfrm>
            <a:off x="5120271" y="1168008"/>
            <a:ext cx="72008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p:cNvSpPr txBox="1"/>
          <p:nvPr/>
        </p:nvSpPr>
        <p:spPr>
          <a:xfrm>
            <a:off x="161655" y="4005065"/>
            <a:ext cx="6087489" cy="1585049"/>
          </a:xfrm>
          <a:prstGeom prst="rect">
            <a:avLst/>
          </a:prstGeom>
          <a:noFill/>
        </p:spPr>
        <p:txBody>
          <a:bodyPr wrap="square" rtlCol="0">
            <a:spAutoFit/>
          </a:bodyPr>
          <a:lstStyle/>
          <a:p>
            <a:pPr algn="ctr"/>
            <a:r>
              <a:rPr lang="en-GB" sz="900" b="1" u="sng" dirty="0">
                <a:latin typeface="Comic Sans MS" pitchFamily="66" charset="0"/>
              </a:rPr>
              <a:t>Getting started- Getting points across- Getting to the end!</a:t>
            </a:r>
          </a:p>
          <a:p>
            <a:r>
              <a:rPr lang="en-GB" sz="800" b="1" dirty="0">
                <a:latin typeface="Comic Sans MS" pitchFamily="66" charset="0"/>
              </a:rPr>
              <a:t>Introduction-</a:t>
            </a:r>
            <a:r>
              <a:rPr lang="en-GB" sz="800" dirty="0">
                <a:latin typeface="Comic Sans MS" pitchFamily="66" charset="0"/>
              </a:rPr>
              <a:t> I would simply get on with the first point you </a:t>
            </a:r>
            <a:r>
              <a:rPr lang="en-GB" sz="800" u="sng" dirty="0">
                <a:latin typeface="Comic Sans MS" pitchFamily="66" charset="0"/>
              </a:rPr>
              <a:t>HAVE</a:t>
            </a:r>
            <a:r>
              <a:rPr lang="en-GB" sz="800" dirty="0">
                <a:latin typeface="Comic Sans MS" pitchFamily="66" charset="0"/>
              </a:rPr>
              <a:t> planned (subtle aren’t I), but open the whole thing with a repetition of the question e.g. </a:t>
            </a:r>
            <a:r>
              <a:rPr lang="en-GB" sz="800" i="1" dirty="0">
                <a:latin typeface="Comic Sans MS" pitchFamily="66" charset="0"/>
              </a:rPr>
              <a:t>Throughout the novel </a:t>
            </a:r>
            <a:r>
              <a:rPr lang="en-GB" sz="800" i="1" dirty="0" smtClean="0">
                <a:latin typeface="Comic Sans MS" pitchFamily="66" charset="0"/>
              </a:rPr>
              <a:t>Never Let Me Go, Ishiguro </a:t>
            </a:r>
            <a:r>
              <a:rPr lang="en-GB" sz="800" i="1" dirty="0">
                <a:latin typeface="Comic Sans MS" pitchFamily="66" charset="0"/>
              </a:rPr>
              <a:t>uses </a:t>
            </a:r>
            <a:r>
              <a:rPr lang="en-GB" sz="800" i="1" dirty="0" smtClean="0">
                <a:latin typeface="Comic Sans MS" pitchFamily="66" charset="0"/>
              </a:rPr>
              <a:t>euphemisms to shape the central characters’ identities…</a:t>
            </a:r>
          </a:p>
          <a:p>
            <a:r>
              <a:rPr lang="en-GB" sz="800" b="1" dirty="0" smtClean="0">
                <a:latin typeface="Comic Sans MS" pitchFamily="66" charset="0"/>
              </a:rPr>
              <a:t>Middle-</a:t>
            </a:r>
            <a:r>
              <a:rPr lang="en-GB" sz="800" dirty="0" smtClean="0">
                <a:latin typeface="Comic Sans MS" pitchFamily="66" charset="0"/>
              </a:rPr>
              <a:t> </a:t>
            </a:r>
            <a:r>
              <a:rPr lang="en-GB" sz="800" dirty="0">
                <a:latin typeface="Comic Sans MS" pitchFamily="66" charset="0"/>
              </a:rPr>
              <a:t>hopefully you make a few points here. What I do want to remind you of is that you are not a genius creative writing critic reviewing </a:t>
            </a:r>
            <a:r>
              <a:rPr lang="en-GB" sz="800" dirty="0" smtClean="0">
                <a:latin typeface="Comic Sans MS" pitchFamily="66" charset="0"/>
              </a:rPr>
              <a:t>the </a:t>
            </a:r>
            <a:r>
              <a:rPr lang="en-GB" sz="800" dirty="0">
                <a:latin typeface="Comic Sans MS" pitchFamily="66" charset="0"/>
              </a:rPr>
              <a:t>novel i.e. </a:t>
            </a:r>
            <a:r>
              <a:rPr lang="en-GB" sz="800" i="1" dirty="0" smtClean="0">
                <a:latin typeface="Comic Sans MS" pitchFamily="66" charset="0"/>
              </a:rPr>
              <a:t>Ishiguro </a:t>
            </a:r>
            <a:r>
              <a:rPr lang="en-GB" sz="800" i="1" dirty="0">
                <a:latin typeface="Comic Sans MS" pitchFamily="66" charset="0"/>
              </a:rPr>
              <a:t>could make this </a:t>
            </a:r>
            <a:r>
              <a:rPr lang="en-GB" sz="800" i="1" dirty="0" smtClean="0">
                <a:latin typeface="Comic Sans MS" pitchFamily="66" charset="0"/>
              </a:rPr>
              <a:t>better </a:t>
            </a:r>
            <a:r>
              <a:rPr lang="en-GB" sz="800" i="1" dirty="0">
                <a:latin typeface="Comic Sans MS" pitchFamily="66" charset="0"/>
              </a:rPr>
              <a:t>if only </a:t>
            </a:r>
            <a:r>
              <a:rPr lang="en-GB" sz="800" i="1" dirty="0" smtClean="0">
                <a:latin typeface="Comic Sans MS" pitchFamily="66" charset="0"/>
              </a:rPr>
              <a:t>he</a:t>
            </a:r>
            <a:r>
              <a:rPr lang="en-GB" sz="800" i="1" dirty="0">
                <a:latin typeface="Comic Sans MS" pitchFamily="66" charset="0"/>
              </a:rPr>
              <a:t>... </a:t>
            </a:r>
            <a:r>
              <a:rPr lang="en-GB" sz="800" dirty="0" err="1">
                <a:latin typeface="Comic Sans MS" pitchFamily="66" charset="0"/>
              </a:rPr>
              <a:t>Errr</a:t>
            </a:r>
            <a:r>
              <a:rPr lang="en-GB" sz="800" dirty="0">
                <a:latin typeface="Comic Sans MS" pitchFamily="66" charset="0"/>
              </a:rPr>
              <a:t> </a:t>
            </a:r>
            <a:r>
              <a:rPr lang="en-GB" sz="800" b="1" u="sng" dirty="0">
                <a:latin typeface="Comic Sans MS" pitchFamily="66" charset="0"/>
              </a:rPr>
              <a:t>no</a:t>
            </a:r>
            <a:r>
              <a:rPr lang="en-GB" sz="800" dirty="0">
                <a:latin typeface="Comic Sans MS" pitchFamily="66" charset="0"/>
              </a:rPr>
              <a:t>. </a:t>
            </a:r>
          </a:p>
          <a:p>
            <a:r>
              <a:rPr lang="en-GB" sz="800" dirty="0">
                <a:latin typeface="Comic Sans MS" pitchFamily="66" charset="0"/>
              </a:rPr>
              <a:t>You can of course say stuff like: </a:t>
            </a:r>
            <a:r>
              <a:rPr lang="en-GB" sz="800" i="1" dirty="0" smtClean="0">
                <a:latin typeface="Comic Sans MS" pitchFamily="66" charset="0"/>
              </a:rPr>
              <a:t>Ishiguro </a:t>
            </a:r>
            <a:r>
              <a:rPr lang="en-GB" sz="800" i="1" dirty="0">
                <a:latin typeface="Comic Sans MS" pitchFamily="66" charset="0"/>
              </a:rPr>
              <a:t>successfully creates a really </a:t>
            </a:r>
            <a:r>
              <a:rPr lang="en-GB" sz="800" i="1" dirty="0" err="1" smtClean="0">
                <a:latin typeface="Comic Sans MS" pitchFamily="66" charset="0"/>
              </a:rPr>
              <a:t>eery</a:t>
            </a:r>
            <a:r>
              <a:rPr lang="en-GB" sz="800" i="1" dirty="0" smtClean="0">
                <a:latin typeface="Comic Sans MS" pitchFamily="66" charset="0"/>
              </a:rPr>
              <a:t> dystopian sense of identity when he…</a:t>
            </a:r>
            <a:r>
              <a:rPr lang="en-GB" sz="800" dirty="0" smtClean="0">
                <a:latin typeface="Comic Sans MS" pitchFamily="66" charset="0"/>
              </a:rPr>
              <a:t>And </a:t>
            </a:r>
            <a:r>
              <a:rPr lang="en-GB" sz="800" dirty="0">
                <a:latin typeface="Comic Sans MS" pitchFamily="66" charset="0"/>
              </a:rPr>
              <a:t>stuff like: </a:t>
            </a:r>
            <a:r>
              <a:rPr lang="en-GB" sz="800" i="1" dirty="0">
                <a:latin typeface="Comic Sans MS" pitchFamily="66" charset="0"/>
              </a:rPr>
              <a:t>The </a:t>
            </a:r>
            <a:r>
              <a:rPr lang="en-GB" sz="800" i="1" dirty="0" smtClean="0">
                <a:latin typeface="Comic Sans MS" pitchFamily="66" charset="0"/>
              </a:rPr>
              <a:t>use of euphemisms like “donor” really effectively disturb the reader, by implying that the removal of their organs is voluntary... </a:t>
            </a:r>
            <a:r>
              <a:rPr lang="en-GB" sz="800" dirty="0">
                <a:latin typeface="Comic Sans MS" pitchFamily="66" charset="0"/>
              </a:rPr>
              <a:t>Just don’t go writing her a guide on how to be awesome. Massive cringe. </a:t>
            </a:r>
          </a:p>
          <a:p>
            <a:r>
              <a:rPr lang="en-GB" sz="800" b="1" dirty="0">
                <a:latin typeface="Comic Sans MS" pitchFamily="66" charset="0"/>
              </a:rPr>
              <a:t>Conclusion-</a:t>
            </a:r>
            <a:r>
              <a:rPr lang="en-GB" sz="800" dirty="0">
                <a:latin typeface="Comic Sans MS" pitchFamily="66" charset="0"/>
              </a:rPr>
              <a:t> This should be a summary of your main points. Basically you are repeating yourself, but whacking all those good points into one final list. E.g. </a:t>
            </a:r>
            <a:r>
              <a:rPr lang="en-GB" sz="800" i="1" dirty="0">
                <a:latin typeface="Comic Sans MS" pitchFamily="66" charset="0"/>
              </a:rPr>
              <a:t>In conclusion, it is </a:t>
            </a:r>
            <a:r>
              <a:rPr lang="en-GB" sz="800" i="1" dirty="0" smtClean="0">
                <a:latin typeface="Comic Sans MS" pitchFamily="66" charset="0"/>
              </a:rPr>
              <a:t>Ishiguro’s </a:t>
            </a:r>
            <a:r>
              <a:rPr lang="en-GB" sz="800" i="1" dirty="0">
                <a:latin typeface="Comic Sans MS" pitchFamily="66" charset="0"/>
              </a:rPr>
              <a:t>use </a:t>
            </a:r>
            <a:r>
              <a:rPr lang="en-GB" sz="800" i="1" dirty="0" smtClean="0">
                <a:latin typeface="Comic Sans MS" pitchFamily="66" charset="0"/>
              </a:rPr>
              <a:t>of euphemism, art and culture, and the characters interest in ‘originals’ that </a:t>
            </a:r>
            <a:r>
              <a:rPr lang="en-GB" sz="800" i="1" dirty="0">
                <a:latin typeface="Comic Sans MS" pitchFamily="66" charset="0"/>
              </a:rPr>
              <a:t>contribute to the </a:t>
            </a:r>
            <a:r>
              <a:rPr lang="en-GB" sz="800" i="1" dirty="0" smtClean="0">
                <a:latin typeface="Comic Sans MS" pitchFamily="66" charset="0"/>
              </a:rPr>
              <a:t>representation of identity as being lacking or essential throughout the novel.</a:t>
            </a:r>
            <a:endParaRPr lang="en-GB" sz="800" i="1" dirty="0">
              <a:latin typeface="Comic Sans MS" pitchFamily="66" charset="0"/>
            </a:endParaRPr>
          </a:p>
        </p:txBody>
      </p:sp>
      <p:sp>
        <p:nvSpPr>
          <p:cNvPr id="11" name="TextBox 10"/>
          <p:cNvSpPr txBox="1"/>
          <p:nvPr/>
        </p:nvSpPr>
        <p:spPr>
          <a:xfrm>
            <a:off x="161655" y="2355877"/>
            <a:ext cx="9587257" cy="1569660"/>
          </a:xfrm>
          <a:prstGeom prst="rect">
            <a:avLst/>
          </a:prstGeom>
          <a:noFill/>
          <a:ln>
            <a:solidFill>
              <a:schemeClr val="accent1">
                <a:shade val="50000"/>
              </a:schemeClr>
            </a:solidFill>
            <a:prstDash val="sysDash"/>
          </a:ln>
        </p:spPr>
        <p:txBody>
          <a:bodyPr wrap="square" rtlCol="0">
            <a:spAutoFit/>
          </a:bodyPr>
          <a:lstStyle/>
          <a:p>
            <a:endParaRPr lang="en-GB" sz="800" b="1" u="sng" dirty="0">
              <a:latin typeface="Comic Sans MS" pitchFamily="66" charset="0"/>
            </a:endParaRPr>
          </a:p>
          <a:p>
            <a:r>
              <a:rPr lang="en-GB" sz="800" b="1" u="sng" dirty="0">
                <a:latin typeface="Comic Sans MS" pitchFamily="66" charset="0"/>
              </a:rPr>
              <a:t>PLAN! </a:t>
            </a:r>
            <a:r>
              <a:rPr lang="en-GB" sz="800" dirty="0">
                <a:latin typeface="Comic Sans MS" pitchFamily="66" charset="0"/>
              </a:rPr>
              <a:t>I know, I know, “</a:t>
            </a:r>
            <a:r>
              <a:rPr lang="en-GB" sz="800" i="1" dirty="0">
                <a:latin typeface="Comic Sans MS" pitchFamily="66" charset="0"/>
              </a:rPr>
              <a:t>it’s a waste of time”!</a:t>
            </a:r>
            <a:r>
              <a:rPr lang="en-GB" sz="800" dirty="0">
                <a:latin typeface="Comic Sans MS" pitchFamily="66" charset="0"/>
              </a:rPr>
              <a:t> If only I got a pound for every time someone telepathically told me that (because you never say it to my actual face, I see it in your eyes though!) I’d buy some shoes. </a:t>
            </a:r>
          </a:p>
          <a:p>
            <a:r>
              <a:rPr lang="en-GB" sz="800" dirty="0">
                <a:latin typeface="Comic Sans MS" pitchFamily="66" charset="0"/>
              </a:rPr>
              <a:t>It ISN’T a waste of time though- because it helps you do the following:</a:t>
            </a:r>
          </a:p>
          <a:p>
            <a:pPr>
              <a:buFont typeface="Arial" pitchFamily="34" charset="0"/>
              <a:buChar char="•"/>
            </a:pPr>
            <a:r>
              <a:rPr lang="en-GB" sz="800" dirty="0">
                <a:latin typeface="Comic Sans MS" pitchFamily="66" charset="0"/>
              </a:rPr>
              <a:t> Check your points are varied;</a:t>
            </a:r>
          </a:p>
          <a:p>
            <a:pPr>
              <a:buFont typeface="Arial" pitchFamily="34" charset="0"/>
              <a:buChar char="•"/>
            </a:pPr>
            <a:r>
              <a:rPr lang="en-GB" sz="800" dirty="0">
                <a:latin typeface="Comic Sans MS" pitchFamily="66" charset="0"/>
              </a:rPr>
              <a:t> Give yourself a sense of direction- you know what you have to move onto and when you’ve finished overall;</a:t>
            </a:r>
          </a:p>
          <a:p>
            <a:pPr>
              <a:buFont typeface="Arial" pitchFamily="34" charset="0"/>
              <a:buChar char="•"/>
            </a:pPr>
            <a:r>
              <a:rPr lang="en-GB" sz="800" dirty="0">
                <a:latin typeface="Comic Sans MS" pitchFamily="66" charset="0"/>
              </a:rPr>
              <a:t> Keeps you focused and prevents ‘going off on a tangent’;</a:t>
            </a:r>
          </a:p>
          <a:p>
            <a:pPr>
              <a:buFont typeface="Arial" pitchFamily="34" charset="0"/>
              <a:buChar char="•"/>
            </a:pPr>
            <a:r>
              <a:rPr lang="en-GB" sz="800" dirty="0">
                <a:latin typeface="Comic Sans MS" pitchFamily="66" charset="0"/>
              </a:rPr>
              <a:t> Helps the examiner see what points you </a:t>
            </a:r>
            <a:r>
              <a:rPr lang="en-GB" sz="800" i="1" dirty="0">
                <a:latin typeface="Comic Sans MS" pitchFamily="66" charset="0"/>
              </a:rPr>
              <a:t>would</a:t>
            </a:r>
            <a:r>
              <a:rPr lang="en-GB" sz="800" dirty="0">
                <a:latin typeface="Comic Sans MS" pitchFamily="66" charset="0"/>
              </a:rPr>
              <a:t> have made if time isn’t on your side</a:t>
            </a:r>
            <a:r>
              <a:rPr lang="en-GB" sz="800" dirty="0" smtClean="0">
                <a:latin typeface="Comic Sans MS" pitchFamily="66" charset="0"/>
              </a:rPr>
              <a:t>...</a:t>
            </a:r>
          </a:p>
          <a:p>
            <a:pPr>
              <a:buFont typeface="Arial" pitchFamily="34" charset="0"/>
              <a:buChar char="•"/>
            </a:pPr>
            <a:endParaRPr lang="en-GB" sz="800" dirty="0">
              <a:latin typeface="Comic Sans MS" pitchFamily="66" charset="0"/>
            </a:endParaRPr>
          </a:p>
          <a:p>
            <a:pPr>
              <a:buFont typeface="Arial" pitchFamily="34" charset="0"/>
              <a:buChar char="•"/>
            </a:pPr>
            <a:r>
              <a:rPr lang="en-GB" sz="800" dirty="0" smtClean="0">
                <a:latin typeface="Comic Sans MS" pitchFamily="66" charset="0"/>
              </a:rPr>
              <a:t>ALSO- if you do end up running out of a time, a clear plan can save you a mark or two.</a:t>
            </a:r>
            <a:endParaRPr lang="en-GB" sz="800" dirty="0">
              <a:latin typeface="Comic Sans MS" pitchFamily="66" charset="0"/>
            </a:endParaRPr>
          </a:p>
          <a:p>
            <a:endParaRPr lang="en-GB" sz="800" dirty="0">
              <a:latin typeface="Comic Sans MS" pitchFamily="66" charset="0"/>
            </a:endParaRPr>
          </a:p>
          <a:p>
            <a:endParaRPr lang="en-GB" sz="800" dirty="0">
              <a:latin typeface="Comic Sans MS" pitchFamily="66" charset="0"/>
            </a:endParaRPr>
          </a:p>
        </p:txBody>
      </p:sp>
      <p:sp>
        <p:nvSpPr>
          <p:cNvPr id="12" name="TextBox 11"/>
          <p:cNvSpPr txBox="1"/>
          <p:nvPr/>
        </p:nvSpPr>
        <p:spPr>
          <a:xfrm>
            <a:off x="6407365" y="2719386"/>
            <a:ext cx="2520280" cy="338554"/>
          </a:xfrm>
          <a:prstGeom prst="rect">
            <a:avLst/>
          </a:prstGeom>
          <a:noFill/>
        </p:spPr>
        <p:txBody>
          <a:bodyPr wrap="square" rtlCol="0">
            <a:spAutoFit/>
          </a:bodyPr>
          <a:lstStyle/>
          <a:p>
            <a:r>
              <a:rPr lang="en-GB" sz="800" b="1" u="sng" dirty="0">
                <a:latin typeface="Comic Sans MS" pitchFamily="66" charset="0"/>
              </a:rPr>
              <a:t>Use bullet points or a mind map to plan- just quick notes rather than full sentences, e.g. </a:t>
            </a:r>
          </a:p>
        </p:txBody>
      </p:sp>
      <p:sp>
        <p:nvSpPr>
          <p:cNvPr id="13" name="Oval 12"/>
          <p:cNvSpPr/>
          <p:nvPr/>
        </p:nvSpPr>
        <p:spPr>
          <a:xfrm>
            <a:off x="6893683" y="3186347"/>
            <a:ext cx="864096" cy="2880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900" b="1" dirty="0" smtClean="0">
                <a:latin typeface="Agency FB" pitchFamily="34" charset="0"/>
              </a:rPr>
              <a:t>Identity</a:t>
            </a:r>
            <a:endParaRPr lang="en-GB" sz="900" b="1" dirty="0">
              <a:latin typeface="Agency FB" pitchFamily="34" charset="0"/>
            </a:endParaRPr>
          </a:p>
        </p:txBody>
      </p:sp>
      <p:sp>
        <p:nvSpPr>
          <p:cNvPr id="14" name="TextBox 13"/>
          <p:cNvSpPr txBox="1"/>
          <p:nvPr/>
        </p:nvSpPr>
        <p:spPr>
          <a:xfrm>
            <a:off x="5313040" y="3140707"/>
            <a:ext cx="1584176" cy="415498"/>
          </a:xfrm>
          <a:prstGeom prst="rect">
            <a:avLst/>
          </a:prstGeom>
          <a:noFill/>
        </p:spPr>
        <p:txBody>
          <a:bodyPr wrap="square" rtlCol="0">
            <a:spAutoFit/>
          </a:bodyPr>
          <a:lstStyle/>
          <a:p>
            <a:r>
              <a:rPr lang="en-GB" sz="1050" dirty="0" smtClean="0">
                <a:latin typeface="Agency FB" pitchFamily="34" charset="0"/>
              </a:rPr>
              <a:t>No surnames- letters used when kids called same first name</a:t>
            </a:r>
            <a:endParaRPr lang="en-GB" sz="1050" dirty="0">
              <a:latin typeface="Agency FB" pitchFamily="34" charset="0"/>
            </a:endParaRPr>
          </a:p>
        </p:txBody>
      </p:sp>
      <p:sp>
        <p:nvSpPr>
          <p:cNvPr id="15" name="TextBox 14"/>
          <p:cNvSpPr txBox="1"/>
          <p:nvPr/>
        </p:nvSpPr>
        <p:spPr>
          <a:xfrm>
            <a:off x="7757779" y="3111950"/>
            <a:ext cx="1875741" cy="738664"/>
          </a:xfrm>
          <a:prstGeom prst="rect">
            <a:avLst/>
          </a:prstGeom>
          <a:noFill/>
        </p:spPr>
        <p:txBody>
          <a:bodyPr wrap="square" rtlCol="0">
            <a:spAutoFit/>
          </a:bodyPr>
          <a:lstStyle/>
          <a:p>
            <a:pPr algn="r"/>
            <a:r>
              <a:rPr lang="en-GB" sz="1050" dirty="0" smtClean="0">
                <a:latin typeface="Agency FB" pitchFamily="34" charset="0"/>
              </a:rPr>
              <a:t>They want to know their heritage- Ruth’s original and how she felt when it wasn’t her, Kathy’s search in pornography.</a:t>
            </a:r>
            <a:endParaRPr lang="en-GB" sz="1050" dirty="0">
              <a:latin typeface="Agency FB" pitchFamily="34" charset="0"/>
            </a:endParaRPr>
          </a:p>
        </p:txBody>
      </p:sp>
      <p:sp>
        <p:nvSpPr>
          <p:cNvPr id="19" name="Rectangle 18"/>
          <p:cNvSpPr/>
          <p:nvPr/>
        </p:nvSpPr>
        <p:spPr>
          <a:xfrm>
            <a:off x="5189207" y="3591356"/>
            <a:ext cx="3127986" cy="253916"/>
          </a:xfrm>
          <a:prstGeom prst="rect">
            <a:avLst/>
          </a:prstGeom>
        </p:spPr>
        <p:txBody>
          <a:bodyPr wrap="square">
            <a:spAutoFit/>
          </a:bodyPr>
          <a:lstStyle/>
          <a:p>
            <a:pPr lvl="0"/>
            <a:r>
              <a:rPr lang="en-GB" sz="1050" dirty="0" smtClean="0">
                <a:solidFill>
                  <a:prstClr val="black"/>
                </a:solidFill>
                <a:latin typeface="Agency FB" pitchFamily="34" charset="0"/>
              </a:rPr>
              <a:t>Euphemisms define their roles/purposes in society- donor, carer. </a:t>
            </a:r>
            <a:endParaRPr lang="en-GB" sz="1050" dirty="0">
              <a:solidFill>
                <a:prstClr val="black"/>
              </a:solidFill>
              <a:latin typeface="Agency FB" pitchFamily="34" charset="0"/>
            </a:endParaRPr>
          </a:p>
        </p:txBody>
      </p:sp>
      <p:cxnSp>
        <p:nvCxnSpPr>
          <p:cNvPr id="21" name="Straight Arrow Connector 20"/>
          <p:cNvCxnSpPr>
            <a:stCxn id="14" idx="3"/>
          </p:cNvCxnSpPr>
          <p:nvPr/>
        </p:nvCxnSpPr>
        <p:spPr>
          <a:xfrm flipH="1">
            <a:off x="6609184" y="3348456"/>
            <a:ext cx="288032" cy="80284"/>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3" idx="6"/>
          </p:cNvCxnSpPr>
          <p:nvPr/>
        </p:nvCxnSpPr>
        <p:spPr>
          <a:xfrm flipV="1">
            <a:off x="7757779" y="3258355"/>
            <a:ext cx="288032" cy="72008"/>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3" idx="3"/>
          </p:cNvCxnSpPr>
          <p:nvPr/>
        </p:nvCxnSpPr>
        <p:spPr>
          <a:xfrm flipH="1">
            <a:off x="6893683" y="3432199"/>
            <a:ext cx="126544" cy="186197"/>
          </a:xfrm>
          <a:prstGeom prst="straightConnector1">
            <a:avLst/>
          </a:prstGeom>
          <a:ln w="15875">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88504" y="5780467"/>
            <a:ext cx="5616624" cy="600164"/>
          </a:xfrm>
          <a:prstGeom prst="rect">
            <a:avLst/>
          </a:prstGeom>
          <a:noFill/>
          <a:ln>
            <a:solidFill>
              <a:schemeClr val="tx1"/>
            </a:solidFill>
            <a:prstDash val="lgDash"/>
          </a:ln>
        </p:spPr>
        <p:txBody>
          <a:bodyPr wrap="square" rtlCol="0">
            <a:spAutoFit/>
          </a:bodyPr>
          <a:lstStyle/>
          <a:p>
            <a:r>
              <a:rPr lang="en-GB" sz="900" b="1" dirty="0">
                <a:latin typeface="Comic Sans MS" pitchFamily="66" charset="0"/>
              </a:rPr>
              <a:t>Finally: </a:t>
            </a:r>
            <a:r>
              <a:rPr lang="en-GB" sz="800" dirty="0">
                <a:latin typeface="Comic Sans MS" pitchFamily="66" charset="0"/>
              </a:rPr>
              <a:t>Revise. You will find it easier to answer the question if you are prepared. It’s pretty obvious really! </a:t>
            </a:r>
          </a:p>
          <a:p>
            <a:r>
              <a:rPr lang="en-GB" sz="800" dirty="0">
                <a:latin typeface="Comic Sans MS" pitchFamily="66" charset="0"/>
              </a:rPr>
              <a:t>Ways to revise: your class notes, YouTube vids, BBC </a:t>
            </a:r>
            <a:r>
              <a:rPr lang="en-GB" sz="800" dirty="0" err="1">
                <a:latin typeface="Comic Sans MS" pitchFamily="66" charset="0"/>
              </a:rPr>
              <a:t>bitesize</a:t>
            </a:r>
            <a:r>
              <a:rPr lang="en-GB" sz="800" dirty="0">
                <a:latin typeface="Comic Sans MS" pitchFamily="66" charset="0"/>
              </a:rPr>
              <a:t> website and re-reading the book. </a:t>
            </a:r>
            <a:r>
              <a:rPr lang="en-GB" sz="800" dirty="0" smtClean="0">
                <a:latin typeface="Comic Sans MS" pitchFamily="66" charset="0"/>
              </a:rPr>
              <a:t>There are some great websites- I won’t lie, I used them to help me to teach you the novel, so they should prove useful for you revising it! Make sure you actually read through the sites actively rather than gaze at them passively!</a:t>
            </a:r>
            <a:endParaRPr lang="en-GB" sz="800" dirty="0">
              <a:latin typeface="Comic Sans MS" pitchFamily="66" charset="0"/>
            </a:endParaRPr>
          </a:p>
        </p:txBody>
      </p:sp>
      <p:sp>
        <p:nvSpPr>
          <p:cNvPr id="3" name="TextBox 2"/>
          <p:cNvSpPr txBox="1"/>
          <p:nvPr/>
        </p:nvSpPr>
        <p:spPr>
          <a:xfrm>
            <a:off x="6458138" y="5901428"/>
            <a:ext cx="2899306" cy="861774"/>
          </a:xfrm>
          <a:prstGeom prst="rect">
            <a:avLst/>
          </a:prstGeom>
          <a:noFill/>
        </p:spPr>
        <p:txBody>
          <a:bodyPr wrap="square" rtlCol="0">
            <a:spAutoFit/>
          </a:bodyPr>
          <a:lstStyle/>
          <a:p>
            <a:pPr marL="171450" indent="-171450">
              <a:buFont typeface="Arial" panose="020B0604020202020204" pitchFamily="34" charset="0"/>
              <a:buChar char="•"/>
            </a:pPr>
            <a:r>
              <a:rPr lang="en-GB" sz="1000" b="1" dirty="0">
                <a:hlinkClick r:id="rId2"/>
              </a:rPr>
              <a:t>http://</a:t>
            </a:r>
            <a:r>
              <a:rPr lang="en-GB" sz="1000" b="1" dirty="0" smtClean="0">
                <a:hlinkClick r:id="rId2"/>
              </a:rPr>
              <a:t>www.shmoop.com/never-let-me-go/themes.html</a:t>
            </a:r>
            <a:endParaRPr lang="en-GB" sz="1000" b="1" dirty="0" smtClean="0"/>
          </a:p>
          <a:p>
            <a:pPr marL="171450" indent="-171450">
              <a:buFont typeface="Arial" panose="020B0604020202020204" pitchFamily="34" charset="0"/>
              <a:buChar char="•"/>
            </a:pPr>
            <a:r>
              <a:rPr lang="en-GB" sz="1000" b="1" dirty="0">
                <a:hlinkClick r:id="rId3"/>
              </a:rPr>
              <a:t>http://</a:t>
            </a:r>
            <a:r>
              <a:rPr lang="en-GB" sz="1000" b="1" dirty="0" smtClean="0">
                <a:hlinkClick r:id="rId3"/>
              </a:rPr>
              <a:t>www.bbc.co.uk/education/guides/zpxwmnb/revision/1</a:t>
            </a:r>
            <a:r>
              <a:rPr lang="en-GB" sz="1000" b="1" dirty="0" smtClean="0"/>
              <a:t> </a:t>
            </a:r>
            <a:endParaRPr lang="en-GB" sz="1000" b="1" dirty="0"/>
          </a:p>
          <a:p>
            <a:pPr marL="171450" indent="-171450">
              <a:buFont typeface="Arial" panose="020B0604020202020204" pitchFamily="34" charset="0"/>
              <a:buChar char="•"/>
            </a:pPr>
            <a:r>
              <a:rPr lang="en-GB" sz="1000" b="1" dirty="0">
                <a:hlinkClick r:id="rId4"/>
              </a:rPr>
              <a:t>http://</a:t>
            </a:r>
            <a:r>
              <a:rPr lang="en-GB" sz="1000" b="1" dirty="0" smtClean="0">
                <a:hlinkClick r:id="rId4"/>
              </a:rPr>
              <a:t>www.litcharts.com/lit/never-let-me-go</a:t>
            </a:r>
            <a:endParaRPr lang="en-GB" sz="1200" b="1" dirty="0"/>
          </a:p>
        </p:txBody>
      </p:sp>
      <p:sp>
        <p:nvSpPr>
          <p:cNvPr id="5" name="TextBox 4"/>
          <p:cNvSpPr txBox="1"/>
          <p:nvPr/>
        </p:nvSpPr>
        <p:spPr>
          <a:xfrm>
            <a:off x="6249144" y="4042514"/>
            <a:ext cx="3341547" cy="1769715"/>
          </a:xfrm>
          <a:prstGeom prst="rect">
            <a:avLst/>
          </a:prstGeom>
          <a:noFill/>
          <a:ln w="19050">
            <a:solidFill>
              <a:srgbClr val="00B0F0"/>
            </a:solidFill>
          </a:ln>
        </p:spPr>
        <p:txBody>
          <a:bodyPr wrap="square" rtlCol="0">
            <a:spAutoFit/>
          </a:bodyPr>
          <a:lstStyle/>
          <a:p>
            <a:r>
              <a:rPr lang="en-GB" sz="900" b="1" u="sng" dirty="0"/>
              <a:t>5</a:t>
            </a:r>
            <a:r>
              <a:rPr lang="en-GB" sz="900" b="1" u="sng" dirty="0" smtClean="0"/>
              <a:t> Tips:</a:t>
            </a:r>
          </a:p>
          <a:p>
            <a:pPr marL="342900" indent="-342900">
              <a:buFont typeface="+mj-lt"/>
              <a:buAutoNum type="arabicPeriod"/>
            </a:pPr>
            <a:r>
              <a:rPr lang="en-GB" sz="900" dirty="0" smtClean="0"/>
              <a:t>Pick out key words in the exam and use them in your answers to clearly show the examiner you have covered them.</a:t>
            </a:r>
          </a:p>
          <a:p>
            <a:pPr marL="342900" indent="-342900">
              <a:buFont typeface="+mj-lt"/>
              <a:buAutoNum type="arabicPeriod"/>
            </a:pPr>
            <a:r>
              <a:rPr lang="en-GB" sz="900" dirty="0" smtClean="0"/>
              <a:t>Make a brief plan- about 5 points to choose from</a:t>
            </a:r>
          </a:p>
          <a:p>
            <a:pPr marL="342900" indent="-342900">
              <a:buFont typeface="+mj-lt"/>
              <a:buAutoNum type="arabicPeriod"/>
            </a:pPr>
            <a:r>
              <a:rPr lang="en-GB" sz="900" dirty="0" smtClean="0"/>
              <a:t>DON’T retell the story- the examiner knows it.</a:t>
            </a:r>
          </a:p>
          <a:p>
            <a:pPr marL="342900" indent="-342900">
              <a:buFont typeface="+mj-lt"/>
              <a:buAutoNum type="arabicPeriod"/>
            </a:pPr>
            <a:r>
              <a:rPr lang="en-GB" sz="900" dirty="0" smtClean="0"/>
              <a:t>Use evidence ‘judiciously’- pick out the useful and relevant </a:t>
            </a:r>
            <a:r>
              <a:rPr lang="en-GB" sz="900" u="sng" dirty="0" smtClean="0"/>
              <a:t>parts</a:t>
            </a:r>
            <a:r>
              <a:rPr lang="en-GB" sz="900" dirty="0" smtClean="0"/>
              <a:t> of a quote, not the whole thing unnecessarily.</a:t>
            </a:r>
          </a:p>
          <a:p>
            <a:pPr marL="342900" indent="-342900">
              <a:buFont typeface="+mj-lt"/>
              <a:buAutoNum type="arabicPeriod"/>
            </a:pPr>
            <a:r>
              <a:rPr lang="en-GB" sz="900" dirty="0" smtClean="0"/>
              <a:t>Don’t confuse the author with the narrator- Ishiguro chooses everything! Example: Kathy uses euphemisms= NO. Ishiguro makes Kathy speak in euphemism= YES.</a:t>
            </a:r>
          </a:p>
          <a:p>
            <a:pPr marL="342900" indent="-342900">
              <a:buFont typeface="+mj-lt"/>
              <a:buAutoNum type="arabicPeriod"/>
            </a:pPr>
            <a:endParaRPr lang="en-GB" sz="1000" dirty="0"/>
          </a:p>
        </p:txBody>
      </p:sp>
    </p:spTree>
    <p:extLst>
      <p:ext uri="{BB962C8B-B14F-4D97-AF65-F5344CB8AC3E}">
        <p14:creationId xmlns:p14="http://schemas.microsoft.com/office/powerpoint/2010/main" val="2093147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4000816" y="2303714"/>
            <a:ext cx="1393372" cy="5220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4465546" y="3473128"/>
            <a:ext cx="1393372" cy="52206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p:cNvSpPr/>
          <p:nvPr/>
        </p:nvSpPr>
        <p:spPr>
          <a:xfrm>
            <a:off x="5649008" y="284041"/>
            <a:ext cx="3759245" cy="1754326"/>
          </a:xfrm>
          <a:prstGeom prst="rect">
            <a:avLst/>
          </a:prstGeom>
        </p:spPr>
        <p:txBody>
          <a:bodyPr wrap="square">
            <a:spAutoFit/>
          </a:bodyPr>
          <a:lstStyle/>
          <a:p>
            <a:r>
              <a:rPr lang="en-GB" sz="900" u="sng" dirty="0">
                <a:latin typeface="Bradley Hand ITC" panose="03070402050302030203" pitchFamily="66" charset="0"/>
              </a:rPr>
              <a:t>Piecemeal</a:t>
            </a:r>
          </a:p>
          <a:p>
            <a:r>
              <a:rPr lang="en-GB" sz="900" dirty="0">
                <a:latin typeface="Bradley Hand ITC" panose="03070402050302030203" pitchFamily="66" charset="0"/>
              </a:rPr>
              <a:t>Kathy’s narrative style jumps back and forth between memories- picking topics and memories that jump from past to present. These jumps don’t seem awkward or stilted however, rather, they sound like the natural flow of conversation. The purpose of this is to create a dialogue with Kathy, even though we aren’t actually speaking- we know she is talking to us. It’s informal and relaxed, helping us to connect with her (an otherwise quite cold and removed character). Another effect is that of intrigue- Ishiguro writes in little enigmas in Kathy’s narration- words like “donor”, that appear in her tangents and mean nothing to us straight away. This means that, without any huge or dramatic events, our interest is maintained, and we are motivated to persevere with Kathy’s story.</a:t>
            </a:r>
          </a:p>
        </p:txBody>
      </p:sp>
      <p:sp>
        <p:nvSpPr>
          <p:cNvPr id="3" name="Rectangle 2"/>
          <p:cNvSpPr/>
          <p:nvPr/>
        </p:nvSpPr>
        <p:spPr>
          <a:xfrm>
            <a:off x="6373212" y="3882241"/>
            <a:ext cx="3446165" cy="1338828"/>
          </a:xfrm>
          <a:prstGeom prst="rect">
            <a:avLst/>
          </a:prstGeom>
        </p:spPr>
        <p:txBody>
          <a:bodyPr wrap="square">
            <a:spAutoFit/>
          </a:bodyPr>
          <a:lstStyle/>
          <a:p>
            <a:pPr lvl="0"/>
            <a:r>
              <a:rPr lang="en-GB" sz="900" u="sng" dirty="0">
                <a:solidFill>
                  <a:prstClr val="black"/>
                </a:solidFill>
                <a:latin typeface="Bradley Hand ITC" panose="03070402050302030203" pitchFamily="66" charset="0"/>
              </a:rPr>
              <a:t>Chronology</a:t>
            </a:r>
          </a:p>
          <a:p>
            <a:pPr lvl="0"/>
            <a:r>
              <a:rPr lang="en-GB" sz="900" dirty="0">
                <a:solidFill>
                  <a:prstClr val="black"/>
                </a:solidFill>
                <a:latin typeface="Bradley Hand ITC" panose="03070402050302030203" pitchFamily="66" charset="0"/>
              </a:rPr>
              <a:t>The novel is divided into three sections: Hailsham (her early childhood and teenage years); The cottages (almost like college or sixth form); and her carer years (as a young adult). Within those sections it isn’t exactly linear- she moves back and forth in time and memories, but they do tend be of the same ‘period’ at least. This chronology helps us to relate to the focuses and interest of Kathy and her friends at that point in time, and see the transition from innocence into a semblance of experience. </a:t>
            </a:r>
          </a:p>
        </p:txBody>
      </p:sp>
      <p:sp>
        <p:nvSpPr>
          <p:cNvPr id="12" name="Rectangle 11"/>
          <p:cNvSpPr/>
          <p:nvPr/>
        </p:nvSpPr>
        <p:spPr>
          <a:xfrm>
            <a:off x="4079883" y="5072987"/>
            <a:ext cx="5122173" cy="1615827"/>
          </a:xfrm>
          <a:prstGeom prst="rect">
            <a:avLst/>
          </a:prstGeom>
        </p:spPr>
        <p:txBody>
          <a:bodyPr wrap="square">
            <a:spAutoFit/>
          </a:bodyPr>
          <a:lstStyle/>
          <a:p>
            <a:pPr lvl="0"/>
            <a:endParaRPr lang="en-GB" sz="900" u="sng" dirty="0">
              <a:solidFill>
                <a:prstClr val="black"/>
              </a:solidFill>
              <a:latin typeface="Bradley Hand ITC" panose="03070402050302030203" pitchFamily="66" charset="0"/>
            </a:endParaRPr>
          </a:p>
          <a:p>
            <a:pPr lvl="0"/>
            <a:r>
              <a:rPr lang="en-GB" sz="900" u="sng" dirty="0">
                <a:solidFill>
                  <a:prstClr val="black"/>
                </a:solidFill>
                <a:latin typeface="Bradley Hand ITC" panose="03070402050302030203" pitchFamily="66" charset="0"/>
              </a:rPr>
              <a:t>Timescale</a:t>
            </a:r>
          </a:p>
          <a:p>
            <a:pPr lvl="0"/>
            <a:r>
              <a:rPr lang="en-GB" sz="900" dirty="0">
                <a:solidFill>
                  <a:prstClr val="black"/>
                </a:solidFill>
                <a:latin typeface="Bradley Hand ITC" panose="03070402050302030203" pitchFamily="66" charset="0"/>
              </a:rPr>
              <a:t>Kathy’s memoir spans about 20 years, with the bulk of the writing being of her time in Hailsham. This focus is partly down to it being a perfect opportunity for Kathy to give us some necessary context on who is who, and what is what. We can then become more valid judges of character when faced with events, relationships and comments. But also, perhaps, Ishiguro is suggesting how formative our earliest experiences are- how are personalities and motivations are shaped by childhood interactions. Would Kathy have been so submissive and late to pursue Tommy had Ruth not clearly established her as a mere follower so early on? Would Kathy have been more of a conformist had she not witnessed Miss Lucy’s breakdown and rebellion? It makes us question how inevitable our futures are, and could genuinely influence the way that parents interact with their children. Or not. Whatever.</a:t>
            </a:r>
          </a:p>
        </p:txBody>
      </p:sp>
      <p:sp>
        <p:nvSpPr>
          <p:cNvPr id="13" name="Rectangle 12"/>
          <p:cNvSpPr/>
          <p:nvPr/>
        </p:nvSpPr>
        <p:spPr>
          <a:xfrm>
            <a:off x="6322829" y="2312581"/>
            <a:ext cx="3546929" cy="1200329"/>
          </a:xfrm>
          <a:prstGeom prst="rect">
            <a:avLst/>
          </a:prstGeom>
        </p:spPr>
        <p:txBody>
          <a:bodyPr wrap="square">
            <a:spAutoFit/>
          </a:bodyPr>
          <a:lstStyle/>
          <a:p>
            <a:pPr lvl="0"/>
            <a:r>
              <a:rPr lang="en-GB" sz="900" u="sng" dirty="0">
                <a:solidFill>
                  <a:prstClr val="black"/>
                </a:solidFill>
                <a:latin typeface="Bradley Hand ITC" panose="03070402050302030203" pitchFamily="66" charset="0"/>
              </a:rPr>
              <a:t>Pace</a:t>
            </a:r>
          </a:p>
          <a:p>
            <a:pPr lvl="0"/>
            <a:r>
              <a:rPr lang="en-GB" sz="900" dirty="0">
                <a:solidFill>
                  <a:prstClr val="black"/>
                </a:solidFill>
                <a:latin typeface="Bradley Hand ITC" panose="03070402050302030203" pitchFamily="66" charset="0"/>
              </a:rPr>
              <a:t>Nothing ever really seems to happen in this novel, but somehow that’s ok. We plough on, intrigued and involved. Ishiguro’s achieved something very real with this. Perhaps it works because it mimics real life so brilliantly- the peaks and troughs, the slow ebb and flow of day to day life- except that Kathy’s life is anything but average. The shock and horror of her reality is allowed to sink in slowly. So we question it more, we get angrier, more emotional. </a:t>
            </a:r>
          </a:p>
        </p:txBody>
      </p:sp>
      <p:sp>
        <p:nvSpPr>
          <p:cNvPr id="14" name="Rectangle 13"/>
          <p:cNvSpPr/>
          <p:nvPr/>
        </p:nvSpPr>
        <p:spPr>
          <a:xfrm>
            <a:off x="2116476" y="154805"/>
            <a:ext cx="3430814" cy="1200329"/>
          </a:xfrm>
          <a:prstGeom prst="rect">
            <a:avLst/>
          </a:prstGeom>
        </p:spPr>
        <p:txBody>
          <a:bodyPr wrap="square">
            <a:spAutoFit/>
          </a:bodyPr>
          <a:lstStyle/>
          <a:p>
            <a:pPr lvl="0"/>
            <a:r>
              <a:rPr lang="en-GB" sz="800" u="sng" dirty="0">
                <a:solidFill>
                  <a:prstClr val="black"/>
                </a:solidFill>
                <a:latin typeface="Century Gothic" panose="020B0502020202020204" pitchFamily="34" charset="0"/>
              </a:rPr>
              <a:t>Dystopian Tradition</a:t>
            </a:r>
          </a:p>
          <a:p>
            <a:pPr lvl="0"/>
            <a:r>
              <a:rPr lang="en-GB" sz="800" dirty="0">
                <a:solidFill>
                  <a:prstClr val="black"/>
                </a:solidFill>
                <a:latin typeface="Century Gothic" panose="020B0502020202020204" pitchFamily="34" charset="0"/>
              </a:rPr>
              <a:t>Ishiguro’s novel follows the dystopian tradition- it explores an alternative world in which everything (or something crucial) is really bad. They provide both warning and comfort- we don’t want to make any decisions that lead us into a similar situation, but also we can relax in the knowledge that we aren’t currently living that reality. </a:t>
            </a:r>
            <a:r>
              <a:rPr lang="en-GB" sz="800" dirty="0" err="1">
                <a:solidFill>
                  <a:prstClr val="black"/>
                </a:solidFill>
                <a:latin typeface="Century Gothic" panose="020B0502020202020204" pitchFamily="34" charset="0"/>
              </a:rPr>
              <a:t>Dystopians</a:t>
            </a:r>
            <a:r>
              <a:rPr lang="en-GB" sz="800" dirty="0">
                <a:solidFill>
                  <a:prstClr val="black"/>
                </a:solidFill>
                <a:latin typeface="Century Gothic" panose="020B0502020202020204" pitchFamily="34" charset="0"/>
              </a:rPr>
              <a:t> generally focus on oppression, corruption, and stifled communication, and are known for having bleak endings which don’t really resolve any issues</a:t>
            </a:r>
            <a:endParaRPr lang="en-GB" dirty="0">
              <a:latin typeface="Century Gothic" panose="020B0502020202020204" pitchFamily="34" charset="0"/>
            </a:endParaRPr>
          </a:p>
        </p:txBody>
      </p:sp>
      <p:sp>
        <p:nvSpPr>
          <p:cNvPr id="15" name="Rectangle 14"/>
          <p:cNvSpPr/>
          <p:nvPr/>
        </p:nvSpPr>
        <p:spPr>
          <a:xfrm>
            <a:off x="132999" y="2163475"/>
            <a:ext cx="3698884" cy="1200329"/>
          </a:xfrm>
          <a:prstGeom prst="rect">
            <a:avLst/>
          </a:prstGeom>
        </p:spPr>
        <p:txBody>
          <a:bodyPr wrap="square">
            <a:spAutoFit/>
          </a:bodyPr>
          <a:lstStyle/>
          <a:p>
            <a:pPr lvl="0"/>
            <a:r>
              <a:rPr lang="en-GB" sz="800" u="sng" dirty="0">
                <a:solidFill>
                  <a:prstClr val="black"/>
                </a:solidFill>
                <a:latin typeface="Century Gothic" panose="020B0502020202020204" pitchFamily="34" charset="0"/>
              </a:rPr>
              <a:t>Time Period</a:t>
            </a:r>
          </a:p>
          <a:p>
            <a:pPr lvl="0"/>
            <a:r>
              <a:rPr lang="en-GB" sz="800" dirty="0">
                <a:solidFill>
                  <a:prstClr val="black"/>
                </a:solidFill>
                <a:latin typeface="Century Gothic" panose="020B0502020202020204" pitchFamily="34" charset="0"/>
              </a:rPr>
              <a:t>Like most </a:t>
            </a:r>
            <a:r>
              <a:rPr lang="en-GB" sz="800" dirty="0" err="1">
                <a:solidFill>
                  <a:prstClr val="black"/>
                </a:solidFill>
                <a:latin typeface="Century Gothic" panose="020B0502020202020204" pitchFamily="34" charset="0"/>
              </a:rPr>
              <a:t>dystopians</a:t>
            </a:r>
            <a:r>
              <a:rPr lang="en-GB" sz="800" dirty="0">
                <a:solidFill>
                  <a:prstClr val="black"/>
                </a:solidFill>
                <a:latin typeface="Century Gothic" panose="020B0502020202020204" pitchFamily="34" charset="0"/>
              </a:rPr>
              <a:t>, the novel doesn’t really harp on about anything that really specifies a particular period in time- no hansom cabs and gas lamps for example. But Ishiguro states it’s set with Kathy H, aged 31 sometime in the 1990s, reflecting on her earlier life which starts in the 60s. This lack of pop culture referencing serves to enable the reader to imagine themselves within the piece more easily, but also to set Kathy and crew apart from ‘normal’ society- they are removed from popular culture, and don’t engage with life in a way we can relate to.</a:t>
            </a:r>
          </a:p>
        </p:txBody>
      </p:sp>
      <p:sp>
        <p:nvSpPr>
          <p:cNvPr id="16" name="Rectangle 15"/>
          <p:cNvSpPr/>
          <p:nvPr/>
        </p:nvSpPr>
        <p:spPr>
          <a:xfrm>
            <a:off x="230117" y="4795897"/>
            <a:ext cx="3601766" cy="2062103"/>
          </a:xfrm>
          <a:prstGeom prst="rect">
            <a:avLst/>
          </a:prstGeom>
        </p:spPr>
        <p:txBody>
          <a:bodyPr wrap="square">
            <a:spAutoFit/>
          </a:bodyPr>
          <a:lstStyle/>
          <a:p>
            <a:pPr lvl="0"/>
            <a:r>
              <a:rPr lang="en-GB" sz="800" u="sng" dirty="0">
                <a:solidFill>
                  <a:prstClr val="black"/>
                </a:solidFill>
                <a:latin typeface="Century Gothic" panose="020B0502020202020204" pitchFamily="34" charset="0"/>
              </a:rPr>
              <a:t>Science-Fiction</a:t>
            </a:r>
          </a:p>
          <a:p>
            <a:pPr lvl="0"/>
            <a:r>
              <a:rPr lang="en-GB" sz="800" dirty="0">
                <a:solidFill>
                  <a:prstClr val="black"/>
                </a:solidFill>
                <a:latin typeface="Century Gothic" panose="020B0502020202020204" pitchFamily="34" charset="0"/>
              </a:rPr>
              <a:t>This book doesn’t seem especially ‘science-fiction’. Where are the UFOs and light sabres? The science fiction element in this comes from its pretence that medical breakthroughs occurred post WW2, and that Western civilisation has a controlled population of clones, whose existence and sole purpose is to be slowly killed for organ donations. Morbid stuff. Ishiguro is playing with current real world issues- there simply aren’t enough organ donors. Ishiguro takes us into an alternate reality in which ‘donors’ are in fact created. It renders the word ‘donor’ meaningless, and the process far less inspiring. Ishiguro isn’t really commenting on the state of the NHS or anything though, his meaning or message is more focused on the topic of humanity, which the science fiction element of the plot makes us consider: what characteristics make you fully human? Are all humans created equally- and how do we decide who is ‘more’ equal? Is it right to play God with science- is it ethical?</a:t>
            </a:r>
          </a:p>
        </p:txBody>
      </p:sp>
      <p:sp>
        <p:nvSpPr>
          <p:cNvPr id="18" name="Rectangle 17"/>
          <p:cNvSpPr/>
          <p:nvPr/>
        </p:nvSpPr>
        <p:spPr>
          <a:xfrm>
            <a:off x="268157" y="1139169"/>
            <a:ext cx="3130571" cy="954107"/>
          </a:xfrm>
          <a:prstGeom prst="rect">
            <a:avLst/>
          </a:prstGeom>
        </p:spPr>
        <p:txBody>
          <a:bodyPr wrap="square">
            <a:spAutoFit/>
          </a:bodyPr>
          <a:lstStyle/>
          <a:p>
            <a:pPr lvl="0"/>
            <a:endParaRPr lang="en-GB" sz="800" u="sng" dirty="0">
              <a:solidFill>
                <a:prstClr val="black"/>
              </a:solidFill>
              <a:latin typeface="Century Gothic" panose="020B0502020202020204" pitchFamily="34" charset="0"/>
            </a:endParaRPr>
          </a:p>
          <a:p>
            <a:pPr lvl="0"/>
            <a:r>
              <a:rPr lang="en-GB" sz="800" u="sng" dirty="0">
                <a:solidFill>
                  <a:prstClr val="black"/>
                </a:solidFill>
                <a:latin typeface="Century Gothic" panose="020B0502020202020204" pitchFamily="34" charset="0"/>
              </a:rPr>
              <a:t>Bildungsroman</a:t>
            </a:r>
          </a:p>
          <a:p>
            <a:pPr lvl="0"/>
            <a:r>
              <a:rPr lang="en-GB" sz="800" dirty="0">
                <a:solidFill>
                  <a:prstClr val="black"/>
                </a:solidFill>
                <a:latin typeface="Century Gothic" panose="020B0502020202020204" pitchFamily="34" charset="0"/>
              </a:rPr>
              <a:t>Through Kathy’s narration, we watch a handful of characters growing up- their school, college and brief adult lives. We see them mature and change, and in particular we see how their education moulds them. The term comes from German- </a:t>
            </a:r>
            <a:r>
              <a:rPr lang="en-GB" sz="800" dirty="0" err="1">
                <a:solidFill>
                  <a:prstClr val="black"/>
                </a:solidFill>
                <a:latin typeface="Century Gothic" panose="020B0502020202020204" pitchFamily="34" charset="0"/>
              </a:rPr>
              <a:t>Bildung</a:t>
            </a:r>
            <a:r>
              <a:rPr lang="en-GB" sz="800" dirty="0">
                <a:solidFill>
                  <a:prstClr val="black"/>
                </a:solidFill>
                <a:latin typeface="Century Gothic" panose="020B0502020202020204" pitchFamily="34" charset="0"/>
              </a:rPr>
              <a:t>= education, Roman= novel. </a:t>
            </a:r>
          </a:p>
        </p:txBody>
      </p:sp>
      <p:sp>
        <p:nvSpPr>
          <p:cNvPr id="19" name="TextBox 18"/>
          <p:cNvSpPr txBox="1"/>
          <p:nvPr/>
        </p:nvSpPr>
        <p:spPr>
          <a:xfrm>
            <a:off x="4234987" y="2380231"/>
            <a:ext cx="1082348" cy="369332"/>
          </a:xfrm>
          <a:prstGeom prst="rect">
            <a:avLst/>
          </a:prstGeom>
          <a:noFill/>
        </p:spPr>
        <p:txBody>
          <a:bodyPr wrap="none" rtlCol="0">
            <a:spAutoFit/>
          </a:bodyPr>
          <a:lstStyle/>
          <a:p>
            <a:r>
              <a:rPr lang="en-GB" b="1" dirty="0" smtClean="0">
                <a:solidFill>
                  <a:schemeClr val="bg1"/>
                </a:solidFill>
                <a:latin typeface="Century Gothic" panose="020B0502020202020204" pitchFamily="34" charset="0"/>
              </a:rPr>
              <a:t>Context</a:t>
            </a:r>
            <a:endParaRPr lang="en-GB" b="1" dirty="0">
              <a:solidFill>
                <a:schemeClr val="bg1"/>
              </a:solidFill>
              <a:latin typeface="Century Gothic" panose="020B0502020202020204" pitchFamily="34" charset="0"/>
            </a:endParaRPr>
          </a:p>
        </p:txBody>
      </p:sp>
      <p:sp>
        <p:nvSpPr>
          <p:cNvPr id="20" name="TextBox 19"/>
          <p:cNvSpPr txBox="1"/>
          <p:nvPr/>
        </p:nvSpPr>
        <p:spPr>
          <a:xfrm>
            <a:off x="4621058" y="3550616"/>
            <a:ext cx="1125629" cy="369332"/>
          </a:xfrm>
          <a:prstGeom prst="rect">
            <a:avLst/>
          </a:prstGeom>
          <a:noFill/>
        </p:spPr>
        <p:txBody>
          <a:bodyPr wrap="none" rtlCol="0">
            <a:spAutoFit/>
          </a:bodyPr>
          <a:lstStyle/>
          <a:p>
            <a:r>
              <a:rPr lang="en-GB" b="1" dirty="0" smtClean="0">
                <a:solidFill>
                  <a:schemeClr val="bg1"/>
                </a:solidFill>
                <a:latin typeface="Bradley Hand ITC" panose="03070402050302030203" pitchFamily="66" charset="0"/>
              </a:rPr>
              <a:t>Structure</a:t>
            </a:r>
            <a:endParaRPr lang="en-GB" b="1" dirty="0">
              <a:solidFill>
                <a:schemeClr val="bg1"/>
              </a:solidFill>
              <a:latin typeface="Bradley Hand ITC" panose="03070402050302030203" pitchFamily="66" charset="0"/>
            </a:endParaRPr>
          </a:p>
        </p:txBody>
      </p:sp>
      <p:cxnSp>
        <p:nvCxnSpPr>
          <p:cNvPr id="24" name="Straight Arrow Connector 23"/>
          <p:cNvCxnSpPr/>
          <p:nvPr/>
        </p:nvCxnSpPr>
        <p:spPr>
          <a:xfrm flipV="1">
            <a:off x="5394188" y="2163475"/>
            <a:ext cx="464730" cy="13096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21" idx="7"/>
          </p:cNvCxnSpPr>
          <p:nvPr/>
        </p:nvCxnSpPr>
        <p:spPr>
          <a:xfrm flipV="1">
            <a:off x="5654863" y="2963404"/>
            <a:ext cx="591113" cy="58617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1" idx="5"/>
          </p:cNvCxnSpPr>
          <p:nvPr/>
        </p:nvCxnSpPr>
        <p:spPr>
          <a:xfrm>
            <a:off x="5654863" y="3918735"/>
            <a:ext cx="718349" cy="491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1" idx="4"/>
          </p:cNvCxnSpPr>
          <p:nvPr/>
        </p:nvCxnSpPr>
        <p:spPr>
          <a:xfrm>
            <a:off x="5162232" y="3995189"/>
            <a:ext cx="0" cy="11907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a:xfrm>
            <a:off x="316684" y="3434806"/>
            <a:ext cx="3698884" cy="1446550"/>
          </a:xfrm>
          <a:prstGeom prst="rect">
            <a:avLst/>
          </a:prstGeom>
        </p:spPr>
        <p:txBody>
          <a:bodyPr wrap="square">
            <a:spAutoFit/>
          </a:bodyPr>
          <a:lstStyle/>
          <a:p>
            <a:pPr lvl="0"/>
            <a:r>
              <a:rPr lang="en-GB" sz="800" u="sng" dirty="0" smtClean="0">
                <a:solidFill>
                  <a:prstClr val="black"/>
                </a:solidFill>
                <a:latin typeface="Century Gothic" panose="020B0502020202020204" pitchFamily="34" charset="0"/>
              </a:rPr>
              <a:t>Ishiguro</a:t>
            </a:r>
          </a:p>
          <a:p>
            <a:pPr lvl="0"/>
            <a:r>
              <a:rPr lang="en-GB" sz="800" dirty="0" smtClean="0">
                <a:solidFill>
                  <a:prstClr val="black"/>
                </a:solidFill>
                <a:latin typeface="Century Gothic" panose="020B0502020202020204" pitchFamily="34" charset="0"/>
              </a:rPr>
              <a:t>It may or may not be relevant, but hey- I’m not known for being 100% relevant. It’s part of my ‘charm’.</a:t>
            </a:r>
          </a:p>
          <a:p>
            <a:pPr lvl="0"/>
            <a:r>
              <a:rPr lang="en-GB" sz="800" dirty="0" smtClean="0">
                <a:solidFill>
                  <a:prstClr val="black"/>
                </a:solidFill>
                <a:latin typeface="Century Gothic" panose="020B0502020202020204" pitchFamily="34" charset="0"/>
              </a:rPr>
              <a:t>Ishiguro was born in Japan but raised in England, and considers himself a British writer- perhaps this understanding of being ‘foreign’ helps him to portray characters which do not blend seamlessly into society , or who do not instinctively or naturally pick up cultural habits or cues. </a:t>
            </a:r>
          </a:p>
          <a:p>
            <a:pPr lvl="0"/>
            <a:r>
              <a:rPr lang="en-GB" sz="800" dirty="0" smtClean="0">
                <a:solidFill>
                  <a:prstClr val="black"/>
                </a:solidFill>
                <a:latin typeface="Century Gothic" panose="020B0502020202020204" pitchFamily="34" charset="0"/>
              </a:rPr>
              <a:t>His dad was a scientist- perhaps why NLMG has that whole medical, science aspect to it.</a:t>
            </a:r>
          </a:p>
          <a:p>
            <a:pPr lvl="0"/>
            <a:r>
              <a:rPr lang="en-GB" sz="800" dirty="0" smtClean="0">
                <a:solidFill>
                  <a:prstClr val="black"/>
                </a:solidFill>
                <a:latin typeface="Century Gothic" panose="020B0502020202020204" pitchFamily="34" charset="0"/>
              </a:rPr>
              <a:t>Or perhaps I’m talking rubbish.</a:t>
            </a:r>
          </a:p>
          <a:p>
            <a:pPr lvl="0"/>
            <a:endParaRPr lang="en-GB" sz="800" dirty="0">
              <a:solidFill>
                <a:prstClr val="black"/>
              </a:solidFill>
              <a:latin typeface="Century Gothic" panose="020B0502020202020204" pitchFamily="34" charset="0"/>
            </a:endParaRPr>
          </a:p>
        </p:txBody>
      </p:sp>
      <p:cxnSp>
        <p:nvCxnSpPr>
          <p:cNvPr id="5" name="Straight Arrow Connector 4"/>
          <p:cNvCxnSpPr>
            <a:stCxn id="22" idx="0"/>
          </p:cNvCxnSpPr>
          <p:nvPr/>
        </p:nvCxnSpPr>
        <p:spPr>
          <a:xfrm flipH="1" flipV="1">
            <a:off x="4621058" y="1355134"/>
            <a:ext cx="76444" cy="9485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a:stCxn id="22" idx="1"/>
          </p:cNvCxnSpPr>
          <p:nvPr/>
        </p:nvCxnSpPr>
        <p:spPr>
          <a:xfrm flipH="1" flipV="1">
            <a:off x="3411365" y="1761565"/>
            <a:ext cx="793506" cy="61860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22" idx="2"/>
          </p:cNvCxnSpPr>
          <p:nvPr/>
        </p:nvCxnSpPr>
        <p:spPr>
          <a:xfrm flipH="1">
            <a:off x="3799808" y="2564745"/>
            <a:ext cx="201008" cy="218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22" idx="3"/>
          </p:cNvCxnSpPr>
          <p:nvPr/>
        </p:nvCxnSpPr>
        <p:spPr>
          <a:xfrm flipH="1">
            <a:off x="3769806" y="2749321"/>
            <a:ext cx="435065" cy="7238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3807880" y="2825775"/>
            <a:ext cx="774117" cy="212658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15943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6523" y="24097"/>
            <a:ext cx="9144000" cy="523220"/>
          </a:xfrm>
          <a:prstGeom prst="rect">
            <a:avLst/>
          </a:prstGeom>
        </p:spPr>
        <p:txBody>
          <a:bodyPr wrap="square">
            <a:spAutoFit/>
          </a:bodyPr>
          <a:lstStyle/>
          <a:p>
            <a:pPr lvl="0" algn="ctr">
              <a:spcBef>
                <a:spcPct val="0"/>
              </a:spcBef>
            </a:pPr>
            <a:r>
              <a:rPr lang="en-GB" sz="2800" dirty="0" smtClean="0">
                <a:solidFill>
                  <a:prstClr val="black"/>
                </a:solidFill>
                <a:latin typeface="Impact" panose="020B0806030902050204" pitchFamily="34" charset="0"/>
                <a:ea typeface="Gungsuh" pitchFamily="18" charset="-127"/>
                <a:cs typeface="+mj-cs"/>
              </a:rPr>
              <a:t>Imagery and Language in NLMG</a:t>
            </a:r>
            <a:endParaRPr lang="en-GB" sz="2800" dirty="0">
              <a:solidFill>
                <a:prstClr val="black"/>
              </a:solidFill>
              <a:latin typeface="Impact" panose="020B0806030902050204" pitchFamily="34" charset="0"/>
              <a:ea typeface="Gungsuh" pitchFamily="18" charset="-127"/>
              <a:cs typeface="+mj-cs"/>
            </a:endParaRPr>
          </a:p>
        </p:txBody>
      </p:sp>
      <p:sp>
        <p:nvSpPr>
          <p:cNvPr id="11" name="TextBox 10"/>
          <p:cNvSpPr txBox="1"/>
          <p:nvPr/>
        </p:nvSpPr>
        <p:spPr>
          <a:xfrm>
            <a:off x="6471138" y="122571"/>
            <a:ext cx="3434862" cy="6517169"/>
          </a:xfrm>
          <a:prstGeom prst="rect">
            <a:avLst/>
          </a:prstGeom>
          <a:noFill/>
          <a:ln>
            <a:solidFill>
              <a:schemeClr val="accent1"/>
            </a:solidFill>
          </a:ln>
        </p:spPr>
        <p:txBody>
          <a:bodyPr wrap="square" rtlCol="0">
            <a:spAutoFit/>
          </a:bodyPr>
          <a:lstStyle/>
          <a:p>
            <a:pPr>
              <a:spcAft>
                <a:spcPts val="600"/>
              </a:spcAft>
            </a:pPr>
            <a:r>
              <a:rPr lang="en-GB" sz="850" u="sng" dirty="0" smtClean="0">
                <a:latin typeface="Comic Sans MS" pitchFamily="66" charset="0"/>
              </a:rPr>
              <a:t>Use of symbols: </a:t>
            </a:r>
            <a:r>
              <a:rPr lang="en-GB" sz="850" dirty="0" smtClean="0">
                <a:latin typeface="Comic Sans MS" pitchFamily="66" charset="0"/>
              </a:rPr>
              <a:t>I could write so much about the symbols in NLMG and what they represent, but in a bid to keep this brief I’ll pick just a few and summarise:</a:t>
            </a:r>
          </a:p>
          <a:p>
            <a:pPr>
              <a:spcAft>
                <a:spcPts val="600"/>
              </a:spcAft>
              <a:buFont typeface="Arial" panose="020B0604020202020204" pitchFamily="34" charset="0"/>
              <a:buChar char="•"/>
            </a:pPr>
            <a:r>
              <a:rPr lang="en-GB" sz="850" b="1" dirty="0" smtClean="0">
                <a:latin typeface="Comic Sans MS" pitchFamily="66" charset="0"/>
              </a:rPr>
              <a:t>The boat- </a:t>
            </a:r>
            <a:r>
              <a:rPr lang="en-GB" sz="850" dirty="0" smtClean="0">
                <a:latin typeface="Comic Sans MS" pitchFamily="66" charset="0"/>
              </a:rPr>
              <a:t>an abandoned fishing boat. Symbolises them- abandoned by society, stripped of its usefulness and left to rot. It is damaged and stuck- unable to catch the tide and freely sail away. </a:t>
            </a:r>
          </a:p>
          <a:p>
            <a:pPr>
              <a:spcAft>
                <a:spcPts val="600"/>
              </a:spcAft>
              <a:buFont typeface="Arial" panose="020B0604020202020204" pitchFamily="34" charset="0"/>
              <a:buChar char="•"/>
            </a:pPr>
            <a:r>
              <a:rPr lang="en-GB" sz="850" b="1" dirty="0" smtClean="0">
                <a:latin typeface="Comic Sans MS" pitchFamily="66" charset="0"/>
              </a:rPr>
              <a:t>The woods- </a:t>
            </a:r>
            <a:r>
              <a:rPr lang="en-GB" sz="850" dirty="0" smtClean="0">
                <a:latin typeface="Comic Sans MS" pitchFamily="66" charset="0"/>
              </a:rPr>
              <a:t>symbolise the menacing and threatening world which Hailsham serves to protect the children from. The children perpetuate and create myths about the horrors of the woods which shows that they are submissive, incarcerating themselves as much as any Guardian does.</a:t>
            </a:r>
          </a:p>
          <a:p>
            <a:pPr>
              <a:spcAft>
                <a:spcPts val="600"/>
              </a:spcAft>
              <a:buFont typeface="Arial" panose="020B0604020202020204" pitchFamily="34" charset="0"/>
              <a:buChar char="•"/>
            </a:pPr>
            <a:r>
              <a:rPr lang="en-GB" sz="850" b="1" dirty="0" smtClean="0">
                <a:latin typeface="Comic Sans MS" pitchFamily="66" charset="0"/>
              </a:rPr>
              <a:t>Norfolk-</a:t>
            </a:r>
            <a:r>
              <a:rPr lang="en-GB" sz="850" dirty="0" smtClean="0">
                <a:latin typeface="Comic Sans MS" pitchFamily="66" charset="0"/>
              </a:rPr>
              <a:t> “lost corner of England”- only known as lost because it’s the one English country that Miss Emily hasn’t got a picture of! It becomes a place where they think all of their lost items go, waiting to be collected and found. In a way this place represents hope for them- a place where maybe the answers lie, where memories will live forever. When Kathy finds her long lost Judy Bridgewater tape in Norfolk it sparks a moment of hope and nostalgia- something worth holding on to. </a:t>
            </a:r>
          </a:p>
          <a:p>
            <a:pPr>
              <a:spcAft>
                <a:spcPts val="600"/>
              </a:spcAft>
              <a:buFont typeface="Arial" panose="020B0604020202020204" pitchFamily="34" charset="0"/>
              <a:buChar char="•"/>
            </a:pPr>
            <a:r>
              <a:rPr lang="en-GB" sz="850" b="1" dirty="0" smtClean="0">
                <a:latin typeface="Comic Sans MS" pitchFamily="66" charset="0"/>
              </a:rPr>
              <a:t>Judy Bridgewater Tape- </a:t>
            </a:r>
            <a:r>
              <a:rPr lang="en-GB" sz="850" dirty="0" smtClean="0">
                <a:latin typeface="Comic Sans MS" pitchFamily="66" charset="0"/>
              </a:rPr>
              <a:t>reminder: this is not a real song or artist! But this is Kathy’s prized possession at Hailsham. Its symbolism is complex and links to the key scenes in which it is mentioned. For Kathy is symbolises a narrative she will never live out (having a baby) and demonstrates her ability to empathise. It also symbolises her own sense of nostalgia and sentimentality. For Madame it symbolises a young girl wishing to hold on to her life. For Tommy is symbolises friendship, and a deep connection. The title of the book is the title of the song. It’s loaded with meaning- and is both profound and emotional.</a:t>
            </a:r>
          </a:p>
          <a:p>
            <a:pPr>
              <a:spcAft>
                <a:spcPts val="600"/>
              </a:spcAft>
              <a:buFont typeface="Arial" panose="020B0604020202020204" pitchFamily="34" charset="0"/>
              <a:buChar char="•"/>
            </a:pPr>
            <a:r>
              <a:rPr lang="en-GB" sz="850" b="1" dirty="0" smtClean="0">
                <a:latin typeface="Comic Sans MS" pitchFamily="66" charset="0"/>
              </a:rPr>
              <a:t>Gallery-</a:t>
            </a:r>
            <a:r>
              <a:rPr lang="en-GB" sz="850" dirty="0" smtClean="0">
                <a:latin typeface="Comic Sans MS" pitchFamily="66" charset="0"/>
              </a:rPr>
              <a:t> Madame’s infamous gallery, in which students’ art work is showcased. The gallery is merely a matter of pride for the kids at Hailsham- they know it matters, but they don’t know why. Later, it becomes the centre of the conspiracy of deferrals- the gallery represents love. But in reality, Madame and Miss Emily reveal they used art to try to prove to society the clones were like humans- they had vision, insight and humanity- they had souls.</a:t>
            </a:r>
          </a:p>
          <a:p>
            <a:pPr>
              <a:spcAft>
                <a:spcPts val="600"/>
              </a:spcAft>
              <a:buFont typeface="Arial" panose="020B0604020202020204" pitchFamily="34" charset="0"/>
              <a:buChar char="•"/>
            </a:pPr>
            <a:endParaRPr lang="en-GB" sz="850" dirty="0" smtClean="0">
              <a:latin typeface="Comic Sans MS" pitchFamily="66" charset="0"/>
            </a:endParaRPr>
          </a:p>
          <a:p>
            <a:pPr>
              <a:buFont typeface="Arial" panose="020B0604020202020204" pitchFamily="34" charset="0"/>
              <a:buChar char="•"/>
            </a:pPr>
            <a:r>
              <a:rPr lang="en-GB" sz="850" b="1" dirty="0" smtClean="0">
                <a:latin typeface="Comic Sans MS" pitchFamily="66" charset="0"/>
              </a:rPr>
              <a:t>Sales &amp; Exchanges</a:t>
            </a:r>
            <a:r>
              <a:rPr lang="en-GB" sz="850" dirty="0" smtClean="0">
                <a:latin typeface="Comic Sans MS" pitchFamily="66" charset="0"/>
              </a:rPr>
              <a:t>- These heralded events at Hailsham help to foreshadow the roles of the students who engage in them- they will be exchanged- value will be placed on them- they are considered rubbish, but what they offer becomes precious to the new owner whose life it has saved.</a:t>
            </a:r>
          </a:p>
          <a:p>
            <a:endParaRPr lang="en-GB" sz="850" u="sng" dirty="0">
              <a:latin typeface="Comic Sans MS" pitchFamily="66" charset="0"/>
            </a:endParaRPr>
          </a:p>
        </p:txBody>
      </p:sp>
      <p:sp>
        <p:nvSpPr>
          <p:cNvPr id="2" name="Rectangle 1"/>
          <p:cNvSpPr/>
          <p:nvPr/>
        </p:nvSpPr>
        <p:spPr>
          <a:xfrm>
            <a:off x="0" y="454478"/>
            <a:ext cx="6471138" cy="6386364"/>
          </a:xfrm>
          <a:prstGeom prst="rect">
            <a:avLst/>
          </a:prstGeom>
        </p:spPr>
        <p:txBody>
          <a:bodyPr wrap="square">
            <a:spAutoFit/>
          </a:bodyPr>
          <a:lstStyle/>
          <a:p>
            <a:r>
              <a:rPr lang="en-GB" sz="800" u="sng" dirty="0">
                <a:latin typeface="Century Gothic" panose="020B0502020202020204" pitchFamily="34" charset="0"/>
              </a:rPr>
              <a:t>Pathetic Fallacy</a:t>
            </a:r>
            <a:endParaRPr lang="en-GB" sz="800" dirty="0">
              <a:latin typeface="Century Gothic" panose="020B0502020202020204" pitchFamily="34" charset="0"/>
            </a:endParaRPr>
          </a:p>
          <a:p>
            <a:r>
              <a:rPr lang="en-GB" sz="800" dirty="0">
                <a:latin typeface="Century Gothic" panose="020B0502020202020204" pitchFamily="34" charset="0"/>
              </a:rPr>
              <a:t>Throughout, Ishiguro uses pathetic fallacy to reflect and foreshadow the moods of characters and events. He plays it pretty safe with this- rain represents sadness, wind dishevels hair when a character feels they can’t organise their feelings neatly, light creeps in when a character begins to feel hopeful. For example- Miss Lucy tells the children they will all be sacrificed as donors one day during a rainy spell, and once she feels relieved of that information (thinking she has just enlightened them all in a positive way) out comes the sun and Miss Lucy suggests they all go out and enjoy it. </a:t>
            </a:r>
            <a:endParaRPr lang="en-GB" sz="800" dirty="0" smtClean="0">
              <a:latin typeface="Century Gothic" panose="020B0502020202020204" pitchFamily="34" charset="0"/>
            </a:endParaRPr>
          </a:p>
          <a:p>
            <a:endParaRPr lang="en-GB" sz="800" dirty="0">
              <a:latin typeface="Century Gothic" panose="020B0502020202020204" pitchFamily="34" charset="0"/>
            </a:endParaRPr>
          </a:p>
          <a:p>
            <a:r>
              <a:rPr lang="en-GB" sz="800" u="sng" dirty="0" smtClean="0">
                <a:latin typeface="Century Gothic" panose="020B0502020202020204" pitchFamily="34" charset="0"/>
              </a:rPr>
              <a:t>Euphemism</a:t>
            </a:r>
          </a:p>
          <a:p>
            <a:r>
              <a:rPr lang="en-GB" sz="800" dirty="0" smtClean="0">
                <a:latin typeface="Century Gothic" panose="020B0502020202020204" pitchFamily="34" charset="0"/>
              </a:rPr>
              <a:t>This is a key part of language analysis for the novel- and something that could (and should) be relevant to any question on character, and most theme questions. Ishiguro makes euphemism part of the students’ every day language- the words they use are kind, considerate, and often understate the actual reality of the thing/ situation they are describing. Clones are “students”, who will be “donors”. One day they will “complete”. The euphemisms not are ‘kind’ because they make each thing sound more appealing and democratic, but they are also lies: Are they really “donors” if they have no choice? The phrase “complete” makes them sound important- as though they have completed their mission, but was it a mission that they chose? The adults that control and monitor them are called “Guardians” which makes them sound protective and parental- but what they guard them from is freedom, the truth, a future. </a:t>
            </a:r>
            <a:endParaRPr lang="en-GB" sz="800" dirty="0">
              <a:latin typeface="Century Gothic" panose="020B0502020202020204" pitchFamily="34" charset="0"/>
            </a:endParaRPr>
          </a:p>
          <a:p>
            <a:r>
              <a:rPr lang="en-GB" sz="800" dirty="0" smtClean="0">
                <a:latin typeface="Century Gothic" panose="020B0502020202020204" pitchFamily="34" charset="0"/>
              </a:rPr>
              <a:t>Euphemisms also serve to build intrigue and tension- as Ishiguro’s Kathy uses these terms before we really understand their context or hidden meaning, and so the reader is mystified, mimicking the vulnerability and confusion the characters themselves are shown to have about their purposes and existences. Ishiguro uses them to help us empathise.</a:t>
            </a:r>
          </a:p>
          <a:p>
            <a:endParaRPr lang="en-GB" sz="800" u="sng" dirty="0">
              <a:latin typeface="Century Gothic" panose="020B0502020202020204" pitchFamily="34" charset="0"/>
            </a:endParaRPr>
          </a:p>
          <a:p>
            <a:r>
              <a:rPr lang="en-GB" sz="800" u="sng" dirty="0" smtClean="0">
                <a:latin typeface="Century Gothic" panose="020B0502020202020204" pitchFamily="34" charset="0"/>
              </a:rPr>
              <a:t>Narrative Voice</a:t>
            </a:r>
          </a:p>
          <a:p>
            <a:r>
              <a:rPr lang="en-GB" sz="800" dirty="0" smtClean="0">
                <a:latin typeface="Century Gothic" panose="020B0502020202020204" pitchFamily="34" charset="0"/>
              </a:rPr>
              <a:t>Kathy’s first person narrative uses direct address, which is quite an unusual move for a novel really. Ishiguro wants to invite us to be part of the situation- we are donors too. We were once students- like Kathy- and facing a future of donations and death. “You probably had… I don’t know what sort of school you went to...” etc. You may have also noticed Kathy has a very particular way of speaking- Ishiguro painstakingly maintains a flat, dull, repetitive and humourless voice- all making it a bit hard to ever really love Kathy, but representing how cautious she is about connecting, how disconnected she is from humanity as a result of the existence she has been forced into. She is an unreliable narrator- partly because she is using memory which we all know is an imperfect catalogue, but also because she is either oblivious to what is really going on, or because she is in denial of it. As readers we have to infer what is really happening to characters, based on the hints and clues Ishiguro subtly and ingeniously gives us throughout her discourse. </a:t>
            </a:r>
          </a:p>
          <a:p>
            <a:endParaRPr lang="en-GB" sz="800" u="sng" dirty="0">
              <a:latin typeface="Century Gothic" panose="020B0502020202020204" pitchFamily="34" charset="0"/>
            </a:endParaRPr>
          </a:p>
          <a:p>
            <a:r>
              <a:rPr lang="en-GB" sz="800" u="sng" dirty="0" smtClean="0">
                <a:latin typeface="Century Gothic" panose="020B0502020202020204" pitchFamily="34" charset="0"/>
              </a:rPr>
              <a:t>Imagery</a:t>
            </a:r>
          </a:p>
          <a:p>
            <a:r>
              <a:rPr lang="en-GB" sz="800" dirty="0" smtClean="0">
                <a:latin typeface="Century Gothic" panose="020B0502020202020204" pitchFamily="34" charset="0"/>
              </a:rPr>
              <a:t>Actually, there isn’t a fat lot of this in the novel in the traditional sense; Kathy isn’t one of life’s dreamy or imaginative thinkers- and Ishiguro reflects this with a rather literal approach to language when she explains what she has witnessed and experienced. But this doesn’t mean to see imagery techniques aren’t employed- they just aren’t so obvious. Symbols are used repeatedly- it’s just that Kathy is oblivious to fact that they are symbols. It works a bit like dramatic irony. For example, when they go to see the boat: Ruth and Tommy sit on a gnarled, half rotten stump of a tree trunk whilst Kathy sits on a much healthier and solid one- symbolising their respective states- Ruth and Tommy have donated, Kathy hasn’t. Obviously Ishiguro includes those details for good reason, but Kathy isn’t speaking metaphorically deliberately. Pathetic fallacy is a key feature, and there are a few hidden meanings with names- for example Hailsham: ‘Hail’ is an aggressive and stinging type of weather, ‘Sham’ also means lie’. </a:t>
            </a:r>
          </a:p>
          <a:p>
            <a:endParaRPr lang="en-GB" sz="800" dirty="0">
              <a:latin typeface="Century Gothic" panose="020B0502020202020204" pitchFamily="34" charset="0"/>
            </a:endParaRPr>
          </a:p>
          <a:p>
            <a:r>
              <a:rPr lang="en-GB" sz="800" u="sng" dirty="0" smtClean="0">
                <a:latin typeface="Century Gothic" panose="020B0502020202020204" pitchFamily="34" charset="0"/>
              </a:rPr>
              <a:t>Water Imagery</a:t>
            </a:r>
          </a:p>
          <a:p>
            <a:r>
              <a:rPr lang="en-GB" sz="800" dirty="0" smtClean="0">
                <a:latin typeface="Century Gothic" panose="020B0502020202020204" pitchFamily="34" charset="0"/>
              </a:rPr>
              <a:t>A lot of water imagery is used too- particularly when describing Tommy, but also more generally. For example: </a:t>
            </a:r>
            <a:r>
              <a:rPr lang="en-GB" sz="800" dirty="0">
                <a:latin typeface="Century Gothic" panose="020B0502020202020204" pitchFamily="34" charset="0"/>
              </a:rPr>
              <a:t>Tommy's childhood fantasy that he was splish-splashing through water after making a football </a:t>
            </a:r>
            <a:r>
              <a:rPr lang="en-GB" sz="800" dirty="0" smtClean="0">
                <a:latin typeface="Century Gothic" panose="020B0502020202020204" pitchFamily="34" charset="0"/>
              </a:rPr>
              <a:t>goal; The </a:t>
            </a:r>
            <a:r>
              <a:rPr lang="en-GB" sz="800" dirty="0">
                <a:latin typeface="Century Gothic" panose="020B0502020202020204" pitchFamily="34" charset="0"/>
              </a:rPr>
              <a:t>art gallery in Norfolk, which is filled with sea-themed paintings </a:t>
            </a:r>
            <a:r>
              <a:rPr lang="en-GB" sz="800" dirty="0" smtClean="0">
                <a:latin typeface="Century Gothic" panose="020B0502020202020204" pitchFamily="34" charset="0"/>
              </a:rPr>
              <a:t>; Ruth's </a:t>
            </a:r>
            <a:r>
              <a:rPr lang="en-GB" sz="800" dirty="0">
                <a:latin typeface="Century Gothic" panose="020B0502020202020204" pitchFamily="34" charset="0"/>
              </a:rPr>
              <a:t>dream that she was at Hailsham and the grounds were </a:t>
            </a:r>
            <a:r>
              <a:rPr lang="en-GB" sz="800" dirty="0" smtClean="0">
                <a:latin typeface="Century Gothic" panose="020B0502020202020204" pitchFamily="34" charset="0"/>
              </a:rPr>
              <a:t>flooded; Tommy's </a:t>
            </a:r>
            <a:r>
              <a:rPr lang="en-GB" sz="800" dirty="0">
                <a:latin typeface="Century Gothic" panose="020B0502020202020204" pitchFamily="34" charset="0"/>
              </a:rPr>
              <a:t>image of two people in a river, trying to hold onto one another despite the strong </a:t>
            </a:r>
            <a:r>
              <a:rPr lang="en-GB" sz="800" dirty="0" smtClean="0">
                <a:latin typeface="Century Gothic" panose="020B0502020202020204" pitchFamily="34" charset="0"/>
              </a:rPr>
              <a:t>current. Water represents life/survival, freedom, but also danger and power. Essentially (catchphrase alert), you pick the representation that best fits the moment. To be a bit more general though, water is both ‘good’ and ‘bad’- as is life. Yeah that interpretation is a bit simplistic, but you can make it sound fancier in the exam. </a:t>
            </a:r>
            <a:endParaRPr lang="en-GB" sz="800" dirty="0">
              <a:latin typeface="Century Gothic" panose="020B0502020202020204" pitchFamily="34" charset="0"/>
            </a:endParaRPr>
          </a:p>
          <a:p>
            <a:endParaRPr lang="en-GB" sz="900" u="sng" dirty="0">
              <a:latin typeface="Comic Sans MS" pitchFamily="66" charset="0"/>
            </a:endParaRPr>
          </a:p>
        </p:txBody>
      </p:sp>
    </p:spTree>
    <p:extLst>
      <p:ext uri="{BB962C8B-B14F-4D97-AF65-F5344CB8AC3E}">
        <p14:creationId xmlns:p14="http://schemas.microsoft.com/office/powerpoint/2010/main" val="29252237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777929894"/>
              </p:ext>
            </p:extLst>
          </p:nvPr>
        </p:nvGraphicFramePr>
        <p:xfrm>
          <a:off x="0" y="-174654"/>
          <a:ext cx="9906000" cy="6955598"/>
        </p:xfrm>
        <a:graphic>
          <a:graphicData uri="http://schemas.openxmlformats.org/drawingml/2006/table">
            <a:tbl>
              <a:tblPr firstRow="1" bandRow="1">
                <a:tableStyleId>{EB344D84-9AFB-497E-A393-DC336BA19D2E}</a:tableStyleId>
              </a:tblPr>
              <a:tblGrid>
                <a:gridCol w="1060704">
                  <a:extLst>
                    <a:ext uri="{9D8B030D-6E8A-4147-A177-3AD203B41FA5}">
                      <a16:colId xmlns:a16="http://schemas.microsoft.com/office/drawing/2014/main" val="20000"/>
                    </a:ext>
                  </a:extLst>
                </a:gridCol>
                <a:gridCol w="1050484">
                  <a:extLst>
                    <a:ext uri="{9D8B030D-6E8A-4147-A177-3AD203B41FA5}">
                      <a16:colId xmlns:a16="http://schemas.microsoft.com/office/drawing/2014/main" val="20001"/>
                    </a:ext>
                  </a:extLst>
                </a:gridCol>
                <a:gridCol w="4154701">
                  <a:extLst>
                    <a:ext uri="{9D8B030D-6E8A-4147-A177-3AD203B41FA5}">
                      <a16:colId xmlns:a16="http://schemas.microsoft.com/office/drawing/2014/main" val="20002"/>
                    </a:ext>
                  </a:extLst>
                </a:gridCol>
                <a:gridCol w="3640111">
                  <a:extLst>
                    <a:ext uri="{9D8B030D-6E8A-4147-A177-3AD203B41FA5}">
                      <a16:colId xmlns:a16="http://schemas.microsoft.com/office/drawing/2014/main" val="20003"/>
                    </a:ext>
                  </a:extLst>
                </a:gridCol>
              </a:tblGrid>
              <a:tr h="222961">
                <a:tc>
                  <a:txBody>
                    <a:bodyPr/>
                    <a:lstStyle/>
                    <a:p>
                      <a:r>
                        <a:rPr lang="en-GB" sz="800" dirty="0" smtClean="0">
                          <a:latin typeface="Comic Sans MS" panose="030F0702030302020204" pitchFamily="66" charset="0"/>
                        </a:rPr>
                        <a:t>Character</a:t>
                      </a:r>
                      <a:endParaRPr lang="en-GB" sz="800" dirty="0">
                        <a:latin typeface="Comic Sans MS" panose="030F0702030302020204" pitchFamily="66"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800" dirty="0" smtClean="0">
                          <a:latin typeface="Comic Sans MS" panose="030F0702030302020204" pitchFamily="66" charset="0"/>
                        </a:rPr>
                        <a:t>Role</a:t>
                      </a:r>
                      <a:endParaRPr lang="en-GB" sz="800" dirty="0">
                        <a:latin typeface="Comic Sans MS" panose="030F0702030302020204" pitchFamily="66"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800" dirty="0" smtClean="0">
                          <a:latin typeface="Comic Sans MS" panose="030F0702030302020204" pitchFamily="66" charset="0"/>
                        </a:rPr>
                        <a:t>Description of character</a:t>
                      </a:r>
                      <a:endParaRPr lang="en-GB" sz="800" dirty="0">
                        <a:latin typeface="Comic Sans MS" panose="030F0702030302020204" pitchFamily="66"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GB" sz="800" dirty="0" smtClean="0">
                          <a:latin typeface="Comic Sans MS" panose="030F0702030302020204" pitchFamily="66" charset="0"/>
                        </a:rPr>
                        <a:t>Other Characters</a:t>
                      </a:r>
                      <a:endParaRPr lang="en-GB" sz="800" dirty="0">
                        <a:latin typeface="Comic Sans MS" panose="030F0702030302020204" pitchFamily="66" charset="0"/>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57606">
                <a:tc>
                  <a:txBody>
                    <a:bodyPr/>
                    <a:lstStyle/>
                    <a:p>
                      <a:r>
                        <a:rPr lang="en-GB" sz="1000" dirty="0" smtClean="0">
                          <a:latin typeface="+mn-lt"/>
                        </a:rPr>
                        <a:t>Kathy H</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Narrator,</a:t>
                      </a:r>
                      <a:r>
                        <a:rPr lang="en-GB" sz="800" baseline="0" dirty="0" smtClean="0">
                          <a:latin typeface="+mn-lt"/>
                        </a:rPr>
                        <a:t> central character. </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Our friend- as connoted</a:t>
                      </a:r>
                      <a:r>
                        <a:rPr lang="en-GB" sz="800" baseline="0" dirty="0" smtClean="0">
                          <a:latin typeface="+mn-lt"/>
                        </a:rPr>
                        <a:t> by her friendly narrative style. She is our protagonist and someone who is easy to like (her qualities of kindness, modesty and calmness are likeable) but difficult to warm to- she lacks emotional honesty and passion. Kathy lies to herself and to us) constantly about how she is getting on, or how she is feeling- it’s denial, rather than maliciousness; she is being kind to herself. This inability to communicate feelings leads her to miss out on a relationship with Tommy at Hailsham- Ruth swoops in instead- which the reader finds frustrating, but of course serves to thicken the plot. We have to work hard to know what Kathy is on about- so structurally she functions like a perpetual cliff-hanger, giving us snippets of truth which we have to rearrange and remember. Ironically, though seemingly the least humanly flawed of all the central characters, it is Kathy who helps us to explore the morality and emotional issues of humanity raised by the novel. </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6">
                  <a:txBody>
                    <a:bodyPr/>
                    <a:lstStyle/>
                    <a:p>
                      <a:r>
                        <a:rPr lang="en-GB" sz="800" b="1" u="sng" dirty="0" smtClean="0">
                          <a:latin typeface="+mn-lt"/>
                        </a:rPr>
                        <a:t>Keffers</a:t>
                      </a:r>
                      <a:r>
                        <a:rPr lang="en-GB" sz="800" dirty="0" smtClean="0">
                          <a:latin typeface="+mn-lt"/>
                        </a:rPr>
                        <a:t>:</a:t>
                      </a:r>
                    </a:p>
                    <a:p>
                      <a:r>
                        <a:rPr lang="en-GB" sz="800" dirty="0" smtClean="0">
                          <a:latin typeface="+mn-lt"/>
                        </a:rPr>
                        <a:t>A</a:t>
                      </a:r>
                      <a:r>
                        <a:rPr lang="en-GB" sz="800" baseline="0" dirty="0" smtClean="0">
                          <a:latin typeface="+mn-lt"/>
                        </a:rPr>
                        <a:t> ‘grumpy’ old bloke who is the caretaker of the cottages they stay at after Hailsham.</a:t>
                      </a:r>
                      <a:r>
                        <a:rPr lang="en-GB" sz="800" baseline="0" dirty="0">
                          <a:latin typeface="+mn-lt"/>
                        </a:rPr>
                        <a:t> </a:t>
                      </a:r>
                      <a:r>
                        <a:rPr lang="en-GB" sz="800" baseline="0" dirty="0" smtClean="0">
                          <a:latin typeface="+mn-lt"/>
                        </a:rPr>
                        <a:t>He turns up two- three times a week to inspect the place and bring supplies. At this point, he is their only regular link to the world ‘outside’- and his attitude towards them is representative of the outside world’s feelings about these donors. We learn, through Keffers, that non-donor humans don’t see donors as human; they are repulsed by them and don’t want to be near them.</a:t>
                      </a:r>
                    </a:p>
                    <a:p>
                      <a:r>
                        <a:rPr lang="en-GB" sz="800" baseline="0" dirty="0" smtClean="0">
                          <a:latin typeface="+mn-lt"/>
                        </a:rPr>
                        <a:t>It is Keffers who refers the students who wish to apply to be carers- Keffers does Kathy’s referral.</a:t>
                      </a:r>
                    </a:p>
                    <a:p>
                      <a:endParaRPr lang="en-GB" sz="800" baseline="0" dirty="0" smtClean="0">
                        <a:latin typeface="+mn-lt"/>
                      </a:endParaRPr>
                    </a:p>
                    <a:p>
                      <a:r>
                        <a:rPr lang="en-GB" sz="800" b="1" u="sng" baseline="0" dirty="0" smtClean="0">
                          <a:latin typeface="+mn-lt"/>
                        </a:rPr>
                        <a:t>Laura:</a:t>
                      </a:r>
                      <a:endParaRPr lang="en-GB" sz="800" b="0" u="none" baseline="0" dirty="0" smtClean="0">
                        <a:latin typeface="+mn-lt"/>
                      </a:endParaRPr>
                    </a:p>
                    <a:p>
                      <a:r>
                        <a:rPr lang="en-GB" sz="800" b="0" u="none" baseline="0" dirty="0" smtClean="0">
                          <a:latin typeface="+mn-lt"/>
                        </a:rPr>
                        <a:t>Throughout their friendship at Hailsham, it is often Laura who is the joker or clown of the crowd. She makes jokes, pulls pranks and generally sees the light in every situation. She is also a very honest character. Laura is the friend you want to have!</a:t>
                      </a:r>
                    </a:p>
                    <a:p>
                      <a:r>
                        <a:rPr lang="en-GB" sz="800" b="0" u="none" baseline="0" dirty="0" smtClean="0">
                          <a:latin typeface="+mn-lt"/>
                        </a:rPr>
                        <a:t>It is significant then, later in the novel, when Kathy bumps into her once they have left the cottages, that Laura is an altogether more serious and stressed out person. She tells Kathy that she finds her job as a carer very stressful. By contrast Kathy claims to be ok- Ishiguro is using the characters to show us how much their futures repress them. Also, how we might not trust Kathy’s claims that all is ok- if Laura can’t cope, how must Kathy be feeling?</a:t>
                      </a:r>
                    </a:p>
                    <a:p>
                      <a:endParaRPr lang="en-GB" sz="800" b="0" u="none" baseline="0" dirty="0" smtClean="0">
                        <a:latin typeface="+mn-l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sz="800" b="1" u="sng" dirty="0" smtClean="0">
                          <a:latin typeface="+mn-lt"/>
                        </a:rPr>
                        <a:t>Miss Geraldine:</a:t>
                      </a:r>
                    </a:p>
                    <a:p>
                      <a:pPr marL="0" marR="0" indent="0" algn="l" defTabSz="914400" rtl="0" eaLnBrk="1" fontAlgn="auto" latinLnBrk="0" hangingPunct="1">
                        <a:lnSpc>
                          <a:spcPct val="100000"/>
                        </a:lnSpc>
                        <a:spcBef>
                          <a:spcPts val="0"/>
                        </a:spcBef>
                        <a:spcAft>
                          <a:spcPts val="0"/>
                        </a:spcAft>
                        <a:buClrTx/>
                        <a:buSzTx/>
                        <a:buFontTx/>
                        <a:buNone/>
                        <a:tabLst/>
                        <a:defRPr/>
                      </a:pPr>
                      <a:r>
                        <a:rPr lang="en-GB" sz="800" dirty="0" smtClean="0">
                          <a:latin typeface="+mn-lt"/>
                        </a:rPr>
                        <a:t>Everyone’s favourite guardian. A</a:t>
                      </a:r>
                      <a:r>
                        <a:rPr lang="en-GB" sz="800" baseline="0" dirty="0" smtClean="0">
                          <a:latin typeface="+mn-lt"/>
                        </a:rPr>
                        <a:t> more kind and maternal guardian than the others. The girls become fiercely protective of her, showing how much they value and respond to a more motherly persona. However- her compassion isn’t always effective- it led to students ridiculing Tommy’s drawings. Showing perhaps that needs are individual and sometimes you have to be cruel to be kind.</a:t>
                      </a:r>
                      <a:endParaRPr lang="en-GB" sz="800" dirty="0" smtClean="0">
                        <a:latin typeface="+mn-lt"/>
                      </a:endParaRPr>
                    </a:p>
                    <a:p>
                      <a:endParaRPr lang="en-GB" sz="800" b="0" u="none" baseline="0" dirty="0" smtClean="0">
                        <a:latin typeface="+mn-lt"/>
                      </a:endParaRPr>
                    </a:p>
                    <a:p>
                      <a:endParaRPr lang="en-GB" sz="800" b="0" u="none" baseline="0" dirty="0" smtClean="0">
                        <a:latin typeface="+mn-lt"/>
                      </a:endParaRPr>
                    </a:p>
                    <a:p>
                      <a:r>
                        <a:rPr lang="en-GB" sz="800" b="1" u="sng" baseline="0" dirty="0" smtClean="0">
                          <a:latin typeface="+mn-lt"/>
                        </a:rPr>
                        <a:t>Harry C.:</a:t>
                      </a:r>
                    </a:p>
                    <a:p>
                      <a:r>
                        <a:rPr lang="en-GB" sz="800" b="0" u="none" baseline="0" dirty="0" smtClean="0">
                          <a:latin typeface="+mn-lt"/>
                        </a:rPr>
                        <a:t>When Ruth and Tommy start dating, and sex is the latest craze at Hailsham, Kathy makes plans to have sex with this lucky fella- although, not so lucky as it turns out, she doesn’t actually end up having sex at school at all. She picks Harry for his discretion and kindness, showing that Kathy is self-conscious. Ishiguro writes in Kathy’s selection process- even though it never leads to anything- to show us how matter-of-fact she is about sex. It serves to highlight how removed the students are from emotional experiences- perhaps even making us question their humanity (like the society they live in does), and how nurture conditions the way we think and feel. </a:t>
                      </a: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192727">
                <a:tc>
                  <a:txBody>
                    <a:bodyPr/>
                    <a:lstStyle/>
                    <a:p>
                      <a:r>
                        <a:rPr lang="en-GB" sz="1000" dirty="0" smtClean="0">
                          <a:latin typeface="+mn-lt"/>
                        </a:rPr>
                        <a:t>Ruth</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Central character- childhood</a:t>
                      </a:r>
                      <a:r>
                        <a:rPr lang="en-GB" sz="800" baseline="0" dirty="0" smtClean="0">
                          <a:latin typeface="+mn-lt"/>
                        </a:rPr>
                        <a:t> f</a:t>
                      </a:r>
                      <a:r>
                        <a:rPr lang="en-GB" sz="800" dirty="0" smtClean="0">
                          <a:latin typeface="+mn-lt"/>
                        </a:rPr>
                        <a:t>riend of Kathy’s. Deceives K&amp;T</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Ruth is the antagonist of the piece</a:t>
                      </a:r>
                      <a:r>
                        <a:rPr lang="en-GB" sz="800" baseline="0" dirty="0" smtClean="0">
                          <a:latin typeface="+mn-lt"/>
                        </a:rPr>
                        <a:t>, a complex character who is difficult to like: d</a:t>
                      </a:r>
                      <a:r>
                        <a:rPr lang="en-GB" sz="800" dirty="0" smtClean="0">
                          <a:latin typeface="+mn-lt"/>
                        </a:rPr>
                        <a:t>ominant</a:t>
                      </a:r>
                      <a:r>
                        <a:rPr lang="en-GB" sz="800" baseline="0" dirty="0" smtClean="0">
                          <a:latin typeface="+mn-lt"/>
                        </a:rPr>
                        <a:t> and controlling, a fantasist (wanting more from life, to have more status in society), mean spirited, deceptive, selfish… But what Ishiguro is showing us is a person who is deeply damaged and emotionally deprived. Her lies are often the result of a lack of confidence and self-esteem. She is full of self-loathing too- imagining that she is nothing more than an imitation of trash. Despite her abrasiveness, actually the biggest conformist of the friendship group.  Ultimately we struggle to like Ruth, but can empathise with her if we bother to figure her out- perhaps a moral message there.</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331266">
                <a:tc>
                  <a:txBody>
                    <a:bodyPr/>
                    <a:lstStyle/>
                    <a:p>
                      <a:r>
                        <a:rPr lang="en-GB" sz="1000" dirty="0" smtClean="0">
                          <a:latin typeface="+mn-lt"/>
                        </a:rPr>
                        <a:t>Tommy</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Central</a:t>
                      </a:r>
                      <a:r>
                        <a:rPr lang="en-GB" sz="800" baseline="0" dirty="0" smtClean="0">
                          <a:latin typeface="+mn-lt"/>
                        </a:rPr>
                        <a:t> character. Love interest of both K and R. </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In total contrast to Kathy,</a:t>
                      </a:r>
                      <a:r>
                        <a:rPr lang="en-GB" sz="800" baseline="0" dirty="0" smtClean="0">
                          <a:latin typeface="+mn-lt"/>
                        </a:rPr>
                        <a:t> Tommy is an emotional person who struggles to control his reactions. He is thin-skinned: vulnerable and sensitive, and we instantly feel sympathy for his character Tommy is also more macabre- being one of the first students to really explore their fates (in convo with Miss Lucy), and to question how much they will feel as donors. Tommy is also a bit of a sheep- going along with whatever he is told, hence why he stays with Ruth for so long, when the reader knows full well he truly cares for Kathy. Perhaps he is attracted to Ruth’s seemingly rambunctious nature- hoping she will protect hm. Eventually he turns to Kathy- with Ruth’s guidance- and it is the reality of death with no deferral that thickens his skin. He rejects Kathy as his carer for his final donations, he goes forward accepting his fate and facing it alone.</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710082">
                <a:tc>
                  <a:txBody>
                    <a:bodyPr/>
                    <a:lstStyle/>
                    <a:p>
                      <a:r>
                        <a:rPr lang="en-GB" sz="1000" dirty="0" smtClean="0">
                          <a:latin typeface="+mn-lt"/>
                        </a:rPr>
                        <a:t>Miss</a:t>
                      </a:r>
                      <a:r>
                        <a:rPr lang="en-GB" sz="1000" baseline="0" dirty="0" smtClean="0">
                          <a:latin typeface="+mn-lt"/>
                        </a:rPr>
                        <a:t> Lucy</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a:t>
                      </a:r>
                      <a:r>
                        <a:rPr lang="en-GB" sz="700" dirty="0" smtClean="0">
                          <a:latin typeface="+mn-lt"/>
                        </a:rPr>
                        <a:t>Guardian’ at Hailsham-</a:t>
                      </a:r>
                      <a:r>
                        <a:rPr lang="en-GB" sz="700" baseline="0" dirty="0" smtClean="0">
                          <a:latin typeface="+mn-lt"/>
                        </a:rPr>
                        <a:t> also used as tool for uncovering key elements of plot to reader.</a:t>
                      </a:r>
                      <a:endParaRPr lang="en-GB" sz="7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Represents the brutal truth- Lucy=lucid. Her</a:t>
                      </a:r>
                      <a:r>
                        <a:rPr lang="en-GB" sz="800" baseline="0" dirty="0" smtClean="0">
                          <a:latin typeface="+mn-lt"/>
                        </a:rPr>
                        <a:t> moral conscience is challenged by the process of donor education; has a nervous breakdown because she is overwhelmed with “worries and frustrations”.  Aligned with Tommy who also struggles to conform. Makes us question whether honesty is the best policy- does the truth make the students happier or change their fate?</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054189">
                <a:tc>
                  <a:txBody>
                    <a:bodyPr/>
                    <a:lstStyle/>
                    <a:p>
                      <a:r>
                        <a:rPr lang="en-GB" sz="1000" dirty="0" smtClean="0">
                          <a:latin typeface="+mn-lt"/>
                        </a:rPr>
                        <a:t>Miss Emily and Madame</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Joint founders</a:t>
                      </a:r>
                      <a:r>
                        <a:rPr lang="en-GB" sz="800" baseline="0" dirty="0" smtClean="0">
                          <a:latin typeface="+mn-lt"/>
                        </a:rPr>
                        <a:t> of Hailsham. Miss Emily is also Head Guardian.</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Miss Emily is seen as authoritative</a:t>
                      </a:r>
                      <a:r>
                        <a:rPr lang="en-GB" sz="800" baseline="0" dirty="0" smtClean="0">
                          <a:latin typeface="+mn-lt"/>
                        </a:rPr>
                        <a:t> and fair, but also a bit erratic in her mumbled assemblies. Students </a:t>
                      </a:r>
                    </a:p>
                    <a:p>
                      <a:r>
                        <a:rPr lang="en-GB" sz="800" baseline="0" dirty="0" smtClean="0">
                          <a:latin typeface="+mn-lt"/>
                        </a:rPr>
                        <a:t>Madame is a more enigmatic character- appearing only once or twice a year to collect student work for her gallery. The students observe she is frightened of them- wary to touch them. She doesn’t/won’t interact with them.  Later in the novel however, Ishiguro conflicts this view of her by presenting her as co-founder, wanting to prove donors have souls. Who is emotional about the donors and their lives. Who “will always be on [their] side”.</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886767">
                <a:tc>
                  <a:txBody>
                    <a:bodyPr/>
                    <a:lstStyle/>
                    <a:p>
                      <a:r>
                        <a:rPr lang="en-GB" sz="1000" dirty="0" smtClean="0">
                          <a:latin typeface="+mn-lt"/>
                        </a:rPr>
                        <a:t>Chrissie and Rodney</a:t>
                      </a:r>
                      <a:endParaRPr lang="en-GB" sz="10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New friends made at the cottages- a couple. “veterans”</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n-GB" sz="800" dirty="0" smtClean="0">
                          <a:latin typeface="+mn-lt"/>
                        </a:rPr>
                        <a:t>These</a:t>
                      </a:r>
                      <a:r>
                        <a:rPr lang="en-GB" sz="800" baseline="0" dirty="0" smtClean="0">
                          <a:latin typeface="+mn-lt"/>
                        </a:rPr>
                        <a:t> two highlight two things-Ruth’s lack of confidence, and the unnaturalness of Ruth and Tommy’s relationship. Ruth imitates their every trait, exposing her inability to think independently and trust her own instincts, whilst also proving that Ruth and Tommy’s affection is forced. </a:t>
                      </a:r>
                      <a:r>
                        <a:rPr lang="en-GB" sz="800" dirty="0" smtClean="0">
                          <a:latin typeface="+mn-lt"/>
                        </a:rPr>
                        <a:t>We </a:t>
                      </a:r>
                      <a:r>
                        <a:rPr lang="en-GB" sz="800" baseline="0" dirty="0" smtClean="0">
                          <a:latin typeface="+mn-lt"/>
                        </a:rPr>
                        <a:t>never really truly get to know them – this is because Ishiguro uses them as a plot device. They serve to reveal the rumour about deferrals- showing how desperately the students cling to life, emphasizing the cruelty of taking it away. </a:t>
                      </a:r>
                      <a:endParaRPr lang="en-GB" sz="8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lang="en-GB" sz="1100" dirty="0">
                        <a:latin typeface="+mn-lt"/>
                      </a:endParaRPr>
                    </a:p>
                  </a:txBody>
                  <a:tcPr marL="74295" marR="74295" marT="37148" marB="3714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2" name="Rectangle 1"/>
          <p:cNvSpPr/>
          <p:nvPr/>
        </p:nvSpPr>
        <p:spPr>
          <a:xfrm>
            <a:off x="6380252" y="4952144"/>
            <a:ext cx="3421294" cy="1828800"/>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000" dirty="0" smtClean="0">
                <a:solidFill>
                  <a:schemeClr val="bg1"/>
                </a:solidFill>
              </a:rPr>
              <a:t>Exam style questions on character:</a:t>
            </a:r>
          </a:p>
          <a:p>
            <a:pPr marL="171450" indent="-171450">
              <a:buFont typeface="Arial" panose="020B0604020202020204" pitchFamily="34" charset="0"/>
              <a:buChar char="•"/>
            </a:pPr>
            <a:endParaRPr lang="en-GB" sz="1000" dirty="0">
              <a:solidFill>
                <a:schemeClr val="bg1"/>
              </a:solidFill>
            </a:endParaRPr>
          </a:p>
          <a:p>
            <a:pPr marL="171450" indent="-171450">
              <a:buFont typeface="Arial" panose="020B0604020202020204" pitchFamily="34" charset="0"/>
              <a:buChar char="•"/>
            </a:pPr>
            <a:r>
              <a:rPr lang="en-GB" sz="900" dirty="0" smtClean="0">
                <a:solidFill>
                  <a:schemeClr val="bg1"/>
                </a:solidFill>
              </a:rPr>
              <a:t>Explore some of the ways in which Ishiguro presents Kathy’s friends Ruth and Tommy, and how he makes them into interesting, believable characters.</a:t>
            </a:r>
          </a:p>
          <a:p>
            <a:pPr marL="171450" indent="-171450">
              <a:buFont typeface="Arial" panose="020B0604020202020204" pitchFamily="34" charset="0"/>
              <a:buChar char="•"/>
            </a:pPr>
            <a:r>
              <a:rPr lang="en-GB" sz="900" dirty="0" smtClean="0">
                <a:solidFill>
                  <a:schemeClr val="bg1"/>
                </a:solidFill>
              </a:rPr>
              <a:t>Explore the roles of guardians, and how they are represented.</a:t>
            </a:r>
          </a:p>
          <a:p>
            <a:pPr marL="171450" indent="-171450">
              <a:buFont typeface="Arial" panose="020B0604020202020204" pitchFamily="34" charset="0"/>
              <a:buChar char="•"/>
            </a:pPr>
            <a:r>
              <a:rPr lang="en-GB" sz="900" dirty="0" smtClean="0">
                <a:solidFill>
                  <a:schemeClr val="bg1"/>
                </a:solidFill>
              </a:rPr>
              <a:t>Explore some of the ways in which Ishiguro presents Kathy as a kind and caring character.</a:t>
            </a:r>
          </a:p>
          <a:p>
            <a:pPr marL="171450" indent="-171450">
              <a:buFont typeface="Arial" panose="020B0604020202020204" pitchFamily="34" charset="0"/>
              <a:buChar char="•"/>
            </a:pPr>
            <a:r>
              <a:rPr lang="en-GB" sz="900" dirty="0" smtClean="0">
                <a:solidFill>
                  <a:schemeClr val="bg1"/>
                </a:solidFill>
              </a:rPr>
              <a:t>Explore some of the ways in which Ishiguro represents Ruth as flawed character.</a:t>
            </a:r>
          </a:p>
          <a:p>
            <a:pPr marL="171450" indent="-171450">
              <a:buFont typeface="Arial" panose="020B0604020202020204" pitchFamily="34" charset="0"/>
              <a:buChar char="•"/>
            </a:pPr>
            <a:r>
              <a:rPr lang="en-GB" sz="900" dirty="0" smtClean="0">
                <a:solidFill>
                  <a:schemeClr val="bg1"/>
                </a:solidFill>
              </a:rPr>
              <a:t>Explore some of the ways in which Chrissie and Rodney influence the central protagonists </a:t>
            </a:r>
          </a:p>
          <a:p>
            <a:pPr algn="ctr"/>
            <a:endParaRPr lang="en-GB" sz="1000" dirty="0">
              <a:solidFill>
                <a:schemeClr val="bg1"/>
              </a:solidFill>
            </a:endParaRPr>
          </a:p>
        </p:txBody>
      </p:sp>
    </p:spTree>
    <p:extLst>
      <p:ext uri="{BB962C8B-B14F-4D97-AF65-F5344CB8AC3E}">
        <p14:creationId xmlns:p14="http://schemas.microsoft.com/office/powerpoint/2010/main" val="2225560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0"/>
            <a:ext cx="9720471" cy="523220"/>
          </a:xfrm>
          <a:prstGeom prst="rect">
            <a:avLst/>
          </a:prstGeom>
        </p:spPr>
        <p:txBody>
          <a:bodyPr wrap="square">
            <a:spAutoFit/>
          </a:bodyPr>
          <a:lstStyle/>
          <a:p>
            <a:pPr lvl="0">
              <a:spcBef>
                <a:spcPct val="0"/>
              </a:spcBef>
            </a:pPr>
            <a:r>
              <a:rPr lang="en-GB" sz="2800" dirty="0" smtClean="0">
                <a:solidFill>
                  <a:prstClr val="black"/>
                </a:solidFill>
                <a:latin typeface="Impact" panose="020B0806030902050204" pitchFamily="34" charset="0"/>
                <a:ea typeface="Gungsuh" pitchFamily="18" charset="-127"/>
                <a:cs typeface="+mj-cs"/>
              </a:rPr>
              <a:t>Themes in NLMG</a:t>
            </a:r>
            <a:endParaRPr lang="en-GB" sz="2800" dirty="0">
              <a:solidFill>
                <a:prstClr val="black"/>
              </a:solidFill>
              <a:latin typeface="Impact" panose="020B0806030902050204" pitchFamily="34" charset="0"/>
              <a:ea typeface="Gungsuh" pitchFamily="18" charset="-127"/>
              <a:cs typeface="+mj-cs"/>
            </a:endParaRPr>
          </a:p>
        </p:txBody>
      </p:sp>
      <p:sp>
        <p:nvSpPr>
          <p:cNvPr id="5" name="TextBox 4"/>
          <p:cNvSpPr txBox="1"/>
          <p:nvPr/>
        </p:nvSpPr>
        <p:spPr>
          <a:xfrm>
            <a:off x="-5228" y="3581970"/>
            <a:ext cx="9908613" cy="2308324"/>
          </a:xfrm>
          <a:prstGeom prst="rect">
            <a:avLst/>
          </a:prstGeom>
          <a:noFill/>
          <a:ln>
            <a:solidFill>
              <a:srgbClr val="002060"/>
            </a:solidFill>
          </a:ln>
        </p:spPr>
        <p:txBody>
          <a:bodyPr wrap="square" rtlCol="0">
            <a:spAutoFit/>
          </a:bodyPr>
          <a:lstStyle/>
          <a:p>
            <a:r>
              <a:rPr lang="en-GB" sz="900" u="sng" dirty="0"/>
              <a:t>Friendship and Love</a:t>
            </a:r>
          </a:p>
          <a:p>
            <a:pPr>
              <a:buFont typeface="Arial" pitchFamily="34" charset="0"/>
              <a:buChar char="•"/>
            </a:pPr>
            <a:r>
              <a:rPr lang="en-GB" sz="900" dirty="0" smtClean="0"/>
              <a:t> Like in ‘real life’ friendship amongst the clones is fickle- best of mates one minute, and rivals the next- helping to show they are really no different to ‘originals’.</a:t>
            </a:r>
          </a:p>
          <a:p>
            <a:pPr>
              <a:buFont typeface="Arial" pitchFamily="34" charset="0"/>
              <a:buChar char="•"/>
            </a:pPr>
            <a:r>
              <a:rPr lang="en-GB" sz="900" dirty="0" smtClean="0"/>
              <a:t> They each have their own role to perform within friendship groups- Ruth is a natural leader, Kathy the caring and sensitive one, Tommy the one who is goaded for laughs… Ishiguro shows how these roles are established early on and even though the characters grow and change, their assumptions about how everyone should fit into their role doesn’t. </a:t>
            </a:r>
          </a:p>
          <a:p>
            <a:pPr>
              <a:buFont typeface="Arial" pitchFamily="34" charset="0"/>
              <a:buChar char="•"/>
            </a:pPr>
            <a:r>
              <a:rPr lang="en-GB" sz="900" dirty="0" smtClean="0"/>
              <a:t>In the absence of family, friends become a replacement, and are all the more important to them. In a way, Ruth and Kathy are more like sisters with their squabbles. Ruth does truly care for Kathy, but envy and insecurity supersedes that. </a:t>
            </a:r>
          </a:p>
          <a:p>
            <a:pPr>
              <a:buFont typeface="Arial" pitchFamily="34" charset="0"/>
              <a:buChar char="•"/>
            </a:pPr>
            <a:r>
              <a:rPr lang="en-GB" sz="900" dirty="0" smtClean="0"/>
              <a:t>The clones don’t seem to really understand love- perhaps because they haven’t had examples through parenting, and it isn’t a topic of discussion at Hailsham. Sex is, however. And sex is treated very much as a formality- an extra thing you get to do once you are ‘grown up’ enough. The students are all keen to give it a try, but don’t attach any emotion or significance to it.</a:t>
            </a:r>
          </a:p>
          <a:p>
            <a:pPr>
              <a:buFont typeface="Arial" pitchFamily="34" charset="0"/>
              <a:buChar char="•"/>
            </a:pPr>
            <a:r>
              <a:rPr lang="en-GB" sz="900" dirty="0" smtClean="0"/>
              <a:t>The only examples of love they do have are from TV shows in the cottages- Kathy notices how the veteran couples all have similar mannerisms (copied from TV characters), and Ruth starts to imitate them with Tommy (who is oblivious). This shows how much they crave emotional guidance and parenting.</a:t>
            </a:r>
          </a:p>
          <a:p>
            <a:pPr>
              <a:buFont typeface="Arial" pitchFamily="34" charset="0"/>
              <a:buChar char="•"/>
            </a:pPr>
            <a:r>
              <a:rPr lang="en-GB" sz="900" dirty="0" smtClean="0"/>
              <a:t>Ruth claims Tommy almost definitely because of jealousy. She senses a connection between him and Kathy- and perhaps because she doesn’t really understand what it is/could be, but knows that it is good, she tries to snatch it. Tommy understandably goes along with it because he doesn’t understand the connection either, and after years of being the joker in the pack, who can blame him for agreeing when the queen bee chooses him?</a:t>
            </a:r>
          </a:p>
          <a:p>
            <a:pPr>
              <a:buFont typeface="Arial" pitchFamily="34" charset="0"/>
              <a:buChar char="•"/>
            </a:pPr>
            <a:r>
              <a:rPr lang="en-GB" sz="900" dirty="0" smtClean="0"/>
              <a:t> Even when the ‘true lovers’ are reunited in the latter section of the novel, it doesn’t seem very ‘Gone with the Wind’- there’s no swooping off feet, or wild declarations. Even their first sexual experience together reads quite coolly “we were really happy about it”- admittedly, this may be because Tommy’s body is scarred with the marks of past organ donations, and Kathy's witnessed a lot death…Kathy and Ruth </a:t>
            </a:r>
          </a:p>
        </p:txBody>
      </p:sp>
      <p:sp>
        <p:nvSpPr>
          <p:cNvPr id="6" name="TextBox 5"/>
          <p:cNvSpPr txBox="1"/>
          <p:nvPr/>
        </p:nvSpPr>
        <p:spPr>
          <a:xfrm>
            <a:off x="1" y="5903893"/>
            <a:ext cx="9905999" cy="954107"/>
          </a:xfrm>
          <a:prstGeom prst="rect">
            <a:avLst/>
          </a:prstGeom>
          <a:noFill/>
          <a:ln>
            <a:solidFill>
              <a:srgbClr val="002060"/>
            </a:solidFill>
          </a:ln>
        </p:spPr>
        <p:txBody>
          <a:bodyPr wrap="square" rtlCol="0">
            <a:spAutoFit/>
          </a:bodyPr>
          <a:lstStyle/>
          <a:p>
            <a:r>
              <a:rPr lang="en-GB" sz="800" b="1" u="sng" dirty="0">
                <a:latin typeface="Century Gothic" panose="020B0502020202020204" pitchFamily="34" charset="0"/>
              </a:rPr>
              <a:t>Dreams, Hopes, </a:t>
            </a:r>
            <a:r>
              <a:rPr lang="en-GB" sz="800" b="1" u="sng" dirty="0" smtClean="0">
                <a:latin typeface="Century Gothic" panose="020B0502020202020204" pitchFamily="34" charset="0"/>
              </a:rPr>
              <a:t>Plans</a:t>
            </a:r>
          </a:p>
          <a:p>
            <a:pPr marL="171450" indent="-171450">
              <a:buFont typeface="Arial" panose="020B0604020202020204" pitchFamily="34" charset="0"/>
              <a:buChar char="•"/>
            </a:pPr>
            <a:r>
              <a:rPr lang="en-GB" sz="800" dirty="0" smtClean="0">
                <a:latin typeface="Century Gothic" panose="020B0502020202020204" pitchFamily="34" charset="0"/>
              </a:rPr>
              <a:t>Miss Lucy squashes their childhood hopes and dreams with brutal truth- their destinies are pre-determined.</a:t>
            </a:r>
          </a:p>
          <a:p>
            <a:pPr marL="171450" indent="-171450">
              <a:buFont typeface="Arial" panose="020B0604020202020204" pitchFamily="34" charset="0"/>
              <a:buChar char="•"/>
            </a:pPr>
            <a:r>
              <a:rPr lang="en-GB" sz="800" dirty="0" smtClean="0">
                <a:latin typeface="Century Gothic" panose="020B0502020202020204" pitchFamily="34" charset="0"/>
              </a:rPr>
              <a:t>Deferrals become a dream when Chrissie and Rodney inform them of the rumour</a:t>
            </a:r>
          </a:p>
          <a:p>
            <a:pPr marL="171450" indent="-171450">
              <a:buFont typeface="Arial" panose="020B0604020202020204" pitchFamily="34" charset="0"/>
              <a:buChar char="•"/>
            </a:pPr>
            <a:r>
              <a:rPr lang="en-GB" sz="800" dirty="0" smtClean="0">
                <a:latin typeface="Century Gothic" panose="020B0502020202020204" pitchFamily="34" charset="0"/>
              </a:rPr>
              <a:t>Kathy dreams that they will all wash up on Norfolk’s shore- showing she still has hope,, and her dreams of love haven’t been killed.</a:t>
            </a:r>
          </a:p>
          <a:p>
            <a:pPr marL="171450" indent="-171450">
              <a:buFont typeface="Arial" panose="020B0604020202020204" pitchFamily="34" charset="0"/>
              <a:buChar char="•"/>
            </a:pPr>
            <a:r>
              <a:rPr lang="en-GB" sz="800" dirty="0" smtClean="0">
                <a:latin typeface="Century Gothic" panose="020B0502020202020204" pitchFamily="34" charset="0"/>
              </a:rPr>
              <a:t>Miss Emily and Madame dreamed of Hailsham being a new way of nurturing the clones, allowing them childhoods- motivation for it isn’t clear, considering they aren’t trying to stop the donor scheme along with it. Perhaps it’s like humane organic farming- they want better, more ‘cultured’ organs!  Hailsham isn’t the norm though- other donors prove this when they are in awe of her education.  While Miss Emily &amp; Madame hoped to prove that the clones were worth nurturing, they didn’t succeed- Hailsham was closed and future clones are raised in “deplorable conditions”.</a:t>
            </a:r>
            <a:endParaRPr lang="en-GB" sz="800" dirty="0">
              <a:latin typeface="Century Gothic" panose="020B0502020202020204" pitchFamily="34" charset="0"/>
            </a:endParaRPr>
          </a:p>
        </p:txBody>
      </p:sp>
      <p:sp>
        <p:nvSpPr>
          <p:cNvPr id="8" name="TextBox 7"/>
          <p:cNvSpPr txBox="1"/>
          <p:nvPr/>
        </p:nvSpPr>
        <p:spPr>
          <a:xfrm>
            <a:off x="0" y="1796866"/>
            <a:ext cx="9908613" cy="1200329"/>
          </a:xfrm>
          <a:prstGeom prst="rect">
            <a:avLst/>
          </a:prstGeom>
          <a:noFill/>
          <a:ln>
            <a:solidFill>
              <a:srgbClr val="002060"/>
            </a:solidFill>
          </a:ln>
        </p:spPr>
        <p:txBody>
          <a:bodyPr wrap="square" rtlCol="0">
            <a:spAutoFit/>
          </a:bodyPr>
          <a:lstStyle/>
          <a:p>
            <a:r>
              <a:rPr lang="en-GB" sz="900" b="1" u="sng" dirty="0" smtClean="0"/>
              <a:t>Identity</a:t>
            </a:r>
          </a:p>
          <a:p>
            <a:pPr marL="171450" indent="-171450">
              <a:buFont typeface="Arial" panose="020B0604020202020204" pitchFamily="34" charset="0"/>
              <a:buChar char="•"/>
            </a:pPr>
            <a:r>
              <a:rPr lang="en-GB" sz="900" dirty="0" smtClean="0"/>
              <a:t>Identity is the preoccupation for the donor characters in this novel. </a:t>
            </a:r>
          </a:p>
          <a:p>
            <a:pPr marL="171450" indent="-171450">
              <a:buFont typeface="Arial" panose="020B0604020202020204" pitchFamily="34" charset="0"/>
              <a:buChar char="•"/>
            </a:pPr>
            <a:r>
              <a:rPr lang="en-GB" sz="900" dirty="0" smtClean="0"/>
              <a:t>They only have first names, instantly stripping them of identity by not associating them with a family or history.</a:t>
            </a:r>
          </a:p>
          <a:p>
            <a:pPr marL="171450" indent="-171450">
              <a:buFont typeface="Arial" panose="020B0604020202020204" pitchFamily="34" charset="0"/>
              <a:buChar char="•"/>
            </a:pPr>
            <a:r>
              <a:rPr lang="en-GB" sz="900" dirty="0" smtClean="0"/>
              <a:t>Their purpose in life is boiled down to two euphemisms: donor and carer. These are euphemisms because they sanitise the actual roles being performed, and make them seem kind and less morally grotesque. </a:t>
            </a:r>
          </a:p>
          <a:p>
            <a:pPr marL="171450" indent="-171450">
              <a:buFont typeface="Arial" panose="020B0604020202020204" pitchFamily="34" charset="0"/>
              <a:buChar char="•"/>
            </a:pPr>
            <a:r>
              <a:rPr lang="en-GB" sz="900" dirty="0" smtClean="0"/>
              <a:t>Through Ruth, Ishiguro reveals the idea that they are cloned from “trash”, bringing into question whether our identity is truly marked by nature or nurture.</a:t>
            </a:r>
          </a:p>
          <a:p>
            <a:pPr marL="171450" indent="-171450">
              <a:buFont typeface="Arial" panose="020B0604020202020204" pitchFamily="34" charset="0"/>
              <a:buChar char="•"/>
            </a:pPr>
            <a:r>
              <a:rPr lang="en-GB" sz="900" dirty="0" smtClean="0"/>
              <a:t>They don’t admit it, but their identity is important for the characters- how they represent themselves through their art, belongings at school, and identifying their ‘originals’ once they have left. </a:t>
            </a:r>
          </a:p>
          <a:p>
            <a:pPr marL="171450" indent="-171450">
              <a:buFont typeface="Arial" panose="020B0604020202020204" pitchFamily="34" charset="0"/>
              <a:buChar char="•"/>
            </a:pPr>
            <a:r>
              <a:rPr lang="en-GB" sz="900" dirty="0" smtClean="0"/>
              <a:t>Art shows each students inner soul- or so the students and Guardians believe. They view art as a key piece of proof in defining your identity.</a:t>
            </a:r>
            <a:endParaRPr lang="en-GB" sz="800" dirty="0" smtClean="0">
              <a:latin typeface="Comic Sans MS" pitchFamily="66" charset="0"/>
            </a:endParaRPr>
          </a:p>
        </p:txBody>
      </p:sp>
      <p:sp>
        <p:nvSpPr>
          <p:cNvPr id="10" name="TextBox 9"/>
          <p:cNvSpPr txBox="1"/>
          <p:nvPr/>
        </p:nvSpPr>
        <p:spPr>
          <a:xfrm>
            <a:off x="0" y="443072"/>
            <a:ext cx="9906000" cy="1361911"/>
          </a:xfrm>
          <a:prstGeom prst="rect">
            <a:avLst/>
          </a:prstGeom>
          <a:noFill/>
          <a:ln>
            <a:solidFill>
              <a:srgbClr val="002060"/>
            </a:solidFill>
          </a:ln>
        </p:spPr>
        <p:txBody>
          <a:bodyPr wrap="square" rtlCol="0">
            <a:spAutoFit/>
          </a:bodyPr>
          <a:lstStyle/>
          <a:p>
            <a:r>
              <a:rPr lang="en-GB" sz="750" b="1" u="sng" dirty="0" smtClean="0">
                <a:latin typeface="Century Gothic" panose="020B0502020202020204" pitchFamily="34" charset="0"/>
              </a:rPr>
              <a:t>Life, Death and Humanity</a:t>
            </a:r>
          </a:p>
          <a:p>
            <a:pPr marL="171450" indent="-171450">
              <a:buFont typeface="Arial" panose="020B0604020202020204" pitchFamily="34" charset="0"/>
              <a:buChar char="•"/>
            </a:pPr>
            <a:r>
              <a:rPr lang="en-GB" sz="750" dirty="0" smtClean="0">
                <a:latin typeface="Century Gothic" panose="020B0502020202020204" pitchFamily="34" charset="0"/>
              </a:rPr>
              <a:t>Ishiguro raises the question: can you be a fully developed human being if you are artificially created, parentless, with the sole purpose of being harvested for organs? It’s the question that Madame and Miss Emily seek to answer in the creation of Hailsham, but it seems that no amount of proof changes the fact that Kathy and crew are destined to de. Interestingly, it’s the ‘real’ people (not the clones) whose humanity comes under fire from the reader once the novel is over: could society ever be so cruelly dismissive of another person’s life- a life they had created- for such selfish purposes? The likes of Miss Emily look at the students/ clones as subhuman, and treat them appallingly.</a:t>
            </a:r>
          </a:p>
          <a:p>
            <a:pPr marL="171450" indent="-171450">
              <a:buFont typeface="Arial" panose="020B0604020202020204" pitchFamily="34" charset="0"/>
              <a:buChar char="•"/>
            </a:pPr>
            <a:r>
              <a:rPr lang="en-GB" sz="750" dirty="0" smtClean="0">
                <a:latin typeface="Century Gothic" panose="020B0502020202020204" pitchFamily="34" charset="0"/>
              </a:rPr>
              <a:t>Impending death hangs over every student, even though they choose not to acknowledge it most of the time. The reader questions why they don’t just run away- but remember you’re questioning their submission from outside of this dystopia. The clones don’t have legitimate identities- they belong to the government, and are indoctrinated from birth to accept this horrific fate as though it is a privilege. In many ways you could say they are lucky- they know how their lives will end, and are made to feel as though they have contributed positively to society- not a certainty that is to be underestimated. </a:t>
            </a:r>
          </a:p>
          <a:p>
            <a:pPr marL="171450" indent="-171450">
              <a:buFont typeface="Arial" panose="020B0604020202020204" pitchFamily="34" charset="0"/>
              <a:buChar char="•"/>
            </a:pPr>
            <a:r>
              <a:rPr lang="en-GB" sz="750" dirty="0" smtClean="0">
                <a:latin typeface="Century Gothic" panose="020B0502020202020204" pitchFamily="34" charset="0"/>
              </a:rPr>
              <a:t>Life is also linked with death- “we all complete” is true enough, and reading NLMG certainly makes you feel your life is precious. It’s painful to experience the ache and tragedy of Kathy and her friends’ premature deaths, without any of them having really experienced what we might deem to be a life worth living. Perhaps Ishiguro wants us to take stock of what truly matters- not to waste a single moment or opportunity. It’s actually quite a lovely message, although communicated in a bit of a grim way!</a:t>
            </a:r>
          </a:p>
        </p:txBody>
      </p:sp>
      <p:sp>
        <p:nvSpPr>
          <p:cNvPr id="24" name="TextBox 23"/>
          <p:cNvSpPr txBox="1"/>
          <p:nvPr/>
        </p:nvSpPr>
        <p:spPr>
          <a:xfrm>
            <a:off x="0" y="2997195"/>
            <a:ext cx="9906000" cy="584775"/>
          </a:xfrm>
          <a:prstGeom prst="rect">
            <a:avLst/>
          </a:prstGeom>
          <a:noFill/>
          <a:ln>
            <a:solidFill>
              <a:srgbClr val="002060"/>
            </a:solidFill>
          </a:ln>
        </p:spPr>
        <p:txBody>
          <a:bodyPr wrap="square" rtlCol="0">
            <a:spAutoFit/>
          </a:bodyPr>
          <a:lstStyle/>
          <a:p>
            <a:r>
              <a:rPr lang="en-GB" sz="800" b="1" u="sng" dirty="0" smtClean="0">
                <a:latin typeface="Century Gothic" panose="020B0502020202020204" pitchFamily="34" charset="0"/>
              </a:rPr>
              <a:t>Losing and Finding</a:t>
            </a:r>
          </a:p>
          <a:p>
            <a:pPr marL="171450" indent="-171450">
              <a:buFont typeface="Arial" panose="020B0604020202020204" pitchFamily="34" charset="0"/>
              <a:buChar char="•"/>
            </a:pPr>
            <a:r>
              <a:rPr lang="en-GB" sz="800" dirty="0" smtClean="0">
                <a:latin typeface="Century Gothic" panose="020B0502020202020204" pitchFamily="34" charset="0"/>
              </a:rPr>
              <a:t>By end of novel, Kathy has lost everything and everyone- except her memories; Ishiguro is perhaps making the reader reflect on their own, and cherish them- endeavour to make more.</a:t>
            </a:r>
          </a:p>
          <a:p>
            <a:pPr marL="171450" indent="-171450">
              <a:buFont typeface="Arial" panose="020B0604020202020204" pitchFamily="34" charset="0"/>
              <a:buChar char="•"/>
            </a:pPr>
            <a:r>
              <a:rPr lang="en-GB" sz="800" dirty="0" smtClean="0">
                <a:latin typeface="Century Gothic" panose="020B0502020202020204" pitchFamily="34" charset="0"/>
              </a:rPr>
              <a:t>Norfolk is the ‘lost corner of England’- see notes on it as a symbol- and also is the place where Chrissie and Rodney lose hope on deferrals. At the end of the novel Kathy imagines everything she has lost- including Tommy- washing up on Norfolk beach. In a way, Norfolk represents hope- it’s where they imagine they will be reconnected with things, people and ideas.</a:t>
            </a:r>
          </a:p>
        </p:txBody>
      </p:sp>
      <p:sp>
        <p:nvSpPr>
          <p:cNvPr id="3" name="TextBox 2"/>
          <p:cNvSpPr txBox="1"/>
          <p:nvPr/>
        </p:nvSpPr>
        <p:spPr>
          <a:xfrm>
            <a:off x="2425148" y="23541"/>
            <a:ext cx="7391767" cy="338554"/>
          </a:xfrm>
          <a:prstGeom prst="rect">
            <a:avLst/>
          </a:prstGeom>
          <a:noFill/>
        </p:spPr>
        <p:txBody>
          <a:bodyPr wrap="none" rtlCol="0">
            <a:spAutoFit/>
          </a:bodyPr>
          <a:lstStyle/>
          <a:p>
            <a:r>
              <a:rPr lang="en-GB" sz="1050" b="1" dirty="0" smtClean="0"/>
              <a:t>NOTE: This is not an exhaustive list of themes or their features- just a starting point. Use the online links to develop this revision</a:t>
            </a:r>
            <a:r>
              <a:rPr lang="en-GB" sz="1600" dirty="0" smtClean="0"/>
              <a:t>.</a:t>
            </a:r>
            <a:endParaRPr lang="en-GB" sz="1600" dirty="0"/>
          </a:p>
        </p:txBody>
      </p:sp>
    </p:spTree>
    <p:extLst>
      <p:ext uri="{BB962C8B-B14F-4D97-AF65-F5344CB8AC3E}">
        <p14:creationId xmlns:p14="http://schemas.microsoft.com/office/powerpoint/2010/main" val="252194397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1518</TotalTime>
  <Words>5920</Words>
  <Application>Microsoft Office PowerPoint</Application>
  <PresentationFormat>A4 Paper (210x297 mm)</PresentationFormat>
  <Paragraphs>168</Paragraphs>
  <Slides>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6</vt:i4>
      </vt:variant>
    </vt:vector>
  </HeadingPairs>
  <TitlesOfParts>
    <vt:vector size="17" baseType="lpstr">
      <vt:lpstr>Agency FB</vt:lpstr>
      <vt:lpstr>Arial</vt:lpstr>
      <vt:lpstr>Basic Sans Heavy SF</vt:lpstr>
      <vt:lpstr>Bradley Hand ITC</vt:lpstr>
      <vt:lpstr>Calibri</vt:lpstr>
      <vt:lpstr>Calibri Light</vt:lpstr>
      <vt:lpstr>Century Gothic</vt:lpstr>
      <vt:lpstr>Comic Sans MS</vt:lpstr>
      <vt:lpstr>Gungsuh</vt:lpstr>
      <vt:lpstr>Impact</vt:lpstr>
      <vt:lpstr>Office Theme</vt:lpstr>
      <vt:lpstr>PowerPoint Presentation</vt:lpstr>
      <vt:lpstr>Never Let Me Go: Revision Notes!</vt:lpstr>
      <vt:lpstr>PowerPoint Presentation</vt:lpstr>
      <vt:lpstr>PowerPoint Presentation</vt:lpstr>
      <vt:lpstr>PowerPoint Presentation</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GHarris</dc:creator>
  <cp:lastModifiedBy>Burkes T</cp:lastModifiedBy>
  <cp:revision>68</cp:revision>
  <cp:lastPrinted>2017-04-25T07:29:43Z</cp:lastPrinted>
  <dcterms:created xsi:type="dcterms:W3CDTF">2017-03-21T08:28:46Z</dcterms:created>
  <dcterms:modified xsi:type="dcterms:W3CDTF">2018-11-25T15:22:49Z</dcterms:modified>
</cp:coreProperties>
</file>