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2358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4617-AB72-4075-BA18-9C6870291A41}" type="datetimeFigureOut">
              <a:rPr lang="en-GB" smtClean="0"/>
              <a:pPr/>
              <a:t>25/11/2018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E3F3D-FB18-41F3-A87C-C28653A133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889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4617-AB72-4075-BA18-9C6870291A41}" type="datetimeFigureOut">
              <a:rPr lang="en-GB" smtClean="0"/>
              <a:pPr/>
              <a:t>25/11/2018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E3F3D-FB18-41F3-A87C-C28653A133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432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61060" y="761294"/>
            <a:ext cx="831354" cy="1212567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5212" y="761294"/>
            <a:ext cx="2410122" cy="1212567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4617-AB72-4075-BA18-9C6870291A41}" type="datetimeFigureOut">
              <a:rPr lang="en-GB" smtClean="0"/>
              <a:pPr/>
              <a:t>25/11/2018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E3F3D-FB18-41F3-A87C-C28653A133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50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4617-AB72-4075-BA18-9C6870291A41}" type="datetimeFigureOut">
              <a:rPr lang="en-GB" smtClean="0"/>
              <a:pPr/>
              <a:t>25/11/2018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E3F3D-FB18-41F3-A87C-C28653A133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633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4617-AB72-4075-BA18-9C6870291A41}" type="datetimeFigureOut">
              <a:rPr lang="en-GB" smtClean="0"/>
              <a:pPr/>
              <a:t>25/11/2018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E3F3D-FB18-41F3-A87C-C28653A133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983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5212" y="3808766"/>
            <a:ext cx="1620738" cy="90782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71675" y="3808766"/>
            <a:ext cx="1620739" cy="90782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4617-AB72-4075-BA18-9C6870291A41}" type="datetimeFigureOut">
              <a:rPr lang="en-GB" smtClean="0"/>
              <a:pPr/>
              <a:t>25/11/2018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E3F3D-FB18-41F3-A87C-C28653A133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10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4617-AB72-4075-BA18-9C6870291A41}" type="datetimeFigureOut">
              <a:rPr lang="en-GB" smtClean="0"/>
              <a:pPr/>
              <a:t>25/11/2018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E3F3D-FB18-41F3-A87C-C28653A133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88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4617-AB72-4075-BA18-9C6870291A41}" type="datetimeFigureOut">
              <a:rPr lang="en-GB" smtClean="0"/>
              <a:pPr/>
              <a:t>25/11/2018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E3F3D-FB18-41F3-A87C-C28653A133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976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4617-AB72-4075-BA18-9C6870291A41}" type="datetimeFigureOut">
              <a:rPr lang="en-GB" smtClean="0"/>
              <a:pPr/>
              <a:t>25/11/2018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E3F3D-FB18-41F3-A87C-C28653A133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768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4617-AB72-4075-BA18-9C6870291A41}" type="datetimeFigureOut">
              <a:rPr lang="en-GB" smtClean="0"/>
              <a:pPr/>
              <a:t>25/11/2018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E3F3D-FB18-41F3-A87C-C28653A133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6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4617-AB72-4075-BA18-9C6870291A41}" type="datetimeFigureOut">
              <a:rPr lang="en-GB" smtClean="0"/>
              <a:pPr/>
              <a:t>25/11/2018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E3F3D-FB18-41F3-A87C-C28653A133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559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44617-AB72-4075-BA18-9C6870291A41}" type="datetimeFigureOut">
              <a:rPr lang="en-GB" smtClean="0"/>
              <a:pPr/>
              <a:t>25/11/2018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E3F3D-FB18-41F3-A87C-C28653A133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316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6858000" cy="331076"/>
          </a:xfrm>
        </p:spPr>
        <p:txBody>
          <a:bodyPr>
            <a:noAutofit/>
          </a:bodyPr>
          <a:lstStyle/>
          <a:p>
            <a:r>
              <a:rPr lang="en-GB" sz="1400" b="1" dirty="0" smtClean="0"/>
              <a:t>English Language Paper Two – 80 marks; 1hr 45 mins</a:t>
            </a:r>
            <a:endParaRPr lang="en-GB" sz="1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925636"/>
            <a:ext cx="68580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Q1</a:t>
            </a:r>
            <a:r>
              <a:rPr lang="en-GB" sz="1400" dirty="0" smtClean="0"/>
              <a:t> 	4 marks		5 </a:t>
            </a:r>
            <a:r>
              <a:rPr lang="en-GB" sz="1400" dirty="0" err="1" smtClean="0"/>
              <a:t>mins</a:t>
            </a:r>
            <a:endParaRPr lang="en-GB" sz="1400" dirty="0" smtClean="0"/>
          </a:p>
          <a:p>
            <a:pPr marL="285750" indent="-285750">
              <a:buFontTx/>
              <a:buChar char="-"/>
            </a:pPr>
            <a:r>
              <a:rPr lang="en-GB" sz="1400" dirty="0" smtClean="0"/>
              <a:t>Choose four true statements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Read the statements carefully (sometimes they try to trick you)</a:t>
            </a:r>
          </a:p>
          <a:p>
            <a:pPr marL="285750" indent="-285750">
              <a:buFontTx/>
              <a:buChar char="-"/>
            </a:pPr>
            <a:endParaRPr lang="en-GB" sz="1400" dirty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  <a:p>
            <a:r>
              <a:rPr lang="en-GB" sz="2000" dirty="0" smtClean="0"/>
              <a:t>Q2 </a:t>
            </a:r>
            <a:r>
              <a:rPr lang="en-GB" sz="1400" dirty="0" smtClean="0"/>
              <a:t>	8 marks		</a:t>
            </a:r>
            <a:r>
              <a:rPr lang="en-GB" sz="1400" dirty="0"/>
              <a:t>8</a:t>
            </a:r>
            <a:r>
              <a:rPr lang="en-GB" sz="1400" dirty="0" smtClean="0"/>
              <a:t> </a:t>
            </a:r>
            <a:r>
              <a:rPr lang="en-GB" sz="1400" dirty="0" err="1" smtClean="0"/>
              <a:t>mins</a:t>
            </a:r>
            <a:r>
              <a:rPr lang="en-GB" sz="1400" dirty="0" smtClean="0"/>
              <a:t>	Summary of both texts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Read each text again 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Two things from each is enough (4 short paragraphs in total)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Statement about Source A </a:t>
            </a:r>
            <a:r>
              <a:rPr lang="en-GB" sz="1400" dirty="0" smtClean="0">
                <a:sym typeface="Wingdings" panose="05000000000000000000" pitchFamily="2" charset="2"/>
              </a:rPr>
              <a:t> Quote  This suggests…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sym typeface="Wingdings" panose="05000000000000000000" pitchFamily="2" charset="2"/>
              </a:rPr>
              <a:t>Statement about Source B  Quote  This suggests…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sym typeface="Wingdings" panose="05000000000000000000" pitchFamily="2" charset="2"/>
              </a:rPr>
              <a:t>Repeat</a:t>
            </a:r>
            <a:endParaRPr lang="en-GB" sz="1400" dirty="0">
              <a:sym typeface="Wingdings" panose="05000000000000000000" pitchFamily="2" charset="2"/>
            </a:endParaRPr>
          </a:p>
          <a:p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89857"/>
            <a:ext cx="685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READ SOURCE A FIRST – spend at least 5 minutes reading and underlining key information</a:t>
            </a:r>
            <a:endParaRPr lang="en-GB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5153920"/>
            <a:ext cx="6858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Q3</a:t>
            </a:r>
            <a:r>
              <a:rPr lang="en-GB" sz="1400" dirty="0"/>
              <a:t>	</a:t>
            </a:r>
            <a:r>
              <a:rPr lang="en-GB" sz="1400" dirty="0" smtClean="0"/>
              <a:t>12 </a:t>
            </a:r>
            <a:r>
              <a:rPr lang="en-GB" sz="1400" dirty="0"/>
              <a:t>marks		</a:t>
            </a:r>
            <a:r>
              <a:rPr lang="en-GB" sz="1400" dirty="0" smtClean="0"/>
              <a:t>12 </a:t>
            </a:r>
            <a:r>
              <a:rPr lang="en-GB" sz="1400" dirty="0" err="1"/>
              <a:t>mins</a:t>
            </a:r>
            <a:r>
              <a:rPr lang="en-GB" sz="1400" dirty="0"/>
              <a:t>	Language</a:t>
            </a:r>
          </a:p>
          <a:p>
            <a:pPr marL="285750" indent="-285750">
              <a:buFontTx/>
              <a:buChar char="-"/>
            </a:pPr>
            <a:r>
              <a:rPr lang="en-GB" sz="1400" dirty="0"/>
              <a:t>Stick to the lines they give you</a:t>
            </a:r>
          </a:p>
          <a:p>
            <a:pPr marL="285750" indent="-285750">
              <a:buFontTx/>
              <a:buChar char="-"/>
            </a:pPr>
            <a:r>
              <a:rPr lang="en-GB" sz="1400" dirty="0"/>
              <a:t>Two or three short paragraphs is enough</a:t>
            </a:r>
          </a:p>
          <a:p>
            <a:pPr marL="285750" indent="-285750">
              <a:buFontTx/>
              <a:buChar char="-"/>
            </a:pPr>
            <a:r>
              <a:rPr lang="en-GB" sz="1400" dirty="0"/>
              <a:t>Pick out feature and quote (</a:t>
            </a:r>
            <a:r>
              <a:rPr lang="en-GB" sz="1400" i="1" dirty="0"/>
              <a:t>The writer uses the simile “like a balloon”…</a:t>
            </a:r>
            <a:r>
              <a:rPr lang="en-GB" sz="1400" dirty="0"/>
              <a:t>) </a:t>
            </a:r>
            <a:r>
              <a:rPr lang="en-GB" sz="1400" dirty="0">
                <a:sym typeface="Wingdings" panose="05000000000000000000" pitchFamily="2" charset="2"/>
              </a:rPr>
              <a:t> analyse effects  repeat</a:t>
            </a:r>
          </a:p>
          <a:p>
            <a:endParaRPr lang="en-GB" sz="1400" dirty="0">
              <a:sym typeface="Wingdings" panose="05000000000000000000" pitchFamily="2" charset="2"/>
            </a:endParaRPr>
          </a:p>
          <a:p>
            <a:r>
              <a:rPr lang="en-GB" sz="1400" dirty="0">
                <a:sym typeface="Wingdings" panose="05000000000000000000" pitchFamily="2" charset="2"/>
              </a:rPr>
              <a:t>Key language features to remember:</a:t>
            </a:r>
          </a:p>
          <a:p>
            <a:endParaRPr lang="en-GB" sz="2000" dirty="0"/>
          </a:p>
        </p:txBody>
      </p:sp>
      <p:graphicFrame>
        <p:nvGraphicFramePr>
          <p:cNvPr id="10" name="Table 122"/>
          <p:cNvGraphicFramePr/>
          <p:nvPr>
            <p:extLst>
              <p:ext uri="{D42A27DB-BD31-4B8C-83A1-F6EECF244321}">
                <p14:modId xmlns:p14="http://schemas.microsoft.com/office/powerpoint/2010/main" val="2489295441"/>
              </p:ext>
            </p:extLst>
          </p:nvPr>
        </p:nvGraphicFramePr>
        <p:xfrm>
          <a:off x="130917" y="7034671"/>
          <a:ext cx="3004169" cy="1544939"/>
        </p:xfrm>
        <a:graphic>
          <a:graphicData uri="http://schemas.openxmlformats.org/drawingml/2006/table">
            <a:tbl>
              <a:tblPr/>
              <a:tblGrid>
                <a:gridCol w="811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2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247"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>
                          <a:solidFill>
                            <a:schemeClr val="tx1"/>
                          </a:solidFill>
                        </a:rPr>
                        <a:t>Noun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Names a thing </a:t>
                      </a: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247"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>
                          <a:solidFill>
                            <a:schemeClr val="tx1"/>
                          </a:solidFill>
                        </a:rPr>
                        <a:t>Adjective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Describes a noun</a:t>
                      </a: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2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Verb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Action (doing word)</a:t>
                      </a: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7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Adverb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Words that tell you how an action is performed (-</a:t>
                      </a:r>
                      <a:r>
                        <a:rPr lang="en-GB" sz="1200" dirty="0" err="1" smtClean="0">
                          <a:solidFill>
                            <a:schemeClr val="tx1"/>
                          </a:solidFill>
                        </a:rPr>
                        <a:t>ly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 words)</a:t>
                      </a:r>
                      <a:endParaRPr sz="1200" dirty="0">
                        <a:solidFill>
                          <a:schemeClr val="tx1"/>
                        </a:solidFill>
                      </a:endParaRP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Table 122"/>
          <p:cNvGraphicFramePr/>
          <p:nvPr>
            <p:extLst>
              <p:ext uri="{D42A27DB-BD31-4B8C-83A1-F6EECF244321}">
                <p14:modId xmlns:p14="http://schemas.microsoft.com/office/powerpoint/2010/main" val="1507775736"/>
              </p:ext>
            </p:extLst>
          </p:nvPr>
        </p:nvGraphicFramePr>
        <p:xfrm>
          <a:off x="3298369" y="7026392"/>
          <a:ext cx="3151416" cy="1560722"/>
        </p:xfrm>
        <a:graphic>
          <a:graphicData uri="http://schemas.openxmlformats.org/drawingml/2006/table">
            <a:tbl>
              <a:tblPr/>
              <a:tblGrid>
                <a:gridCol w="1575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5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1242"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Simile</a:t>
                      </a:r>
                      <a:endParaRPr sz="1200" dirty="0">
                        <a:solidFill>
                          <a:schemeClr val="tx1"/>
                        </a:solidFill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Like or as something</a:t>
                      </a: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242"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Metaphor</a:t>
                      </a:r>
                      <a:endParaRPr sz="1200" dirty="0">
                        <a:solidFill>
                          <a:schemeClr val="tx1"/>
                        </a:solidFill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Is something else</a:t>
                      </a: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1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Personification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Making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non-human thing seem human</a:t>
                      </a: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1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Zoomorphic language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Person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/thing described as an animal</a:t>
                      </a: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0" y="2367291"/>
            <a:ext cx="685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NOW READ SOURCE B  – spend at least 5 minutes reading and underlining key information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88489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41865"/>
            <a:ext cx="6858000" cy="8925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Q4</a:t>
            </a:r>
            <a:r>
              <a:rPr lang="en-GB" sz="1400" dirty="0" smtClean="0"/>
              <a:t> 	16 marks		20 </a:t>
            </a:r>
            <a:r>
              <a:rPr lang="en-GB" sz="1400" dirty="0" err="1" smtClean="0"/>
              <a:t>mins</a:t>
            </a:r>
            <a:r>
              <a:rPr lang="en-GB" sz="1400" dirty="0" smtClean="0"/>
              <a:t>	Comparing viewpoints and methods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Compare the writers’ attitudes/viewpoints on the subject and the methods (language and/or structure) they use to get these viewpoints across.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Focus on how the writers think/feel about the subject they are writing about.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Four paragraphs (two about each source – ABAB)</a:t>
            </a:r>
          </a:p>
          <a:p>
            <a:pPr marL="285750" indent="-285750">
              <a:buFontTx/>
              <a:buChar char="-"/>
            </a:pPr>
            <a:endParaRPr lang="en-GB" sz="1400" dirty="0"/>
          </a:p>
          <a:p>
            <a:pPr marL="285750" indent="-285750">
              <a:buFontTx/>
              <a:buChar char="-"/>
            </a:pPr>
            <a:r>
              <a:rPr lang="en-GB" sz="1400" dirty="0" smtClean="0"/>
              <a:t>Use SEIZED SEIZE to structure your answer.</a:t>
            </a:r>
          </a:p>
          <a:p>
            <a:r>
              <a:rPr lang="en-GB" sz="1400" dirty="0" smtClean="0"/>
              <a:t>Statement (about an attitude in Source A)</a:t>
            </a:r>
          </a:p>
          <a:p>
            <a:r>
              <a:rPr lang="en-GB" sz="1400" dirty="0" smtClean="0"/>
              <a:t>Evidence (quote from Source A)</a:t>
            </a:r>
          </a:p>
          <a:p>
            <a:r>
              <a:rPr lang="en-GB" sz="1400" dirty="0" smtClean="0"/>
              <a:t>Inference (This suggests…)</a:t>
            </a:r>
          </a:p>
          <a:p>
            <a:r>
              <a:rPr lang="en-GB" sz="1400" dirty="0" smtClean="0"/>
              <a:t>Zoom in (on language)</a:t>
            </a:r>
          </a:p>
          <a:p>
            <a:r>
              <a:rPr lang="en-GB" sz="1400" dirty="0" smtClean="0"/>
              <a:t>Effect (of this language on the reader)</a:t>
            </a:r>
          </a:p>
          <a:p>
            <a:r>
              <a:rPr lang="en-GB" sz="1400" dirty="0" smtClean="0"/>
              <a:t>Discourse marker (Similarly/in contrast)</a:t>
            </a:r>
          </a:p>
          <a:p>
            <a:endParaRPr lang="en-GB" sz="1400" dirty="0"/>
          </a:p>
          <a:p>
            <a:r>
              <a:rPr lang="en-GB" sz="1400" dirty="0"/>
              <a:t>Statement (about an attitude in Source </a:t>
            </a:r>
            <a:r>
              <a:rPr lang="en-GB" sz="1400" dirty="0" smtClean="0"/>
              <a:t>B)</a:t>
            </a:r>
            <a:endParaRPr lang="en-GB" sz="1400" dirty="0"/>
          </a:p>
          <a:p>
            <a:r>
              <a:rPr lang="en-GB" sz="1400" dirty="0"/>
              <a:t>Evidence (quote from Source </a:t>
            </a:r>
            <a:r>
              <a:rPr lang="en-GB" sz="1400" dirty="0" smtClean="0"/>
              <a:t>B)</a:t>
            </a:r>
            <a:endParaRPr lang="en-GB" sz="1400" dirty="0"/>
          </a:p>
          <a:p>
            <a:r>
              <a:rPr lang="en-GB" sz="1400" dirty="0"/>
              <a:t>Inference (This suggests…)</a:t>
            </a:r>
          </a:p>
          <a:p>
            <a:r>
              <a:rPr lang="en-GB" sz="1400" dirty="0"/>
              <a:t>Zoom in (on language)</a:t>
            </a:r>
          </a:p>
          <a:p>
            <a:r>
              <a:rPr lang="en-GB" sz="1400" dirty="0"/>
              <a:t>Effect (of this language on the reader</a:t>
            </a:r>
            <a:r>
              <a:rPr lang="en-GB" sz="1400" dirty="0" smtClean="0"/>
              <a:t>)</a:t>
            </a:r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r>
              <a:rPr lang="en-GB" sz="2000" dirty="0" smtClean="0"/>
              <a:t>Q5</a:t>
            </a:r>
            <a:r>
              <a:rPr lang="en-GB" sz="1400" dirty="0" smtClean="0"/>
              <a:t> </a:t>
            </a:r>
            <a:r>
              <a:rPr lang="en-GB" sz="1400" dirty="0"/>
              <a:t>	</a:t>
            </a:r>
            <a:r>
              <a:rPr lang="en-GB" sz="1400" dirty="0" smtClean="0"/>
              <a:t>40 marks (24+16)</a:t>
            </a:r>
            <a:r>
              <a:rPr lang="en-GB" sz="1400" dirty="0"/>
              <a:t>		</a:t>
            </a:r>
            <a:r>
              <a:rPr lang="en-GB" sz="1400" dirty="0" smtClean="0"/>
              <a:t>45 </a:t>
            </a:r>
            <a:r>
              <a:rPr lang="en-GB" sz="1400" dirty="0" err="1"/>
              <a:t>mins</a:t>
            </a:r>
            <a:r>
              <a:rPr lang="en-GB" sz="1400" dirty="0"/>
              <a:t>	</a:t>
            </a:r>
            <a:r>
              <a:rPr lang="en-GB" sz="1400" dirty="0" smtClean="0"/>
              <a:t>Non-fiction writing</a:t>
            </a:r>
            <a:endParaRPr lang="en-GB" sz="1400" dirty="0"/>
          </a:p>
          <a:p>
            <a:pPr marL="285750" indent="-285750">
              <a:buFontTx/>
              <a:buChar char="-"/>
            </a:pPr>
            <a:r>
              <a:rPr lang="en-GB" sz="1400" dirty="0" smtClean="0"/>
              <a:t>Plan for at least 5 </a:t>
            </a:r>
            <a:r>
              <a:rPr lang="en-GB" sz="1400" dirty="0" err="1" smtClean="0"/>
              <a:t>mins</a:t>
            </a:r>
            <a:r>
              <a:rPr lang="en-GB" sz="1400" dirty="0" smtClean="0"/>
              <a:t> (you should know exactly what each paragraph will be)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Leave at least 5 </a:t>
            </a:r>
            <a:r>
              <a:rPr lang="en-GB" sz="1400" dirty="0" err="1" smtClean="0"/>
              <a:t>mins</a:t>
            </a:r>
            <a:r>
              <a:rPr lang="en-GB" sz="1400" dirty="0" smtClean="0"/>
              <a:t> for proof reading at the end</a:t>
            </a:r>
          </a:p>
          <a:p>
            <a:pPr marL="285750" indent="-285750">
              <a:buFontTx/>
              <a:buChar char="-"/>
            </a:pPr>
            <a:endParaRPr lang="en-GB" sz="1400" dirty="0" smtClean="0"/>
          </a:p>
          <a:p>
            <a:r>
              <a:rPr lang="en-GB" sz="1400" dirty="0" smtClean="0"/>
              <a:t>Styles of writing (you could be asked to do any of these)</a:t>
            </a:r>
            <a:endParaRPr lang="en-GB" sz="1400" dirty="0"/>
          </a:p>
          <a:p>
            <a:endParaRPr lang="en-GB" sz="1400" dirty="0" smtClean="0"/>
          </a:p>
          <a:p>
            <a:pPr marL="285750" indent="-285750">
              <a:buFontTx/>
              <a:buChar char="-"/>
            </a:pPr>
            <a:endParaRPr lang="en-GB" sz="1400" dirty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1400" dirty="0" smtClean="0">
              <a:sym typeface="Wingdings" panose="05000000000000000000" pitchFamily="2" charset="2"/>
            </a:endParaRPr>
          </a:p>
          <a:p>
            <a:endParaRPr lang="en-GB" sz="1400" dirty="0">
              <a:sym typeface="Wingdings" panose="05000000000000000000" pitchFamily="2" charset="2"/>
            </a:endParaRPr>
          </a:p>
          <a:p>
            <a:endParaRPr lang="en-GB" sz="1400" dirty="0"/>
          </a:p>
        </p:txBody>
      </p:sp>
      <p:sp>
        <p:nvSpPr>
          <p:cNvPr id="6" name="Right Bracket 5"/>
          <p:cNvSpPr/>
          <p:nvPr/>
        </p:nvSpPr>
        <p:spPr>
          <a:xfrm>
            <a:off x="3575957" y="1847068"/>
            <a:ext cx="342900" cy="2498271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033157" y="2911537"/>
            <a:ext cx="1910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Repeat</a:t>
            </a:r>
            <a:endParaRPr lang="en-GB" dirty="0"/>
          </a:p>
        </p:txBody>
      </p:sp>
      <p:pic>
        <p:nvPicPr>
          <p:cNvPr id="8" name="Shape 129" descr="681C0ECA-F5DE-4A33-B23E-FB9F9F52653E-L0-001.png"/>
          <p:cNvPicPr preferRelativeResize="0"/>
          <p:nvPr/>
        </p:nvPicPr>
        <p:blipFill rotWithShape="1">
          <a:blip r:embed="rId2" cstate="print">
            <a:alphaModFix/>
          </a:blip>
          <a:srcRect l="440" t="19502"/>
          <a:stretch/>
        </p:blipFill>
        <p:spPr>
          <a:xfrm>
            <a:off x="0" y="6421442"/>
            <a:ext cx="5612947" cy="34845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950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" y="0"/>
            <a:ext cx="63844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Types of text</a:t>
            </a:r>
            <a:endParaRPr lang="en-GB" sz="1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090717"/>
              </p:ext>
            </p:extLst>
          </p:nvPr>
        </p:nvGraphicFramePr>
        <p:xfrm>
          <a:off x="114300" y="473527"/>
          <a:ext cx="6596744" cy="55881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8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8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314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Text type</a:t>
                      </a:r>
                      <a:endParaRPr lang="en-GB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Features you must include</a:t>
                      </a:r>
                      <a:endParaRPr lang="en-GB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2129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Newspaper Article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Headline,</a:t>
                      </a:r>
                      <a:r>
                        <a:rPr lang="en-GB" sz="1400" baseline="0" dirty="0" smtClean="0"/>
                        <a:t> kicker (strapline), clear sequence of paragraphs.</a:t>
                      </a:r>
                    </a:p>
                    <a:p>
                      <a:r>
                        <a:rPr lang="en-GB" sz="1400" baseline="0" dirty="0" smtClean="0"/>
                        <a:t>Formal tone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509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Magazine Article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Headline, kicker (strapline), subheadings.</a:t>
                      </a:r>
                    </a:p>
                    <a:p>
                      <a:r>
                        <a:rPr lang="en-GB" sz="1400" dirty="0" smtClean="0"/>
                        <a:t>Less</a:t>
                      </a:r>
                      <a:r>
                        <a:rPr lang="en-GB" sz="1400" baseline="0" dirty="0" smtClean="0"/>
                        <a:t> formal/more chatty tone.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509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Letter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Clearly</a:t>
                      </a:r>
                      <a:r>
                        <a:rPr lang="en-GB" sz="1400" baseline="0" dirty="0" smtClean="0"/>
                        <a:t> addressing reader (Dear Sir/Madam), sign-off (Yours Sincerely/Faithfully), date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509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Speech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GB" sz="1400" dirty="0" smtClean="0"/>
                        <a:t>Clearly</a:t>
                      </a:r>
                      <a:r>
                        <a:rPr lang="en-GB" sz="1400" baseline="0" dirty="0" smtClean="0"/>
                        <a:t> addressing an audience (greeting and sign-off), discourse markers (firstly, finally)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509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Leaflet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Clear heading, subheadings</a:t>
                      </a:r>
                      <a:r>
                        <a:rPr lang="en-GB" sz="1400" baseline="0" dirty="0" smtClean="0"/>
                        <a:t> and subsections, fact/info boxes.</a:t>
                      </a:r>
                    </a:p>
                    <a:p>
                      <a:endParaRPr lang="en-GB" sz="1400" baseline="0" dirty="0" smtClean="0"/>
                    </a:p>
                    <a:p>
                      <a:r>
                        <a:rPr lang="en-GB" sz="1400" baseline="0" dirty="0" smtClean="0"/>
                        <a:t>Appropriate tone for subject (serious or informal)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562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185</Words>
  <Application>Microsoft Office PowerPoint</Application>
  <PresentationFormat>A4 Paper (210x297 mm)</PresentationFormat>
  <Paragraphs>92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English Language Paper Two – 80 marks; 1hr 45 mins</vt:lpstr>
      <vt:lpstr>PowerPoint Presentation</vt:lpstr>
      <vt:lpstr>PowerPoint Presentation</vt:lpstr>
    </vt:vector>
  </TitlesOfParts>
  <Company>The Hayling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Language Paper One – 80 marks; 1hr 45 mins</dc:title>
  <dc:creator>Jonathan Pomfret</dc:creator>
  <cp:lastModifiedBy>Burkes T</cp:lastModifiedBy>
  <cp:revision>13</cp:revision>
  <dcterms:created xsi:type="dcterms:W3CDTF">2018-06-04T15:18:12Z</dcterms:created>
  <dcterms:modified xsi:type="dcterms:W3CDTF">2018-11-25T15:37:27Z</dcterms:modified>
</cp:coreProperties>
</file>