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7" r:id="rId9"/>
    <p:sldId id="266"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876"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B5537-F3E9-4E7A-B3F4-E99CCE97DFE5}" type="datetimeFigureOut">
              <a:rPr lang="en-GB" smtClean="0"/>
              <a:t>06/12/2011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B5537-F3E9-4E7A-B3F4-E99CCE97DFE5}" type="datetimeFigureOut">
              <a:rPr lang="en-GB" smtClean="0"/>
              <a:t>06/12/2011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B5537-F3E9-4E7A-B3F4-E99CCE97DFE5}" type="datetimeFigureOut">
              <a:rPr lang="en-GB" smtClean="0"/>
              <a:t>06/12/2011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B5537-F3E9-4E7A-B3F4-E99CCE97DFE5}" type="datetimeFigureOut">
              <a:rPr lang="en-GB" smtClean="0"/>
              <a:t>06/12/2011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B5537-F3E9-4E7A-B3F4-E99CCE97DFE5}" type="datetimeFigureOut">
              <a:rPr lang="en-GB" smtClean="0"/>
              <a:t>06/12/2011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B5537-F3E9-4E7A-B3F4-E99CCE97DFE5}" type="datetimeFigureOut">
              <a:rPr lang="en-GB" smtClean="0"/>
              <a:t>06/12/2011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6B5537-F3E9-4E7A-B3F4-E99CCE97DFE5}" type="datetimeFigureOut">
              <a:rPr lang="en-GB" smtClean="0"/>
              <a:t>06/12/2011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B5537-F3E9-4E7A-B3F4-E99CCE97DFE5}" type="datetimeFigureOut">
              <a:rPr lang="en-GB" smtClean="0"/>
              <a:t>06/12/2011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B5537-F3E9-4E7A-B3F4-E99CCE97DFE5}" type="datetimeFigureOut">
              <a:rPr lang="en-GB" smtClean="0"/>
              <a:t>06/12/2011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2BB0D7-C964-45B6-8A4D-7745F2E3508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B5537-F3E9-4E7A-B3F4-E99CCE97DFE5}" type="datetimeFigureOut">
              <a:rPr lang="en-GB" smtClean="0"/>
              <a:t>06/12/2011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BB0D7-C964-45B6-8A4D-7745F2E35089}"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6B5537-F3E9-4E7A-B3F4-E99CCE97DFE5}" type="datetimeFigureOut">
              <a:rPr lang="en-GB" smtClean="0"/>
              <a:t>06/12/2011</a:t>
            </a:fld>
            <a:endParaRPr lang="en-GB"/>
          </a:p>
        </p:txBody>
      </p:sp>
      <p:sp>
        <p:nvSpPr>
          <p:cNvPr id="9" name="Slide Number Placeholder 8"/>
          <p:cNvSpPr>
            <a:spLocks noGrp="1"/>
          </p:cNvSpPr>
          <p:nvPr>
            <p:ph type="sldNum" sz="quarter" idx="11"/>
          </p:nvPr>
        </p:nvSpPr>
        <p:spPr/>
        <p:txBody>
          <a:bodyPr/>
          <a:lstStyle/>
          <a:p>
            <a:fld id="{042BB0D7-C964-45B6-8A4D-7745F2E35089}"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42BB0D7-C964-45B6-8A4D-7745F2E35089}"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6B5537-F3E9-4E7A-B3F4-E99CCE97DFE5}" type="datetimeFigureOut">
              <a:rPr lang="en-GB" smtClean="0"/>
              <a:t>06/12/2011</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Training</a:t>
            </a:r>
            <a:endParaRPr lang="en-GB" dirty="0"/>
          </a:p>
        </p:txBody>
      </p:sp>
      <p:sp>
        <p:nvSpPr>
          <p:cNvPr id="3" name="Subtitle 2"/>
          <p:cNvSpPr>
            <a:spLocks noGrp="1"/>
          </p:cNvSpPr>
          <p:nvPr>
            <p:ph type="subTitle" idx="1"/>
          </p:nvPr>
        </p:nvSpPr>
        <p:spPr/>
        <p:txBody>
          <a:bodyPr>
            <a:normAutofit/>
          </a:bodyPr>
          <a:lstStyle/>
          <a:p>
            <a:r>
              <a:rPr lang="en-GB" sz="3200" dirty="0" smtClean="0"/>
              <a:t>Camp Craft and the Environment</a:t>
            </a:r>
            <a:endParaRPr lang="en-GB" sz="3200" dirty="0"/>
          </a:p>
        </p:txBody>
      </p:sp>
      <p:pic>
        <p:nvPicPr>
          <p:cNvPr id="6" name="Picture 5"/>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1028" name="Picture 4" descr="http://raceonline2012.org/sites/default/files/userimages/Duke_of_Edinburghs_Award_logo_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408002"/>
            <a:ext cx="7379721" cy="209300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outdoorhire.co.uk/prodimages/dofe_logo.gif"/>
          <p:cNvPicPr>
            <a:picLocks noChangeAspect="1" noChangeArrowheads="1"/>
          </p:cNvPicPr>
          <p:nvPr/>
        </p:nvPicPr>
        <p:blipFill>
          <a:blip r:embed="rId5" cstate="print">
            <a:duotone>
              <a:prstClr val="black"/>
              <a:schemeClr val="accent1">
                <a:tint val="45000"/>
                <a:satMod val="400000"/>
              </a:schemeClr>
            </a:duotone>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787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7620000" cy="1143000"/>
          </a:xfrm>
        </p:spPr>
        <p:txBody>
          <a:bodyPr/>
          <a:lstStyle/>
          <a:p>
            <a:r>
              <a:rPr lang="en-GB" dirty="0" smtClean="0">
                <a:solidFill>
                  <a:srgbClr val="C00000"/>
                </a:solidFill>
              </a:rPr>
              <a:t>Aims</a:t>
            </a:r>
            <a:endParaRPr lang="en-GB" dirty="0">
              <a:solidFill>
                <a:srgbClr val="C00000"/>
              </a:solidFill>
            </a:endParaRPr>
          </a:p>
        </p:txBody>
      </p:sp>
      <p:sp>
        <p:nvSpPr>
          <p:cNvPr id="3" name="Content Placeholder 2"/>
          <p:cNvSpPr>
            <a:spLocks noGrp="1"/>
          </p:cNvSpPr>
          <p:nvPr>
            <p:ph idx="1"/>
          </p:nvPr>
        </p:nvSpPr>
        <p:spPr>
          <a:xfrm>
            <a:off x="323528" y="1196752"/>
            <a:ext cx="7920880" cy="5256584"/>
          </a:xfrm>
        </p:spPr>
        <p:txBody>
          <a:bodyPr>
            <a:normAutofit fontScale="77500" lnSpcReduction="20000"/>
          </a:bodyPr>
          <a:lstStyle/>
          <a:p>
            <a:pPr marL="114300" indent="0">
              <a:lnSpc>
                <a:spcPct val="120000"/>
              </a:lnSpc>
              <a:spcBef>
                <a:spcPts val="600"/>
              </a:spcBef>
              <a:buNone/>
            </a:pPr>
            <a:r>
              <a:rPr lang="en-GB" sz="3500" dirty="0" smtClean="0">
                <a:solidFill>
                  <a:schemeClr val="accent3">
                    <a:lumMod val="50000"/>
                  </a:schemeClr>
                </a:solidFill>
              </a:rPr>
              <a:t>History:</a:t>
            </a:r>
          </a:p>
          <a:p>
            <a:pPr>
              <a:lnSpc>
                <a:spcPct val="120000"/>
              </a:lnSpc>
              <a:spcBef>
                <a:spcPts val="600"/>
              </a:spcBef>
            </a:pPr>
            <a:r>
              <a:rPr lang="en-GB" dirty="0" smtClean="0"/>
              <a:t>Explore and document cairns.</a:t>
            </a:r>
          </a:p>
          <a:p>
            <a:pPr>
              <a:lnSpc>
                <a:spcPct val="120000"/>
              </a:lnSpc>
              <a:spcBef>
                <a:spcPts val="600"/>
              </a:spcBef>
            </a:pPr>
            <a:r>
              <a:rPr lang="en-GB" dirty="0" smtClean="0"/>
              <a:t>Investigate the changes in local agriculture over the last 100 years.</a:t>
            </a:r>
          </a:p>
          <a:p>
            <a:pPr>
              <a:lnSpc>
                <a:spcPct val="120000"/>
              </a:lnSpc>
              <a:spcBef>
                <a:spcPts val="600"/>
              </a:spcBef>
            </a:pPr>
            <a:r>
              <a:rPr lang="en-GB" dirty="0" smtClean="0"/>
              <a:t>Explore an historic place made famous in a film or television programme and document the scenery.</a:t>
            </a:r>
          </a:p>
          <a:p>
            <a:pPr>
              <a:lnSpc>
                <a:spcPct val="120000"/>
              </a:lnSpc>
              <a:spcBef>
                <a:spcPts val="600"/>
              </a:spcBef>
            </a:pPr>
            <a:r>
              <a:rPr lang="en-GB" dirty="0" smtClean="0"/>
              <a:t>Investigate Roman sites around Hadrian’s Wall.</a:t>
            </a:r>
          </a:p>
          <a:p>
            <a:pPr>
              <a:lnSpc>
                <a:spcPct val="120000"/>
              </a:lnSpc>
              <a:spcBef>
                <a:spcPts val="600"/>
              </a:spcBef>
            </a:pPr>
            <a:r>
              <a:rPr lang="en-GB" dirty="0" smtClean="0"/>
              <a:t>Photograph and describe interesting old buildings along your route.</a:t>
            </a:r>
          </a:p>
          <a:p>
            <a:pPr marL="0" indent="0">
              <a:lnSpc>
                <a:spcPct val="120000"/>
              </a:lnSpc>
              <a:spcBef>
                <a:spcPts val="600"/>
              </a:spcBef>
              <a:buNone/>
            </a:pPr>
            <a:endParaRPr lang="en-GB" dirty="0" smtClean="0"/>
          </a:p>
          <a:p>
            <a:pPr marL="114300" indent="0">
              <a:lnSpc>
                <a:spcPct val="120000"/>
              </a:lnSpc>
              <a:spcBef>
                <a:spcPts val="600"/>
              </a:spcBef>
              <a:buNone/>
            </a:pPr>
            <a:r>
              <a:rPr lang="en-GB" sz="3800" dirty="0" smtClean="0">
                <a:solidFill>
                  <a:schemeClr val="accent3">
                    <a:lumMod val="50000"/>
                  </a:schemeClr>
                </a:solidFill>
              </a:rPr>
              <a:t>Environment:</a:t>
            </a:r>
          </a:p>
          <a:p>
            <a:pPr>
              <a:lnSpc>
                <a:spcPct val="120000"/>
              </a:lnSpc>
              <a:spcBef>
                <a:spcPts val="600"/>
              </a:spcBef>
            </a:pPr>
            <a:r>
              <a:rPr lang="en-GB" dirty="0" smtClean="0"/>
              <a:t>Decorate a white t-shirt, using inspiration from the scenery that you see along your route.</a:t>
            </a:r>
          </a:p>
          <a:p>
            <a:pPr>
              <a:lnSpc>
                <a:spcPct val="120000"/>
              </a:lnSpc>
              <a:spcBef>
                <a:spcPts val="600"/>
              </a:spcBef>
            </a:pPr>
            <a:r>
              <a:rPr lang="en-GB" dirty="0" smtClean="0"/>
              <a:t>Search for forms of fungi, photograph or sketch them and record them.</a:t>
            </a:r>
          </a:p>
          <a:p>
            <a:pPr>
              <a:lnSpc>
                <a:spcPct val="120000"/>
              </a:lnSpc>
              <a:spcBef>
                <a:spcPts val="600"/>
              </a:spcBef>
            </a:pPr>
            <a:r>
              <a:rPr lang="en-GB" dirty="0" smtClean="0"/>
              <a:t>Paint different types of trees and correctly identify them.</a:t>
            </a:r>
          </a:p>
          <a:p>
            <a:pPr>
              <a:lnSpc>
                <a:spcPct val="120000"/>
              </a:lnSpc>
              <a:spcBef>
                <a:spcPts val="600"/>
              </a:spcBef>
            </a:pPr>
            <a:r>
              <a:rPr lang="en-GB" dirty="0" smtClean="0"/>
              <a:t>List and film the different kinds of birds that you see.</a:t>
            </a:r>
          </a:p>
          <a:p>
            <a:pPr>
              <a:lnSpc>
                <a:spcPct val="120000"/>
              </a:lnSpc>
              <a:spcBef>
                <a:spcPts val="600"/>
              </a:spcBef>
            </a:pPr>
            <a:r>
              <a:rPr lang="en-GB" dirty="0" smtClean="0"/>
              <a:t>Draw all the different star constellations that you see.</a:t>
            </a:r>
          </a:p>
          <a:p>
            <a:pPr>
              <a:lnSpc>
                <a:spcPct val="120000"/>
              </a:lnSpc>
              <a:spcBef>
                <a:spcPts val="600"/>
              </a:spcBef>
            </a:pPr>
            <a:endParaRPr lang="en-GB"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793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7859216" cy="5976664"/>
          </a:xfrm>
        </p:spPr>
        <p:txBody>
          <a:bodyPr>
            <a:normAutofit fontScale="85000" lnSpcReduction="20000"/>
          </a:bodyPr>
          <a:lstStyle/>
          <a:p>
            <a:pPr marL="114300" indent="0">
              <a:lnSpc>
                <a:spcPct val="110000"/>
              </a:lnSpc>
              <a:spcBef>
                <a:spcPts val="600"/>
              </a:spcBef>
              <a:buNone/>
            </a:pPr>
            <a:r>
              <a:rPr lang="en-GB" sz="3500" dirty="0" smtClean="0">
                <a:solidFill>
                  <a:schemeClr val="accent3">
                    <a:lumMod val="50000"/>
                  </a:schemeClr>
                </a:solidFill>
              </a:rPr>
              <a:t>Teamwork:</a:t>
            </a:r>
          </a:p>
          <a:p>
            <a:pPr>
              <a:lnSpc>
                <a:spcPct val="110000"/>
              </a:lnSpc>
              <a:spcBef>
                <a:spcPts val="600"/>
              </a:spcBef>
            </a:pPr>
            <a:r>
              <a:rPr lang="en-GB" dirty="0" smtClean="0"/>
              <a:t>Create a series of communication signals to use within your team.</a:t>
            </a:r>
          </a:p>
          <a:p>
            <a:pPr>
              <a:lnSpc>
                <a:spcPct val="110000"/>
              </a:lnSpc>
              <a:spcBef>
                <a:spcPts val="600"/>
              </a:spcBef>
            </a:pPr>
            <a:r>
              <a:rPr lang="en-GB" dirty="0" smtClean="0"/>
              <a:t>Do a fun team game or challenge each day to promote team building.</a:t>
            </a:r>
          </a:p>
          <a:p>
            <a:pPr>
              <a:lnSpc>
                <a:spcPct val="110000"/>
              </a:lnSpc>
              <a:spcBef>
                <a:spcPts val="600"/>
              </a:spcBef>
            </a:pPr>
            <a:r>
              <a:rPr lang="en-GB" dirty="0" smtClean="0"/>
              <a:t>Make a video diary of your team’s experiences, from camping and cooking to reaching your destination.</a:t>
            </a:r>
          </a:p>
          <a:p>
            <a:pPr>
              <a:lnSpc>
                <a:spcPct val="110000"/>
              </a:lnSpc>
              <a:spcBef>
                <a:spcPts val="600"/>
              </a:spcBef>
            </a:pPr>
            <a:r>
              <a:rPr lang="en-GB" dirty="0" smtClean="0"/>
              <a:t>Design a team motif and make a badge or accessory for each team member to wear that reflects your journey.</a:t>
            </a:r>
          </a:p>
          <a:p>
            <a:pPr>
              <a:lnSpc>
                <a:spcPct val="110000"/>
              </a:lnSpc>
              <a:spcBef>
                <a:spcPts val="600"/>
              </a:spcBef>
            </a:pPr>
            <a:r>
              <a:rPr lang="en-GB" dirty="0" smtClean="0"/>
              <a:t>As a team, identify different team roles and rotate each day.</a:t>
            </a:r>
          </a:p>
          <a:p>
            <a:pPr marL="0" indent="0">
              <a:lnSpc>
                <a:spcPct val="110000"/>
              </a:lnSpc>
              <a:spcBef>
                <a:spcPts val="600"/>
              </a:spcBef>
              <a:buNone/>
            </a:pPr>
            <a:endParaRPr lang="en-GB" dirty="0" smtClean="0"/>
          </a:p>
          <a:p>
            <a:pPr marL="114300" indent="0">
              <a:lnSpc>
                <a:spcPct val="110000"/>
              </a:lnSpc>
              <a:spcBef>
                <a:spcPts val="600"/>
              </a:spcBef>
              <a:buNone/>
            </a:pPr>
            <a:r>
              <a:rPr lang="en-GB" sz="3500" dirty="0" smtClean="0">
                <a:solidFill>
                  <a:schemeClr val="accent3">
                    <a:lumMod val="50000"/>
                  </a:schemeClr>
                </a:solidFill>
              </a:rPr>
              <a:t>Conservation:</a:t>
            </a:r>
          </a:p>
          <a:p>
            <a:pPr>
              <a:lnSpc>
                <a:spcPct val="110000"/>
              </a:lnSpc>
              <a:spcBef>
                <a:spcPts val="600"/>
              </a:spcBef>
            </a:pPr>
            <a:r>
              <a:rPr lang="en-GB" dirty="0" smtClean="0"/>
              <a:t>Monitor the levels of litter on your route and plan how you could campaign to reduce this.</a:t>
            </a:r>
          </a:p>
          <a:p>
            <a:pPr>
              <a:lnSpc>
                <a:spcPct val="110000"/>
              </a:lnSpc>
              <a:spcBef>
                <a:spcPts val="600"/>
              </a:spcBef>
            </a:pPr>
            <a:r>
              <a:rPr lang="en-GB" dirty="0" smtClean="0"/>
              <a:t>Consider the impact of vehicles on the environment along your route.</a:t>
            </a:r>
          </a:p>
          <a:p>
            <a:pPr>
              <a:lnSpc>
                <a:spcPct val="110000"/>
              </a:lnSpc>
              <a:spcBef>
                <a:spcPts val="600"/>
              </a:spcBef>
            </a:pPr>
            <a:r>
              <a:rPr lang="en-GB" dirty="0" smtClean="0"/>
              <a:t>Record evidence of wildlife breeding programmes and how you would start your own.</a:t>
            </a:r>
          </a:p>
          <a:p>
            <a:pPr>
              <a:lnSpc>
                <a:spcPct val="110000"/>
              </a:lnSpc>
              <a:spcBef>
                <a:spcPts val="600"/>
              </a:spcBef>
            </a:pPr>
            <a:r>
              <a:rPr lang="en-GB" dirty="0" smtClean="0"/>
              <a:t>Investigate the maintenance of footpaths and hedgerows.</a:t>
            </a:r>
          </a:p>
          <a:p>
            <a:pPr>
              <a:lnSpc>
                <a:spcPct val="110000"/>
              </a:lnSpc>
              <a:spcBef>
                <a:spcPts val="600"/>
              </a:spcBef>
            </a:pPr>
            <a:r>
              <a:rPr lang="en-GB" dirty="0" smtClean="0"/>
              <a:t>Study local efforts to stop the erosion of coastlines.</a:t>
            </a:r>
          </a:p>
          <a:p>
            <a:pPr>
              <a:lnSpc>
                <a:spcPct val="110000"/>
              </a:lnSpc>
              <a:spcBef>
                <a:spcPts val="600"/>
              </a:spcBef>
            </a:pPr>
            <a:endParaRPr lang="en-GB"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172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7931224" cy="6120680"/>
          </a:xfrm>
        </p:spPr>
        <p:txBody>
          <a:bodyPr>
            <a:normAutofit fontScale="77500" lnSpcReduction="20000"/>
          </a:bodyPr>
          <a:lstStyle/>
          <a:p>
            <a:pPr marL="114300" indent="0">
              <a:lnSpc>
                <a:spcPct val="120000"/>
              </a:lnSpc>
              <a:spcBef>
                <a:spcPts val="600"/>
              </a:spcBef>
              <a:buNone/>
            </a:pPr>
            <a:r>
              <a:rPr lang="en-GB" sz="3800" dirty="0" smtClean="0">
                <a:solidFill>
                  <a:schemeClr val="accent3">
                    <a:lumMod val="50000"/>
                  </a:schemeClr>
                </a:solidFill>
              </a:rPr>
              <a:t>Physical:</a:t>
            </a:r>
          </a:p>
          <a:p>
            <a:pPr>
              <a:lnSpc>
                <a:spcPct val="120000"/>
              </a:lnSpc>
              <a:spcBef>
                <a:spcPts val="600"/>
              </a:spcBef>
            </a:pPr>
            <a:r>
              <a:rPr lang="en-GB" dirty="0" smtClean="0"/>
              <a:t>Record your different emotions over the expedition and relate it to the physical challenge.</a:t>
            </a:r>
          </a:p>
          <a:p>
            <a:pPr>
              <a:lnSpc>
                <a:spcPct val="120000"/>
              </a:lnSpc>
              <a:spcBef>
                <a:spcPts val="600"/>
              </a:spcBef>
            </a:pPr>
            <a:r>
              <a:rPr lang="en-GB" dirty="0" smtClean="0"/>
              <a:t>Set a group challenge to speed walk every day for a certain period of time and keep each other going.</a:t>
            </a:r>
          </a:p>
          <a:p>
            <a:pPr>
              <a:lnSpc>
                <a:spcPct val="120000"/>
              </a:lnSpc>
              <a:spcBef>
                <a:spcPts val="600"/>
              </a:spcBef>
            </a:pPr>
            <a:r>
              <a:rPr lang="en-GB" dirty="0" smtClean="0"/>
              <a:t>Monitor what time of day people have the most energy to push themselves harder and improve your journey times.</a:t>
            </a:r>
          </a:p>
          <a:p>
            <a:pPr>
              <a:lnSpc>
                <a:spcPct val="120000"/>
              </a:lnSpc>
              <a:spcBef>
                <a:spcPts val="600"/>
              </a:spcBef>
            </a:pPr>
            <a:r>
              <a:rPr lang="en-GB" dirty="0" smtClean="0"/>
              <a:t>Film warm up and warm down sessions before and after your day’s walk.</a:t>
            </a:r>
          </a:p>
          <a:p>
            <a:pPr>
              <a:lnSpc>
                <a:spcPct val="120000"/>
              </a:lnSpc>
              <a:spcBef>
                <a:spcPts val="600"/>
              </a:spcBef>
            </a:pPr>
            <a:r>
              <a:rPr lang="en-GB" dirty="0" smtClean="0"/>
              <a:t>Monitor changing heart rates and body temperature on the expedition route.</a:t>
            </a:r>
          </a:p>
          <a:p>
            <a:pPr marL="0" indent="0">
              <a:lnSpc>
                <a:spcPct val="120000"/>
              </a:lnSpc>
              <a:spcBef>
                <a:spcPts val="600"/>
              </a:spcBef>
              <a:buNone/>
            </a:pPr>
            <a:endParaRPr lang="en-GB" dirty="0" smtClean="0"/>
          </a:p>
          <a:p>
            <a:pPr marL="114300" indent="0">
              <a:lnSpc>
                <a:spcPct val="120000"/>
              </a:lnSpc>
              <a:spcBef>
                <a:spcPts val="600"/>
              </a:spcBef>
              <a:buNone/>
            </a:pPr>
            <a:r>
              <a:rPr lang="en-GB" sz="3800" dirty="0" smtClean="0">
                <a:solidFill>
                  <a:schemeClr val="accent3">
                    <a:lumMod val="50000"/>
                  </a:schemeClr>
                </a:solidFill>
              </a:rPr>
              <a:t>Literature:</a:t>
            </a:r>
          </a:p>
          <a:p>
            <a:pPr>
              <a:lnSpc>
                <a:spcPct val="120000"/>
              </a:lnSpc>
              <a:spcBef>
                <a:spcPts val="600"/>
              </a:spcBef>
            </a:pPr>
            <a:r>
              <a:rPr lang="en-GB" dirty="0" smtClean="0"/>
              <a:t>Write a series of poems of your experiences and critique them.</a:t>
            </a:r>
          </a:p>
          <a:p>
            <a:pPr>
              <a:lnSpc>
                <a:spcPct val="120000"/>
              </a:lnSpc>
              <a:spcBef>
                <a:spcPts val="600"/>
              </a:spcBef>
            </a:pPr>
            <a:r>
              <a:rPr lang="en-GB" dirty="0" smtClean="0"/>
              <a:t>Visit areas which inspired poetry, such as the Lake District and Wordsworth.</a:t>
            </a:r>
          </a:p>
          <a:p>
            <a:pPr>
              <a:lnSpc>
                <a:spcPct val="120000"/>
              </a:lnSpc>
              <a:spcBef>
                <a:spcPts val="600"/>
              </a:spcBef>
            </a:pPr>
            <a:r>
              <a:rPr lang="en-GB" dirty="0" smtClean="0"/>
              <a:t>Explore sites made famous in folklore, such as Robin Hood’s legendary home of Sherwood Forest.</a:t>
            </a:r>
          </a:p>
          <a:p>
            <a:pPr>
              <a:lnSpc>
                <a:spcPct val="120000"/>
              </a:lnSpc>
              <a:spcBef>
                <a:spcPts val="600"/>
              </a:spcBef>
            </a:pPr>
            <a:r>
              <a:rPr lang="en-GB" dirty="0" smtClean="0"/>
              <a:t>Use your funniest expedition moments to create a play and perform it as your presentation.</a:t>
            </a:r>
          </a:p>
          <a:p>
            <a:pPr>
              <a:lnSpc>
                <a:spcPct val="120000"/>
              </a:lnSpc>
              <a:spcBef>
                <a:spcPts val="600"/>
              </a:spcBef>
            </a:pPr>
            <a:r>
              <a:rPr lang="en-GB" dirty="0" smtClean="0"/>
              <a:t>Write a short ghost story or mystery tale based loosely on your expedition.</a:t>
            </a:r>
          </a:p>
          <a:p>
            <a:pPr>
              <a:lnSpc>
                <a:spcPct val="120000"/>
              </a:lnSpc>
              <a:spcBef>
                <a:spcPts val="600"/>
              </a:spcBef>
            </a:pPr>
            <a:endParaRPr lang="en-GB" dirty="0" smtClean="0"/>
          </a:p>
          <a:p>
            <a:pPr>
              <a:lnSpc>
                <a:spcPct val="120000"/>
              </a:lnSpc>
              <a:spcBef>
                <a:spcPts val="600"/>
              </a:spcBef>
            </a:pPr>
            <a:endParaRPr lang="en-GB"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48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outdoorhire.co.uk/prodimages/dofe_logo.gif"/>
          <p:cNvPicPr>
            <a:picLocks noChangeAspect="1" noChangeArrowheads="1"/>
          </p:cNvPicPr>
          <p:nvPr/>
        </p:nvPicPr>
        <p:blipFill>
          <a:blip r:embed="rId2" cstate="print">
            <a:duotone>
              <a:prstClr val="black"/>
              <a:schemeClr val="accent1">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67544" y="-171400"/>
            <a:ext cx="7620000" cy="1143000"/>
          </a:xfrm>
        </p:spPr>
        <p:txBody>
          <a:bodyPr/>
          <a:lstStyle/>
          <a:p>
            <a:r>
              <a:rPr lang="en-GB" dirty="0" smtClean="0">
                <a:solidFill>
                  <a:srgbClr val="C00000"/>
                </a:solidFill>
              </a:rPr>
              <a:t>Environmental Issues</a:t>
            </a:r>
            <a:endParaRPr lang="en-GB" dirty="0">
              <a:solidFill>
                <a:srgbClr val="C00000"/>
              </a:solidFill>
            </a:endParaRPr>
          </a:p>
        </p:txBody>
      </p:sp>
      <p:sp>
        <p:nvSpPr>
          <p:cNvPr id="3" name="Content Placeholder 2"/>
          <p:cNvSpPr>
            <a:spLocks noGrp="1"/>
          </p:cNvSpPr>
          <p:nvPr>
            <p:ph idx="1"/>
          </p:nvPr>
        </p:nvSpPr>
        <p:spPr>
          <a:xfrm>
            <a:off x="107504" y="908720"/>
            <a:ext cx="8136904" cy="5328592"/>
          </a:xfrm>
        </p:spPr>
        <p:txBody>
          <a:bodyPr>
            <a:noAutofit/>
          </a:bodyPr>
          <a:lstStyle/>
          <a:p>
            <a:pPr>
              <a:spcBef>
                <a:spcPts val="600"/>
              </a:spcBef>
            </a:pPr>
            <a:r>
              <a:rPr lang="en-GB" sz="1600" b="1" dirty="0" smtClean="0"/>
              <a:t>The Country Code  </a:t>
            </a:r>
            <a:r>
              <a:rPr lang="en-GB" sz="1600" dirty="0" smtClean="0"/>
              <a:t>The countryside is vulnerable to overuse and misuse by those of us who visit it. By taking a few precautions and following some common sense rules we can drastically minimise our impact on the environment.</a:t>
            </a:r>
          </a:p>
          <a:p>
            <a:pPr>
              <a:spcBef>
                <a:spcPts val="600"/>
              </a:spcBef>
            </a:pPr>
            <a:r>
              <a:rPr lang="en-GB" sz="1600" b="1" dirty="0" smtClean="0"/>
              <a:t>Don’t drop litter  </a:t>
            </a:r>
            <a:r>
              <a:rPr lang="en-GB" sz="1600" dirty="0" smtClean="0"/>
              <a:t>By litter we include not just paper and drinks bottles but also organic material such as orange peel and banana skins. </a:t>
            </a:r>
          </a:p>
          <a:p>
            <a:pPr>
              <a:spcBef>
                <a:spcPts val="600"/>
              </a:spcBef>
            </a:pPr>
            <a:r>
              <a:rPr lang="en-GB" sz="1600" b="1" dirty="0" smtClean="0"/>
              <a:t>Take care on roads  </a:t>
            </a:r>
            <a:r>
              <a:rPr lang="en-GB" sz="1600" dirty="0" smtClean="0"/>
              <a:t>Many country roads are narrow and cars often travel very fast on them. When you get to a road - stop. Then lead off walking in single file. Generally you should walk on the right hand side of the road. However, if the road is very narrow it may be safer to cross to stay on the outside of any bends. </a:t>
            </a:r>
          </a:p>
          <a:p>
            <a:pPr>
              <a:spcBef>
                <a:spcPts val="600"/>
              </a:spcBef>
            </a:pPr>
            <a:r>
              <a:rPr lang="en-GB" sz="1600" b="1" dirty="0" smtClean="0"/>
              <a:t>Close gates after you</a:t>
            </a:r>
          </a:p>
          <a:p>
            <a:pPr>
              <a:spcBef>
                <a:spcPts val="600"/>
              </a:spcBef>
            </a:pPr>
            <a:r>
              <a:rPr lang="en-GB" sz="1600" b="1" dirty="0" smtClean="0"/>
              <a:t>Don’t go to the toilet close to streams, lakes or any other watercourse  </a:t>
            </a:r>
            <a:r>
              <a:rPr lang="en-GB" sz="1600" dirty="0" smtClean="0"/>
              <a:t>Ensure you are at least 30 meters from any watercourse before going to the toilet. If you need to poo ensure that it is well buried (15 cm deep). It is a good idea to burn any toilet paper then if it does get dug up by an animal there is not dirty toilet paper blowing about. If you can’t bury it then current advice is to spread it out as thinly as possible using a rock to speed up its breakdown. Sorry... I don’t make the rules.</a:t>
            </a:r>
          </a:p>
          <a:p>
            <a:pPr>
              <a:spcBef>
                <a:spcPts val="600"/>
              </a:spcBef>
            </a:pPr>
            <a:r>
              <a:rPr lang="en-GB" sz="1600" b="1" dirty="0" smtClean="0"/>
              <a:t>Think about erosion</a:t>
            </a:r>
          </a:p>
          <a:p>
            <a:pPr>
              <a:spcBef>
                <a:spcPts val="600"/>
              </a:spcBef>
            </a:pPr>
            <a:r>
              <a:rPr lang="en-GB" sz="1600" b="1" dirty="0" smtClean="0"/>
              <a:t>Take care around animals</a:t>
            </a:r>
          </a:p>
          <a:p>
            <a:pPr>
              <a:spcBef>
                <a:spcPts val="600"/>
              </a:spcBef>
            </a:pPr>
            <a:r>
              <a:rPr lang="en-GB" sz="1600" b="1" dirty="0" smtClean="0"/>
              <a:t>Don’t wash up in streams  </a:t>
            </a:r>
            <a:r>
              <a:rPr lang="en-GB" sz="1600" dirty="0" smtClean="0"/>
              <a:t>If you cook soup during the day or if you are camping next to a stream then please don’t pollute the stream by washing up in it. If you need to wash up fill a pan from the stream and take it away from the stream to do the washing up.</a:t>
            </a:r>
            <a:endParaRPr lang="en-GB" sz="1600" dirty="0"/>
          </a:p>
        </p:txBody>
      </p:sp>
      <p:pic>
        <p:nvPicPr>
          <p:cNvPr id="4" name="Picture 3"/>
          <p:cNvPicPr>
            <a:picLocks noChangeAspect="1"/>
          </p:cNvPicPr>
          <p:nvPr/>
        </p:nvPicPr>
        <p:blipFill>
          <a:blip r:embed="rId4" cstate="print">
            <a:duotone>
              <a:schemeClr val="accent3">
                <a:shade val="45000"/>
                <a:satMod val="135000"/>
              </a:schemeClr>
              <a:prstClr val="white"/>
            </a:duotone>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spTree>
    <p:extLst>
      <p:ext uri="{BB962C8B-B14F-4D97-AF65-F5344CB8AC3E}">
        <p14:creationId xmlns:p14="http://schemas.microsoft.com/office/powerpoint/2010/main" val="81065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620000" cy="936104"/>
          </a:xfrm>
        </p:spPr>
        <p:txBody>
          <a:bodyPr/>
          <a:lstStyle/>
          <a:p>
            <a:r>
              <a:rPr lang="en-GB" dirty="0" smtClean="0">
                <a:solidFill>
                  <a:srgbClr val="C00000"/>
                </a:solidFill>
              </a:rPr>
              <a:t>Tents</a:t>
            </a:r>
            <a:endParaRPr lang="en-GB" dirty="0">
              <a:solidFill>
                <a:srgbClr val="C00000"/>
              </a:solidFill>
            </a:endParaRPr>
          </a:p>
        </p:txBody>
      </p:sp>
      <p:sp>
        <p:nvSpPr>
          <p:cNvPr id="3" name="Content Placeholder 2"/>
          <p:cNvSpPr>
            <a:spLocks noGrp="1"/>
          </p:cNvSpPr>
          <p:nvPr>
            <p:ph idx="1"/>
          </p:nvPr>
        </p:nvSpPr>
        <p:spPr>
          <a:xfrm>
            <a:off x="179512" y="1124744"/>
            <a:ext cx="8229600" cy="5328592"/>
          </a:xfrm>
        </p:spPr>
        <p:txBody>
          <a:bodyPr>
            <a:noAutofit/>
          </a:bodyPr>
          <a:lstStyle/>
          <a:p>
            <a:pPr>
              <a:spcBef>
                <a:spcPts val="600"/>
              </a:spcBef>
            </a:pPr>
            <a:r>
              <a:rPr lang="en-GB" sz="1600" b="1" dirty="0" smtClean="0"/>
              <a:t>Before pitching - Check the site for stones and sharp twigs  </a:t>
            </a:r>
            <a:r>
              <a:rPr lang="en-GB" sz="1600" dirty="0" smtClean="0"/>
              <a:t>These will not only make your night more uncomfortable but may puncture the groundsheet and then let water in.</a:t>
            </a:r>
          </a:p>
          <a:p>
            <a:pPr>
              <a:spcBef>
                <a:spcPts val="600"/>
              </a:spcBef>
            </a:pPr>
            <a:r>
              <a:rPr lang="en-GB" sz="1600" b="1" dirty="0" smtClean="0"/>
              <a:t>Don’t lose the bags  </a:t>
            </a:r>
            <a:r>
              <a:rPr lang="en-GB" sz="1600" dirty="0" smtClean="0"/>
              <a:t>As soon as you take the tent, poles or pegs out of their bags put the bags in your pocket so they don’t blow away.</a:t>
            </a:r>
          </a:p>
          <a:p>
            <a:pPr>
              <a:spcBef>
                <a:spcPts val="600"/>
              </a:spcBef>
            </a:pPr>
            <a:r>
              <a:rPr lang="en-GB" sz="1600" b="1" dirty="0" smtClean="0"/>
              <a:t>Keep your tent clean  </a:t>
            </a:r>
            <a:r>
              <a:rPr lang="en-GB" sz="1600" dirty="0" smtClean="0"/>
              <a:t>Take your shoes off, try not to get mud on the side of the tent. Always tie back the doors when they are open. If a tent gets dirty this negatively affects its waterproofing ability.</a:t>
            </a:r>
          </a:p>
          <a:p>
            <a:pPr>
              <a:spcBef>
                <a:spcPts val="600"/>
              </a:spcBef>
            </a:pPr>
            <a:r>
              <a:rPr lang="en-GB" sz="1600" b="1" dirty="0" smtClean="0"/>
              <a:t>Use the zips  </a:t>
            </a:r>
            <a:r>
              <a:rPr lang="en-GB" sz="1600" dirty="0" smtClean="0"/>
              <a:t>If you open the tent by simply pulling on the material this will weaken the zips and may cause them to break. If your zips break you may be in for an uncomfortable night.</a:t>
            </a:r>
          </a:p>
          <a:p>
            <a:pPr>
              <a:spcBef>
                <a:spcPts val="600"/>
              </a:spcBef>
            </a:pPr>
            <a:r>
              <a:rPr lang="en-GB" sz="1600" b="1" dirty="0" smtClean="0"/>
              <a:t>Allow the tent to ventilate  </a:t>
            </a:r>
            <a:r>
              <a:rPr lang="en-GB" sz="1600" dirty="0" smtClean="0"/>
              <a:t>If your tent has solid inner walls then it is important to keep the inner door open a little. If you don’t then condensation from your breath will collect on the walls and make the inside of the tent, you and your sleeping bag damp. Even if it is cold a small gap will keep you dryer and therefore warmer.</a:t>
            </a:r>
          </a:p>
          <a:p>
            <a:pPr>
              <a:spcBef>
                <a:spcPts val="600"/>
              </a:spcBef>
            </a:pPr>
            <a:r>
              <a:rPr lang="en-GB" sz="1600" b="1" dirty="0" smtClean="0"/>
              <a:t>Don’t cook in or near the tents  </a:t>
            </a:r>
            <a:r>
              <a:rPr lang="en-GB" sz="1600" dirty="0" smtClean="0"/>
              <a:t>A tent can catch fire in seconds burning anyone or anything inside it. Do not under ANY circumstances cook in the tents.</a:t>
            </a:r>
          </a:p>
          <a:p>
            <a:pPr>
              <a:spcBef>
                <a:spcPts val="600"/>
              </a:spcBef>
            </a:pPr>
            <a:r>
              <a:rPr lang="en-GB" sz="1600" b="1" dirty="0" smtClean="0"/>
              <a:t>Dry  and clean the tent when you get home  </a:t>
            </a:r>
            <a:r>
              <a:rPr lang="en-GB" sz="1600" dirty="0" smtClean="0"/>
              <a:t>Always take the tent out of its bag and hang it up to dry when you get home (even if you think it is dry). If you don’t hang it up to air it will rot and need replacing.</a:t>
            </a:r>
            <a:endParaRPr lang="en-GB" sz="1600"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07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620000" cy="1143000"/>
          </a:xfrm>
        </p:spPr>
        <p:txBody>
          <a:bodyPr/>
          <a:lstStyle/>
          <a:p>
            <a:r>
              <a:rPr lang="en-GB" dirty="0" smtClean="0">
                <a:solidFill>
                  <a:srgbClr val="C00000"/>
                </a:solidFill>
              </a:rPr>
              <a:t>Stoves - </a:t>
            </a:r>
            <a:r>
              <a:rPr lang="en-GB" dirty="0" err="1" smtClean="0">
                <a:solidFill>
                  <a:srgbClr val="C00000"/>
                </a:solidFill>
              </a:rPr>
              <a:t>Trangia</a:t>
            </a:r>
            <a:endParaRPr lang="en-GB" dirty="0">
              <a:solidFill>
                <a:srgbClr val="C00000"/>
              </a:solidFill>
            </a:endParaRPr>
          </a:p>
        </p:txBody>
      </p:sp>
      <p:sp>
        <p:nvSpPr>
          <p:cNvPr id="3" name="Content Placeholder 2"/>
          <p:cNvSpPr>
            <a:spLocks noGrp="1"/>
          </p:cNvSpPr>
          <p:nvPr>
            <p:ph idx="1"/>
          </p:nvPr>
        </p:nvSpPr>
        <p:spPr>
          <a:xfrm>
            <a:off x="107504" y="980728"/>
            <a:ext cx="8064896" cy="5184576"/>
          </a:xfrm>
        </p:spPr>
        <p:txBody>
          <a:bodyPr>
            <a:noAutofit/>
          </a:bodyPr>
          <a:lstStyle/>
          <a:p>
            <a:pPr>
              <a:spcBef>
                <a:spcPts val="600"/>
              </a:spcBef>
            </a:pPr>
            <a:r>
              <a:rPr lang="en-GB" sz="1600" b="1" dirty="0" smtClean="0"/>
              <a:t>Placement  </a:t>
            </a:r>
            <a:r>
              <a:rPr lang="en-GB" sz="1600" dirty="0" smtClean="0"/>
              <a:t>Never use the stove within 3 metres of any tent</a:t>
            </a:r>
          </a:p>
          <a:p>
            <a:pPr>
              <a:spcBef>
                <a:spcPts val="600"/>
              </a:spcBef>
            </a:pPr>
            <a:r>
              <a:rPr lang="en-GB" sz="1600" b="1" dirty="0" smtClean="0"/>
              <a:t>Hygiene  </a:t>
            </a:r>
            <a:r>
              <a:rPr lang="en-GB" sz="1600" dirty="0" smtClean="0"/>
              <a:t>If you can smell </a:t>
            </a:r>
            <a:r>
              <a:rPr lang="en-GB" sz="1600" dirty="0" err="1" smtClean="0"/>
              <a:t>Meths</a:t>
            </a:r>
            <a:r>
              <a:rPr lang="en-GB" sz="1600" dirty="0" smtClean="0"/>
              <a:t> in the pans, or it has remnants of its last meal visible, then it is a good idea to give them a quick clean.</a:t>
            </a:r>
          </a:p>
          <a:p>
            <a:pPr>
              <a:spcBef>
                <a:spcPts val="600"/>
              </a:spcBef>
            </a:pPr>
            <a:r>
              <a:rPr lang="en-GB" sz="1600" b="1" dirty="0" smtClean="0"/>
              <a:t>Methylated Spirits  </a:t>
            </a:r>
            <a:r>
              <a:rPr lang="en-GB" sz="1600" dirty="0" smtClean="0"/>
              <a:t>Always hold the burner in your hand while filling. If the burner is too hot to handle then it is too hot to refill. Remember that ‘</a:t>
            </a:r>
            <a:r>
              <a:rPr lang="en-GB" sz="1600" dirty="0" err="1" smtClean="0"/>
              <a:t>Meths</a:t>
            </a:r>
            <a:r>
              <a:rPr lang="en-GB" sz="1600" dirty="0" smtClean="0"/>
              <a:t>’ can burn with a transparent flame so even if it looks empty, and you cannot see a flame, treat with care.</a:t>
            </a:r>
          </a:p>
          <a:p>
            <a:pPr>
              <a:spcBef>
                <a:spcPts val="600"/>
              </a:spcBef>
            </a:pPr>
            <a:r>
              <a:rPr lang="en-GB" sz="1600" b="1" dirty="0" smtClean="0"/>
              <a:t>Safety  </a:t>
            </a:r>
            <a:r>
              <a:rPr lang="en-GB" sz="1600" dirty="0" smtClean="0"/>
              <a:t>Screw the fuel bottle cap down immediately after use. If you forget to seal the bottle properly you can end up with ‘</a:t>
            </a:r>
            <a:r>
              <a:rPr lang="en-GB" sz="1600" dirty="0" err="1" smtClean="0"/>
              <a:t>Meths</a:t>
            </a:r>
            <a:r>
              <a:rPr lang="en-GB" sz="1600" dirty="0" smtClean="0"/>
              <a:t>’ leaking inside your bag and over your kit. The best time to secure it is when it is in your hand.</a:t>
            </a:r>
          </a:p>
          <a:p>
            <a:pPr>
              <a:spcBef>
                <a:spcPts val="600"/>
              </a:spcBef>
            </a:pPr>
            <a:r>
              <a:rPr lang="en-GB" sz="1600" b="1" dirty="0" smtClean="0"/>
              <a:t>Lighting  </a:t>
            </a:r>
            <a:r>
              <a:rPr lang="en-GB" sz="1600" dirty="0" smtClean="0"/>
              <a:t>Position the burner in the base of the </a:t>
            </a:r>
            <a:r>
              <a:rPr lang="en-GB" sz="1600" dirty="0" err="1" smtClean="0"/>
              <a:t>trangia</a:t>
            </a:r>
            <a:r>
              <a:rPr lang="en-GB" sz="1600" dirty="0" smtClean="0"/>
              <a:t> and then light. Do not hold the burner when lighting as you may spill ‘</a:t>
            </a:r>
            <a:r>
              <a:rPr lang="en-GB" sz="1600" dirty="0" err="1" smtClean="0"/>
              <a:t>Meths</a:t>
            </a:r>
            <a:r>
              <a:rPr lang="en-GB" sz="1600" dirty="0" smtClean="0"/>
              <a:t>’ when placing the burner back in the base.</a:t>
            </a:r>
          </a:p>
          <a:p>
            <a:pPr>
              <a:spcBef>
                <a:spcPts val="600"/>
              </a:spcBef>
            </a:pPr>
            <a:r>
              <a:rPr lang="en-GB" sz="1600" b="1" dirty="0" smtClean="0"/>
              <a:t>Cooking  </a:t>
            </a:r>
            <a:r>
              <a:rPr lang="en-GB" sz="1600" dirty="0" smtClean="0"/>
              <a:t>Use the Handle to hold the pan when stirring (though don’t leave the handle on the pan). Holding the handle provides stability while stirring but if you leave the handle on the </a:t>
            </a:r>
            <a:r>
              <a:rPr lang="en-GB" sz="1600" dirty="0" err="1" smtClean="0"/>
              <a:t>trangia</a:t>
            </a:r>
            <a:r>
              <a:rPr lang="en-GB" sz="1600" dirty="0" smtClean="0"/>
              <a:t> it can get very hot.</a:t>
            </a:r>
          </a:p>
          <a:p>
            <a:pPr>
              <a:spcBef>
                <a:spcPts val="600"/>
              </a:spcBef>
            </a:pPr>
            <a:r>
              <a:rPr lang="en-GB" sz="1600" b="1" dirty="0" smtClean="0"/>
              <a:t>Extinguishing  </a:t>
            </a:r>
            <a:r>
              <a:rPr lang="en-GB" sz="1600" dirty="0" smtClean="0"/>
              <a:t>Don’t attempt to blow out the </a:t>
            </a:r>
            <a:r>
              <a:rPr lang="en-GB" sz="1600" dirty="0" err="1" smtClean="0"/>
              <a:t>trangia</a:t>
            </a:r>
            <a:r>
              <a:rPr lang="en-GB" sz="1600" dirty="0" smtClean="0"/>
              <a:t>. If you do you can blow flaming ‘</a:t>
            </a:r>
            <a:r>
              <a:rPr lang="en-GB" sz="1600" dirty="0" err="1" smtClean="0"/>
              <a:t>Meths</a:t>
            </a:r>
            <a:r>
              <a:rPr lang="en-GB" sz="1600" dirty="0" smtClean="0"/>
              <a:t>’ at anything opposite you or even into your own face. Close the simmer ring and use the handle to carefully place it over the burner (do not use the screw top).</a:t>
            </a:r>
          </a:p>
          <a:p>
            <a:pPr>
              <a:spcBef>
                <a:spcPts val="600"/>
              </a:spcBef>
            </a:pPr>
            <a:r>
              <a:rPr lang="en-GB" sz="1600" b="1" dirty="0" smtClean="0"/>
              <a:t>Re-packing  </a:t>
            </a:r>
            <a:r>
              <a:rPr lang="en-GB" sz="1600" dirty="0" smtClean="0"/>
              <a:t>Don’t place the screw top on the burner until it is completely cool. Inside the screw top is a rubber ring to stop it leaking. If you screw the cap on while the burner is still too hot it will melt this ring and ‘</a:t>
            </a:r>
            <a:r>
              <a:rPr lang="en-GB" sz="1600" dirty="0" err="1" smtClean="0"/>
              <a:t>Meths</a:t>
            </a:r>
            <a:r>
              <a:rPr lang="en-GB" sz="1600" dirty="0" smtClean="0"/>
              <a:t>’ will leak out into your bag.  As an extra precaution you may want to place the burner in a plastic bag before packing it away.</a:t>
            </a:r>
            <a:endParaRPr lang="en-GB" sz="1600"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62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620000" cy="1143000"/>
          </a:xfrm>
        </p:spPr>
        <p:txBody>
          <a:bodyPr/>
          <a:lstStyle/>
          <a:p>
            <a:r>
              <a:rPr lang="en-GB" dirty="0" smtClean="0">
                <a:solidFill>
                  <a:srgbClr val="C00000"/>
                </a:solidFill>
              </a:rPr>
              <a:t>Stoves - Gas</a:t>
            </a:r>
            <a:endParaRPr lang="en-GB" dirty="0">
              <a:solidFill>
                <a:srgbClr val="C00000"/>
              </a:solidFill>
            </a:endParaRPr>
          </a:p>
        </p:txBody>
      </p:sp>
      <p:sp>
        <p:nvSpPr>
          <p:cNvPr id="3" name="Content Placeholder 2"/>
          <p:cNvSpPr>
            <a:spLocks noGrp="1"/>
          </p:cNvSpPr>
          <p:nvPr>
            <p:ph idx="1"/>
          </p:nvPr>
        </p:nvSpPr>
        <p:spPr>
          <a:xfrm>
            <a:off x="169168" y="1196752"/>
            <a:ext cx="7715200" cy="5184576"/>
          </a:xfrm>
        </p:spPr>
        <p:txBody>
          <a:bodyPr>
            <a:normAutofit/>
          </a:bodyPr>
          <a:lstStyle/>
          <a:p>
            <a:pPr>
              <a:spcBef>
                <a:spcPts val="600"/>
              </a:spcBef>
            </a:pPr>
            <a:r>
              <a:rPr lang="en-GB" sz="1600" b="1" dirty="0" smtClean="0"/>
              <a:t>Placement  </a:t>
            </a:r>
            <a:r>
              <a:rPr lang="en-GB" sz="1600" dirty="0" smtClean="0"/>
              <a:t>Never use the stove within 3 metres of any tent</a:t>
            </a:r>
          </a:p>
          <a:p>
            <a:pPr>
              <a:spcBef>
                <a:spcPts val="600"/>
              </a:spcBef>
            </a:pPr>
            <a:r>
              <a:rPr lang="en-GB" sz="1600" b="1" dirty="0" smtClean="0"/>
              <a:t>Safety  </a:t>
            </a:r>
            <a:r>
              <a:rPr lang="en-GB" sz="1600" dirty="0" smtClean="0"/>
              <a:t>Screw the gas canister carefully onto the stove. Do not ‘cross’ the threads</a:t>
            </a:r>
          </a:p>
          <a:p>
            <a:pPr>
              <a:spcBef>
                <a:spcPts val="600"/>
              </a:spcBef>
            </a:pPr>
            <a:r>
              <a:rPr lang="en-GB" sz="1600" b="1" dirty="0" smtClean="0"/>
              <a:t>Lighting  </a:t>
            </a:r>
            <a:r>
              <a:rPr lang="en-GB" sz="1600" dirty="0" smtClean="0"/>
              <a:t>Position the canister away from the burner and then light by turning the valve open. Do not hold the burner when lighting as you will burn yourself.</a:t>
            </a:r>
          </a:p>
          <a:p>
            <a:pPr>
              <a:spcBef>
                <a:spcPts val="600"/>
              </a:spcBef>
            </a:pPr>
            <a:r>
              <a:rPr lang="en-GB" sz="1600" b="1" dirty="0" smtClean="0"/>
              <a:t>Cooking  </a:t>
            </a:r>
            <a:r>
              <a:rPr lang="en-GB" sz="1600" dirty="0" smtClean="0"/>
              <a:t>Use the Handle to hold the pan when stirring (though don’t leave the handle on the pan). Holding the handle provides stability while stirring but if you leave the handle on the stove it can get very hot.  </a:t>
            </a:r>
            <a:r>
              <a:rPr lang="en-GB" sz="1600" i="1" u="sng" dirty="0" smtClean="0"/>
              <a:t>Do not touch the metal of the stove – it will burn!</a:t>
            </a:r>
          </a:p>
          <a:p>
            <a:pPr>
              <a:spcBef>
                <a:spcPts val="600"/>
              </a:spcBef>
            </a:pPr>
            <a:r>
              <a:rPr lang="en-GB" sz="1600" b="1" dirty="0" smtClean="0"/>
              <a:t>Extinguishing  </a:t>
            </a:r>
            <a:r>
              <a:rPr lang="en-GB" sz="1600" dirty="0" smtClean="0"/>
              <a:t>Don’t attempt to blow out the stove. Turn the valve to closed.</a:t>
            </a:r>
          </a:p>
          <a:p>
            <a:pPr>
              <a:spcBef>
                <a:spcPts val="600"/>
              </a:spcBef>
            </a:pPr>
            <a:r>
              <a:rPr lang="en-GB" sz="1600" b="1" dirty="0" smtClean="0"/>
              <a:t>Re-packing  </a:t>
            </a:r>
            <a:r>
              <a:rPr lang="en-GB" sz="1600" dirty="0" smtClean="0"/>
              <a:t>Let it cool down! Before repacking.</a:t>
            </a:r>
          </a:p>
          <a:p>
            <a:pPr>
              <a:spcBef>
                <a:spcPts val="600"/>
              </a:spcBef>
            </a:pPr>
            <a:endParaRPr lang="en-GB" sz="1600"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16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620000" cy="1143000"/>
          </a:xfrm>
        </p:spPr>
        <p:txBody>
          <a:bodyPr/>
          <a:lstStyle/>
          <a:p>
            <a:r>
              <a:rPr lang="en-GB" dirty="0" smtClean="0">
                <a:solidFill>
                  <a:srgbClr val="C00000"/>
                </a:solidFill>
              </a:rPr>
              <a:t>Packing a Rucksack</a:t>
            </a:r>
            <a:endParaRPr lang="en-GB" dirty="0">
              <a:solidFill>
                <a:srgbClr val="C00000"/>
              </a:solidFill>
            </a:endParaRPr>
          </a:p>
        </p:txBody>
      </p:sp>
      <p:sp>
        <p:nvSpPr>
          <p:cNvPr id="3" name="Content Placeholder 2"/>
          <p:cNvSpPr>
            <a:spLocks noGrp="1"/>
          </p:cNvSpPr>
          <p:nvPr>
            <p:ph idx="1"/>
          </p:nvPr>
        </p:nvSpPr>
        <p:spPr>
          <a:xfrm>
            <a:off x="251520" y="1196752"/>
            <a:ext cx="8064896" cy="5184576"/>
          </a:xfrm>
        </p:spPr>
        <p:txBody>
          <a:bodyPr>
            <a:normAutofit lnSpcReduction="10000"/>
          </a:bodyPr>
          <a:lstStyle/>
          <a:p>
            <a:pPr>
              <a:spcBef>
                <a:spcPts val="600"/>
              </a:spcBef>
            </a:pPr>
            <a:r>
              <a:rPr lang="en-GB" sz="1400" b="1" dirty="0" smtClean="0"/>
              <a:t>Principle 1  </a:t>
            </a:r>
            <a:r>
              <a:rPr lang="en-GB" sz="1400" dirty="0" smtClean="0"/>
              <a:t>Heavy items should be close to your back, evenly weighted left to right and near the top</a:t>
            </a:r>
          </a:p>
          <a:p>
            <a:pPr>
              <a:spcBef>
                <a:spcPts val="600"/>
              </a:spcBef>
            </a:pPr>
            <a:r>
              <a:rPr lang="en-GB" sz="1400" dirty="0" smtClean="0"/>
              <a:t>This means you won’t feel like you’re being pulled off balance. It will also reduce the amount of pull on your shoulders. For instance, Place a heavy item like your tent under the lid rather than on the straps on the bottom at the back.</a:t>
            </a:r>
          </a:p>
          <a:p>
            <a:pPr>
              <a:spcBef>
                <a:spcPts val="600"/>
              </a:spcBef>
            </a:pPr>
            <a:r>
              <a:rPr lang="en-GB" sz="1400" b="1" dirty="0" smtClean="0"/>
              <a:t>Principle 2  </a:t>
            </a:r>
            <a:r>
              <a:rPr lang="en-GB" sz="1400" dirty="0" smtClean="0"/>
              <a:t>Items you may need should be accessible</a:t>
            </a:r>
          </a:p>
          <a:p>
            <a:pPr>
              <a:spcBef>
                <a:spcPts val="600"/>
              </a:spcBef>
            </a:pPr>
            <a:r>
              <a:rPr lang="en-GB" sz="1400" dirty="0" smtClean="0"/>
              <a:t>Pack your snacks, lunch, drinks, waterproofs, hat, gloves, torch and emergency gear near the top of the bag or in the outer pockets.</a:t>
            </a:r>
          </a:p>
          <a:p>
            <a:pPr marL="114300" indent="0">
              <a:spcBef>
                <a:spcPts val="600"/>
              </a:spcBef>
              <a:buNone/>
            </a:pPr>
            <a:r>
              <a:rPr lang="en-GB" sz="1400" dirty="0" smtClean="0"/>
              <a:t>Other considerations, tips and tricks...</a:t>
            </a:r>
          </a:p>
          <a:p>
            <a:pPr>
              <a:spcBef>
                <a:spcPts val="600"/>
              </a:spcBef>
            </a:pPr>
            <a:r>
              <a:rPr lang="en-GB" sz="1400" b="1" dirty="0" smtClean="0"/>
              <a:t>The sleeping bag  </a:t>
            </a:r>
            <a:r>
              <a:rPr lang="en-GB" sz="1400" dirty="0" smtClean="0"/>
              <a:t>It is common to pack the sleeping bag at the bottom of the rucksack. It is the least likely item to be needed during the course of the day and if your sleeping bag is at the bottom you know you can sit on the bottom of your rucksack without splitting food bags open or breaking anything.</a:t>
            </a:r>
          </a:p>
          <a:p>
            <a:pPr>
              <a:spcBef>
                <a:spcPts val="600"/>
              </a:spcBef>
            </a:pPr>
            <a:r>
              <a:rPr lang="en-GB" sz="1400" b="1" dirty="0" smtClean="0"/>
              <a:t>Attaching things to the outside of the bag  </a:t>
            </a:r>
            <a:r>
              <a:rPr lang="en-GB" sz="1400" dirty="0" smtClean="0"/>
              <a:t>As sleeping mats are so light they can be attached by straps to either the top, side or bottom of the bag as preferred. It is best not to attach anything else to the outside of the bag - heavier items will make the load unbalanced and smaller items might get lost or damaged. You also look a lot more slick and together if you haven’t got a pair of flip flops or a mug hanging off your bag.</a:t>
            </a:r>
          </a:p>
          <a:p>
            <a:pPr>
              <a:spcBef>
                <a:spcPts val="600"/>
              </a:spcBef>
            </a:pPr>
            <a:r>
              <a:rPr lang="en-GB" sz="1400" b="1" dirty="0" smtClean="0"/>
              <a:t>Keeping things dry  </a:t>
            </a:r>
            <a:r>
              <a:rPr lang="en-GB" sz="1400" dirty="0" smtClean="0"/>
              <a:t>You should use a waterproof liner inside your bag to keep the big things dry – heavy duty rubble sacks or bin bags are good cheap options. Plastic freezer bags are good for smaller items. Do not just rely on the rain cover as it will fail after time.</a:t>
            </a:r>
          </a:p>
          <a:p>
            <a:pPr>
              <a:spcBef>
                <a:spcPts val="600"/>
              </a:spcBef>
            </a:pPr>
            <a:r>
              <a:rPr lang="en-GB" sz="1400" b="1" dirty="0" smtClean="0"/>
              <a:t>Fitting your rucksack  </a:t>
            </a:r>
            <a:r>
              <a:rPr lang="en-GB" sz="1400" dirty="0" smtClean="0"/>
              <a:t>Make sure your rucksack is correctly adjusted to you. You can adjust the back length, the shoulder straps and the position of the hip belt. It will make a huge difference to how the weight is distributed and when you get it right, it will actually feel lighter. Get used to the routine of adjusting your pack every time you put it on and you will feel the benefit.</a:t>
            </a:r>
            <a:endParaRPr lang="en-GB" sz="1400"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0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706090"/>
          </a:xfrm>
        </p:spPr>
        <p:txBody>
          <a:bodyPr>
            <a:normAutofit fontScale="90000"/>
          </a:bodyPr>
          <a:lstStyle/>
          <a:p>
            <a:r>
              <a:rPr lang="en-GB" dirty="0" smtClean="0">
                <a:solidFill>
                  <a:srgbClr val="C00000"/>
                </a:solidFill>
              </a:rPr>
              <a:t>Emergency Procedures</a:t>
            </a:r>
            <a:endParaRPr lang="en-GB" dirty="0">
              <a:solidFill>
                <a:srgbClr val="C00000"/>
              </a:solidFill>
            </a:endParaRPr>
          </a:p>
        </p:txBody>
      </p:sp>
      <p:sp>
        <p:nvSpPr>
          <p:cNvPr id="3" name="Content Placeholder 2"/>
          <p:cNvSpPr>
            <a:spLocks noGrp="1"/>
          </p:cNvSpPr>
          <p:nvPr>
            <p:ph idx="1"/>
          </p:nvPr>
        </p:nvSpPr>
        <p:spPr>
          <a:xfrm>
            <a:off x="323528" y="1340768"/>
            <a:ext cx="8064896" cy="4176464"/>
          </a:xfrm>
        </p:spPr>
        <p:txBody>
          <a:bodyPr>
            <a:noAutofit/>
          </a:bodyPr>
          <a:lstStyle/>
          <a:p>
            <a:pPr marL="114300" indent="0">
              <a:lnSpc>
                <a:spcPct val="120000"/>
              </a:lnSpc>
              <a:spcBef>
                <a:spcPts val="600"/>
              </a:spcBef>
              <a:buNone/>
            </a:pPr>
            <a:r>
              <a:rPr lang="en-GB" sz="2000" b="1" dirty="0" smtClean="0"/>
              <a:t>Evaluate the situation first</a:t>
            </a:r>
            <a:r>
              <a:rPr lang="en-GB" sz="1800" dirty="0" smtClean="0"/>
              <a:t>. Apply First Aid if necessary. Do you need help? </a:t>
            </a:r>
            <a:br>
              <a:rPr lang="en-GB" sz="1800" dirty="0" smtClean="0"/>
            </a:br>
            <a:r>
              <a:rPr lang="en-GB" sz="1800" dirty="0" smtClean="0"/>
              <a:t>If so do you need help from our staff or the Emergency Services?</a:t>
            </a:r>
          </a:p>
          <a:p>
            <a:pPr marL="114300" indent="0">
              <a:lnSpc>
                <a:spcPct val="120000"/>
              </a:lnSpc>
              <a:spcBef>
                <a:spcPts val="600"/>
              </a:spcBef>
              <a:buNone/>
            </a:pPr>
            <a:endParaRPr lang="en-GB" sz="1600" b="1" u="sng" dirty="0" smtClean="0"/>
          </a:p>
          <a:p>
            <a:pPr marL="114300" indent="0">
              <a:lnSpc>
                <a:spcPct val="120000"/>
              </a:lnSpc>
              <a:spcBef>
                <a:spcPts val="600"/>
              </a:spcBef>
              <a:buNone/>
            </a:pPr>
            <a:r>
              <a:rPr lang="en-GB" sz="2000" b="1" u="sng" dirty="0" smtClean="0">
                <a:solidFill>
                  <a:srgbClr val="C00000"/>
                </a:solidFill>
              </a:rPr>
              <a:t>Call us first if you can from your location</a:t>
            </a:r>
            <a:endParaRPr lang="en-GB" sz="2000" dirty="0" smtClean="0">
              <a:solidFill>
                <a:srgbClr val="C00000"/>
              </a:solidFill>
            </a:endParaRPr>
          </a:p>
          <a:p>
            <a:pPr marL="114300" indent="0">
              <a:lnSpc>
                <a:spcPct val="120000"/>
              </a:lnSpc>
              <a:spcBef>
                <a:spcPts val="600"/>
              </a:spcBef>
              <a:buNone/>
            </a:pPr>
            <a:endParaRPr lang="en-GB" sz="1400" b="1" dirty="0" smtClean="0"/>
          </a:p>
          <a:p>
            <a:pPr marL="114300" indent="0">
              <a:lnSpc>
                <a:spcPct val="120000"/>
              </a:lnSpc>
              <a:spcBef>
                <a:spcPts val="600"/>
              </a:spcBef>
              <a:buNone/>
            </a:pPr>
            <a:r>
              <a:rPr lang="en-GB" sz="2000" b="1" dirty="0" smtClean="0"/>
              <a:t>Calling the Emergency services</a:t>
            </a:r>
          </a:p>
          <a:p>
            <a:pPr marL="114300" indent="0">
              <a:lnSpc>
                <a:spcPct val="120000"/>
              </a:lnSpc>
              <a:spcBef>
                <a:spcPts val="600"/>
              </a:spcBef>
              <a:spcAft>
                <a:spcPts val="600"/>
              </a:spcAft>
              <a:buNone/>
            </a:pPr>
            <a:r>
              <a:rPr lang="en-GB" sz="1400" dirty="0" smtClean="0"/>
              <a:t>If you decide to call the Emergency services from your location do so by calling 999 or 112. Even if you have no signal it often still works. If you require the services of mountain rescue (i.e. if the is in a remote situation) ask for the police and tell them that it is a mountain rescue situation. Be ready to tell them:</a:t>
            </a:r>
          </a:p>
          <a:p>
            <a:pPr marL="114300" indent="0">
              <a:lnSpc>
                <a:spcPct val="120000"/>
              </a:lnSpc>
              <a:spcBef>
                <a:spcPts val="0"/>
              </a:spcBef>
              <a:buNone/>
            </a:pPr>
            <a:r>
              <a:rPr lang="en-GB" sz="1400" dirty="0" smtClean="0"/>
              <a:t>1) Number and type of casualties</a:t>
            </a:r>
          </a:p>
          <a:p>
            <a:pPr marL="114300" indent="0">
              <a:lnSpc>
                <a:spcPct val="120000"/>
              </a:lnSpc>
              <a:spcBef>
                <a:spcPts val="0"/>
              </a:spcBef>
              <a:buNone/>
            </a:pPr>
            <a:r>
              <a:rPr lang="en-GB" sz="1400" dirty="0" smtClean="0"/>
              <a:t>2) Where you are, a grid reference, </a:t>
            </a:r>
            <a:r>
              <a:rPr lang="en-GB" sz="1400" dirty="0" err="1" smtClean="0"/>
              <a:t>etc</a:t>
            </a:r>
            <a:endParaRPr lang="en-GB" sz="1400" dirty="0" smtClean="0"/>
          </a:p>
          <a:p>
            <a:pPr marL="114300" indent="0">
              <a:lnSpc>
                <a:spcPct val="120000"/>
              </a:lnSpc>
              <a:spcBef>
                <a:spcPts val="0"/>
              </a:spcBef>
              <a:buNone/>
            </a:pPr>
            <a:r>
              <a:rPr lang="en-GB" sz="1400" dirty="0" smtClean="0"/>
              <a:t>3) Your telephone number</a:t>
            </a:r>
          </a:p>
          <a:p>
            <a:pPr marL="114300" indent="0">
              <a:lnSpc>
                <a:spcPct val="120000"/>
              </a:lnSpc>
              <a:spcBef>
                <a:spcPts val="0"/>
              </a:spcBef>
              <a:buNone/>
            </a:pPr>
            <a:r>
              <a:rPr lang="en-GB" sz="1400" dirty="0" smtClean="0"/>
              <a:t>4) Our contact details and ask them to contact us</a:t>
            </a:r>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634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76672"/>
            <a:ext cx="7560840" cy="6023187"/>
          </a:xfrm>
          <a:prstGeom prst="rect">
            <a:avLst/>
          </a:prstGeom>
        </p:spPr>
        <p:txBody>
          <a:bodyPr wrap="square">
            <a:spAutoFit/>
          </a:bodyPr>
          <a:lstStyle/>
          <a:p>
            <a:pPr marL="114300" indent="0">
              <a:lnSpc>
                <a:spcPct val="120000"/>
              </a:lnSpc>
              <a:spcBef>
                <a:spcPts val="600"/>
              </a:spcBef>
              <a:buNone/>
            </a:pPr>
            <a:r>
              <a:rPr lang="en-GB" sz="2000" b="1" dirty="0"/>
              <a:t>Sending for Help</a:t>
            </a:r>
          </a:p>
          <a:p>
            <a:pPr marL="114300" indent="0">
              <a:lnSpc>
                <a:spcPct val="120000"/>
              </a:lnSpc>
              <a:spcBef>
                <a:spcPts val="600"/>
              </a:spcBef>
              <a:spcAft>
                <a:spcPts val="600"/>
              </a:spcAft>
              <a:buNone/>
            </a:pPr>
            <a:r>
              <a:rPr lang="en-GB" sz="1400" dirty="0"/>
              <a:t>If you do not have phone reception you may have to send part of your group to get help. </a:t>
            </a:r>
          </a:p>
          <a:p>
            <a:pPr marL="114300" indent="0">
              <a:lnSpc>
                <a:spcPct val="120000"/>
              </a:lnSpc>
              <a:spcBef>
                <a:spcPts val="0"/>
              </a:spcBef>
              <a:buNone/>
            </a:pPr>
            <a:r>
              <a:rPr lang="en-GB" sz="1400" dirty="0"/>
              <a:t>1) Decide where to go for help. Make sure the people staying know where you have gone. You may elect to go somewhere to find phone signal or to the nearest house.</a:t>
            </a:r>
          </a:p>
          <a:p>
            <a:pPr marL="114300" indent="0">
              <a:lnSpc>
                <a:spcPct val="120000"/>
              </a:lnSpc>
              <a:spcBef>
                <a:spcPts val="0"/>
              </a:spcBef>
              <a:buNone/>
            </a:pPr>
            <a:r>
              <a:rPr lang="en-GB" sz="1400" dirty="0"/>
              <a:t>2) Write down all important information</a:t>
            </a:r>
          </a:p>
          <a:p>
            <a:pPr marL="114300" indent="0">
              <a:lnSpc>
                <a:spcPct val="120000"/>
              </a:lnSpc>
              <a:spcBef>
                <a:spcPts val="0"/>
              </a:spcBef>
              <a:buNone/>
            </a:pPr>
            <a:r>
              <a:rPr lang="en-GB" sz="1400" dirty="0"/>
              <a:t>3) Make sure there are two of you going together</a:t>
            </a:r>
          </a:p>
          <a:p>
            <a:pPr marL="114300" indent="0">
              <a:lnSpc>
                <a:spcPct val="120000"/>
              </a:lnSpc>
              <a:spcBef>
                <a:spcPts val="0"/>
              </a:spcBef>
              <a:buNone/>
            </a:pPr>
            <a:r>
              <a:rPr lang="en-GB" sz="1400" dirty="0"/>
              <a:t>4) Take enough equipment to ensure your safety</a:t>
            </a:r>
          </a:p>
          <a:p>
            <a:pPr marL="114300" indent="0">
              <a:lnSpc>
                <a:spcPct val="120000"/>
              </a:lnSpc>
              <a:spcBef>
                <a:spcPts val="0"/>
              </a:spcBef>
              <a:buNone/>
            </a:pPr>
            <a:r>
              <a:rPr lang="en-GB" sz="1400" dirty="0"/>
              <a:t>5) Don’t rush</a:t>
            </a:r>
          </a:p>
          <a:p>
            <a:pPr marL="114300" indent="0">
              <a:lnSpc>
                <a:spcPct val="120000"/>
              </a:lnSpc>
              <a:spcBef>
                <a:spcPts val="600"/>
              </a:spcBef>
              <a:buNone/>
            </a:pPr>
            <a:r>
              <a:rPr lang="en-GB" sz="1400" dirty="0"/>
              <a:t>When you get in contact with us or the emergency services, get clear instruction on what you should do next.</a:t>
            </a:r>
          </a:p>
          <a:p>
            <a:pPr marL="114300" indent="0">
              <a:lnSpc>
                <a:spcPct val="120000"/>
              </a:lnSpc>
              <a:spcBef>
                <a:spcPts val="600"/>
              </a:spcBef>
              <a:buNone/>
            </a:pPr>
            <a:endParaRPr lang="en-GB" sz="1400" b="1" dirty="0" smtClean="0"/>
          </a:p>
          <a:p>
            <a:pPr marL="114300" indent="0">
              <a:lnSpc>
                <a:spcPct val="120000"/>
              </a:lnSpc>
              <a:spcBef>
                <a:spcPts val="600"/>
              </a:spcBef>
              <a:buNone/>
            </a:pPr>
            <a:r>
              <a:rPr lang="en-GB" sz="2000" b="1" dirty="0" smtClean="0"/>
              <a:t>Waiting </a:t>
            </a:r>
            <a:r>
              <a:rPr lang="en-GB" sz="2000" b="1" dirty="0"/>
              <a:t>for help</a:t>
            </a:r>
          </a:p>
          <a:p>
            <a:pPr marL="114300" indent="0">
              <a:lnSpc>
                <a:spcPct val="120000"/>
              </a:lnSpc>
              <a:spcBef>
                <a:spcPts val="600"/>
              </a:spcBef>
              <a:spcAft>
                <a:spcPts val="600"/>
              </a:spcAft>
              <a:buNone/>
            </a:pPr>
            <a:r>
              <a:rPr lang="en-GB" sz="1400" dirty="0"/>
              <a:t>Once you have decided that you need help on the hillside you need to prepare for a potentially long wait for us or the emergency services to get to you. There is a lot you can do to make things more comfortable and to pass the time.</a:t>
            </a:r>
          </a:p>
          <a:p>
            <a:pPr marL="114300" indent="0">
              <a:lnSpc>
                <a:spcPct val="120000"/>
              </a:lnSpc>
              <a:buNone/>
            </a:pPr>
            <a:r>
              <a:rPr lang="en-GB" sz="1400" dirty="0"/>
              <a:t>1) Keep someone with any casualties at all times</a:t>
            </a:r>
          </a:p>
          <a:p>
            <a:pPr marL="114300" indent="0">
              <a:lnSpc>
                <a:spcPct val="120000"/>
              </a:lnSpc>
              <a:buNone/>
            </a:pPr>
            <a:r>
              <a:rPr lang="en-GB" sz="1400" dirty="0"/>
              <a:t>2) Keep checking on each other</a:t>
            </a:r>
          </a:p>
          <a:p>
            <a:pPr marL="114300" indent="0">
              <a:lnSpc>
                <a:spcPct val="120000"/>
              </a:lnSpc>
              <a:buNone/>
            </a:pPr>
            <a:r>
              <a:rPr lang="en-GB" sz="1400" dirty="0"/>
              <a:t>3) Every few minutes blow your whistle (six long blasts)</a:t>
            </a:r>
          </a:p>
          <a:p>
            <a:pPr marL="114300" indent="0">
              <a:lnSpc>
                <a:spcPct val="120000"/>
              </a:lnSpc>
              <a:buNone/>
            </a:pPr>
            <a:r>
              <a:rPr lang="en-GB" sz="1400" dirty="0"/>
              <a:t>4) Consider putting up a tent or two</a:t>
            </a:r>
          </a:p>
          <a:p>
            <a:pPr marL="114300" indent="0">
              <a:lnSpc>
                <a:spcPct val="120000"/>
              </a:lnSpc>
              <a:buNone/>
            </a:pPr>
            <a:r>
              <a:rPr lang="en-GB" sz="1400" dirty="0"/>
              <a:t>5) Consider getting someone to make a brew</a:t>
            </a:r>
          </a:p>
        </p:txBody>
      </p:sp>
      <p:pic>
        <p:nvPicPr>
          <p:cNvPr id="5" name="Picture 4"/>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6"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80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GB" dirty="0" smtClean="0">
                <a:solidFill>
                  <a:srgbClr val="C00000"/>
                </a:solidFill>
              </a:rPr>
              <a:t>Food!</a:t>
            </a:r>
            <a:endParaRPr lang="en-GB" dirty="0">
              <a:solidFill>
                <a:srgbClr val="C00000"/>
              </a:solidFill>
            </a:endParaRPr>
          </a:p>
        </p:txBody>
      </p:sp>
      <p:sp>
        <p:nvSpPr>
          <p:cNvPr id="3" name="Content Placeholder 2"/>
          <p:cNvSpPr>
            <a:spLocks noGrp="1"/>
          </p:cNvSpPr>
          <p:nvPr>
            <p:ph idx="1"/>
          </p:nvPr>
        </p:nvSpPr>
        <p:spPr>
          <a:xfrm>
            <a:off x="179512" y="980728"/>
            <a:ext cx="8280920" cy="5760640"/>
          </a:xfrm>
        </p:spPr>
        <p:txBody>
          <a:bodyPr>
            <a:noAutofit/>
          </a:bodyPr>
          <a:lstStyle/>
          <a:p>
            <a:pPr marL="114300" indent="0">
              <a:spcBef>
                <a:spcPts val="600"/>
              </a:spcBef>
              <a:buNone/>
            </a:pPr>
            <a:r>
              <a:rPr lang="en-GB" sz="1300" dirty="0" smtClean="0"/>
              <a:t>When out walking, particularly on multi-day trips, it is important to make sure you eat enough to prevent exhaustion and the associated problems and dangers.</a:t>
            </a:r>
          </a:p>
          <a:p>
            <a:pPr>
              <a:spcBef>
                <a:spcPts val="600"/>
              </a:spcBef>
            </a:pPr>
            <a:r>
              <a:rPr lang="en-GB" sz="1300" b="1" dirty="0" smtClean="0"/>
              <a:t>Weight  </a:t>
            </a:r>
            <a:r>
              <a:rPr lang="en-GB" sz="1300" dirty="0" smtClean="0"/>
              <a:t>You have to carry everything you eat once you get going, it is obviously in your best interest to make it as light as possible. Don’t even think about carrying tins or glass jars. Boil in the bag is heavier than dehydrated food.</a:t>
            </a:r>
          </a:p>
          <a:p>
            <a:pPr>
              <a:spcBef>
                <a:spcPts val="600"/>
              </a:spcBef>
            </a:pPr>
            <a:r>
              <a:rPr lang="en-GB" sz="1300" dirty="0" smtClean="0"/>
              <a:t>Think about removing excess packaging but be careful not to remove cooking instructions you may want to refer to later.</a:t>
            </a:r>
          </a:p>
          <a:p>
            <a:pPr>
              <a:spcBef>
                <a:spcPts val="600"/>
              </a:spcBef>
            </a:pPr>
            <a:r>
              <a:rPr lang="en-GB" sz="1300" b="1" dirty="0" smtClean="0"/>
              <a:t>Speed and Ease of Preparation  </a:t>
            </a:r>
            <a:r>
              <a:rPr lang="en-GB" sz="1300" dirty="0" smtClean="0"/>
              <a:t>If the weather is nice you may want to spend a bit of time relaxing on the campsite and cooking. If, however, it has been raining all day the last thing you are going to want to do is sit outside in the rain cooking. Boil in the bag may be heavier than dried food but it is faster, easy to prepare and generally tastes better. If you are buying pasta choose quick cook varieties, this will save both time and fuel. Consider practising cooking what you are going to cook at home on one hob.</a:t>
            </a:r>
          </a:p>
          <a:p>
            <a:pPr>
              <a:spcBef>
                <a:spcPts val="600"/>
              </a:spcBef>
            </a:pPr>
            <a:r>
              <a:rPr lang="en-GB" sz="1300" b="1" dirty="0" smtClean="0"/>
              <a:t>Tastiness and Variety  </a:t>
            </a:r>
            <a:r>
              <a:rPr lang="en-GB" sz="1300" dirty="0" smtClean="0"/>
              <a:t>You need your diet to be as varied as possible as eating the same thing every day can become really dull. I would try and get some fresh stuff in for the beginning of the trip and move onto the less tasty but longer life foods later.</a:t>
            </a:r>
          </a:p>
          <a:p>
            <a:pPr>
              <a:spcBef>
                <a:spcPts val="600"/>
              </a:spcBef>
            </a:pPr>
            <a:r>
              <a:rPr lang="en-GB" sz="1300" b="1" dirty="0" smtClean="0"/>
              <a:t>Durability and Longevity  </a:t>
            </a:r>
            <a:r>
              <a:rPr lang="en-GB" sz="1300" dirty="0" smtClean="0"/>
              <a:t>You need foods that will not be ruined or taste bad if they are squashed and won’t leak out of any containers. If you have perishables make sure you are planning to eat them early and that you have a non-perishable equivalent for later in the expedition.</a:t>
            </a:r>
          </a:p>
          <a:p>
            <a:pPr>
              <a:spcBef>
                <a:spcPts val="600"/>
              </a:spcBef>
            </a:pPr>
            <a:r>
              <a:rPr lang="en-GB" sz="1300" b="1" dirty="0" smtClean="0"/>
              <a:t>Calorific Intake  </a:t>
            </a:r>
            <a:r>
              <a:rPr lang="en-GB" sz="1300" dirty="0" smtClean="0"/>
              <a:t>On expedition you will burn many more calories than usual. You should be aiming to eat something in the region of 3500 calories per day but this will vary from person to person.</a:t>
            </a:r>
          </a:p>
          <a:p>
            <a:pPr>
              <a:spcBef>
                <a:spcPts val="600"/>
              </a:spcBef>
            </a:pPr>
            <a:r>
              <a:rPr lang="en-GB" sz="1300" b="1" dirty="0" smtClean="0"/>
              <a:t>Timing  </a:t>
            </a:r>
            <a:r>
              <a:rPr lang="en-GB" sz="1300" dirty="0" smtClean="0"/>
              <a:t>When you get to the camp site you want to be eating as soon as possible. Have a snack as soon as you stop. Energy is replenished in the muscles much more effectively straight after exercise so eating immediately will give you more energy the next day. Next get your tent up in case it starts raining then start cooking your main meal.</a:t>
            </a:r>
          </a:p>
          <a:p>
            <a:pPr>
              <a:spcBef>
                <a:spcPts val="600"/>
              </a:spcBef>
            </a:pPr>
            <a:r>
              <a:rPr lang="en-GB" sz="1300" b="1" dirty="0" smtClean="0"/>
              <a:t>Emergency Rations  </a:t>
            </a:r>
            <a:r>
              <a:rPr lang="en-GB" sz="1300" dirty="0" smtClean="0"/>
              <a:t>Don’t eat all your food on the last day. You must keep some back in case of emergency. Your assessor may well ask to see your emergency rations at the end.</a:t>
            </a:r>
            <a:endParaRPr lang="en-GB" sz="1300" dirty="0"/>
          </a:p>
        </p:txBody>
      </p:sp>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135297" y="44624"/>
            <a:ext cx="977267" cy="987321"/>
          </a:xfrm>
          <a:prstGeom prst="rect">
            <a:avLst/>
          </a:prstGeom>
        </p:spPr>
      </p:pic>
      <p:pic>
        <p:nvPicPr>
          <p:cNvPr id="5" name="Picture 2" descr="http://www.outdoorhire.co.uk/prodimages/dofe_logo.gif"/>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8460432" y="5445224"/>
            <a:ext cx="68356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245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88</TotalTime>
  <Words>2631</Words>
  <Application>Microsoft Office PowerPoint</Application>
  <PresentationFormat>On-screen Show (4:3)</PresentationFormat>
  <Paragraphs>122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Training</vt:lpstr>
      <vt:lpstr>Environmental Issues</vt:lpstr>
      <vt:lpstr>Tents</vt:lpstr>
      <vt:lpstr>Stoves - Trangia</vt:lpstr>
      <vt:lpstr>Stoves - Gas</vt:lpstr>
      <vt:lpstr>Packing a Rucksack</vt:lpstr>
      <vt:lpstr>Emergency Procedures</vt:lpstr>
      <vt:lpstr>PowerPoint Presentation</vt:lpstr>
      <vt:lpstr>Food!</vt:lpstr>
      <vt:lpstr>Aims</vt:lpstr>
      <vt:lpstr>PowerPoint Presentation</vt:lpstr>
      <vt:lpstr>PowerPoint Presentation</vt:lpstr>
    </vt:vector>
  </TitlesOfParts>
  <Company>William Howard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Duke of Edinburgh Training</dc:title>
  <dc:creator>Mothersdale C</dc:creator>
  <cp:lastModifiedBy>Alice Marsden</cp:lastModifiedBy>
  <cp:revision>15</cp:revision>
  <dcterms:created xsi:type="dcterms:W3CDTF">2011-12-06T10:23:53Z</dcterms:created>
  <dcterms:modified xsi:type="dcterms:W3CDTF">2011-12-06T13:10:11Z</dcterms:modified>
</cp:coreProperties>
</file>