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0" r:id="rId16"/>
    <p:sldId id="269" r:id="rId17"/>
  </p:sldIdLst>
  <p:sldSz cx="12192000" cy="6858000"/>
  <p:notesSz cx="6858000" cy="9144000"/>
  <p:defaultTex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vl6pPr>
      <a:defRPr>
        <a:latin typeface="+mn-lt"/>
        <a:ea typeface="+mn-ea"/>
        <a:cs typeface="+mn-cs"/>
        <a:sym typeface="Helvetica"/>
      </a:defRPr>
    </a:lvl6pPr>
    <a:lvl7pPr>
      <a:defRPr>
        <a:latin typeface="+mn-lt"/>
        <a:ea typeface="+mn-ea"/>
        <a:cs typeface="+mn-cs"/>
        <a:sym typeface="Helvetica"/>
      </a:defRPr>
    </a:lvl7pPr>
    <a:lvl8pPr>
      <a:defRPr>
        <a:latin typeface="+mn-lt"/>
        <a:ea typeface="+mn-ea"/>
        <a:cs typeface="+mn-cs"/>
        <a:sym typeface="Helvetica"/>
      </a:defRPr>
    </a:lvl8pPr>
    <a:lvl9pPr>
      <a:defRPr>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0DEEF"/>
          </a:solidFill>
        </a:fill>
      </a:tcStyle>
    </a:wholeTbl>
    <a:band2H>
      <a:tcTxStyle/>
      <a:tcStyle>
        <a:tcBdr/>
        <a:fill>
          <a:solidFill>
            <a:srgbClr val="E9EFF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Row>
  </a:tblStyle>
  <a:tblStyle styleId="{C7B018BB-80A7-4F77-B60F-C8B233D01FF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0DEEF"/>
          </a:solidFill>
        </a:fill>
      </a:tcStyle>
    </a:wholeTbl>
    <a:band2H>
      <a:tcTxStyle/>
      <a:tcStyle>
        <a:tcBdr/>
        <a:fill>
          <a:solidFill>
            <a:srgbClr val="E9EFF7"/>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B9BD5"/>
          </a:solidFill>
        </a:fill>
      </a:tcStyle>
    </a:firstRow>
  </a:tblStyle>
  <a:tblStyle styleId="{EEE7283C-3CF3-47DC-8721-378D4A62B228}"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0E0E0"/>
          </a:solidFill>
        </a:fill>
      </a:tcStyle>
    </a:wholeTbl>
    <a:band2H>
      <a:tcTxStyle/>
      <a:tcStyle>
        <a:tcBdr/>
        <a:fill>
          <a:solidFill>
            <a:srgbClr val="F0F0F0"/>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A5A5A5"/>
          </a:solidFill>
        </a:fill>
      </a:tcStyle>
    </a:firstRow>
  </a:tblStyle>
  <a:tblStyle styleId="{CF821DB8-F4EB-4A41-A1BA-3FCAFE7338EE}"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4E2CE"/>
          </a:solidFill>
        </a:fill>
      </a:tcStyle>
    </a:wholeTbl>
    <a:band2H>
      <a:tcTxStyle/>
      <a:tcStyle>
        <a:tcBdr/>
        <a:fill>
          <a:solidFill>
            <a:srgbClr val="EBF1E8"/>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0AD47"/>
          </a:solidFill>
        </a:fill>
      </a:tcStyle>
    </a:firstRow>
  </a:tblStyle>
  <a:tblStyle styleId="{33BA23B1-9221-436E-865A-0063620EA4FD}" styleName="">
    <a:tblBg/>
    <a:wholeTbl>
      <a:tcTxStyle b="on" i="on">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5B9BD5"/>
          </a:solidFill>
        </a:fill>
      </a:tcStyle>
    </a:firstCol>
    <a:lastRow>
      <a:tcTxStyle b="on" i="on">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5B9BD5"/>
          </a:solidFill>
        </a:fill>
      </a:tcStyle>
    </a:firstRow>
  </a:tblStyle>
  <a:tblStyle styleId="{2708684C-4D16-4618-839F-0558EEFCDFE6}" styleName="">
    <a:tblBg/>
    <a:wholeTbl>
      <a:tcTxStyle b="on" i="on">
        <a:fontRef idx="minor">
          <a:srgbClr val="000000"/>
        </a:fontRef>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Ref idx="min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526" autoAdjust="0"/>
  </p:normalViewPr>
  <p:slideViewPr>
    <p:cSldViewPr snapToGrid="0">
      <p:cViewPr varScale="1">
        <p:scale>
          <a:sx n="51" d="100"/>
          <a:sy n="51" d="100"/>
        </p:scale>
        <p:origin x="14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victorianweb.org/religion/rcov.htm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defRPr sz="1800"/>
            </a:pPr>
            <a:r>
              <a:rPr lang="en-GB" sz="2000" dirty="0" smtClean="0">
                <a:solidFill>
                  <a:srgbClr val="FFFFFF"/>
                </a:solidFill>
                <a:latin typeface="Gill Sans MT" panose="020B0502020104020203" pitchFamily="34" charset="0"/>
              </a:rPr>
              <a:t>Dickens couldn’t have made it clearer (to his Victorian audience) that he wanted people to look inside themselves and reflect on whether they were living a good Christian life, or whether they were indeed ‘Scrooge’.</a:t>
            </a:r>
          </a:p>
          <a:p>
            <a:pPr lvl="0">
              <a:defRPr sz="1800"/>
            </a:pPr>
            <a:r>
              <a:rPr lang="en-GB" sz="2000" dirty="0" smtClean="0">
                <a:solidFill>
                  <a:srgbClr val="FFFFFF"/>
                </a:solidFill>
                <a:latin typeface="Gill Sans MT" panose="020B0502020104020203" pitchFamily="34" charset="0"/>
              </a:rPr>
              <a:t>Dickens would have recognised that his readership would have been mostly wealthy. </a:t>
            </a:r>
          </a:p>
          <a:p>
            <a:pPr lvl="0">
              <a:defRPr sz="1800"/>
            </a:pPr>
            <a:r>
              <a:rPr lang="en-GB" sz="2000" dirty="0" smtClean="0">
                <a:solidFill>
                  <a:srgbClr val="FFFFFF"/>
                </a:solidFill>
                <a:latin typeface="Gill Sans MT" panose="020B0502020104020203" pitchFamily="34" charset="0"/>
              </a:rPr>
              <a:t>So, Dickens intentions could therefore be allegorical: he wants the rich to recognise that their behaviour is incredibly damaging to humanity itself, furthermore religion, by turning a blind eye to the corruption in the actions of the wealthy, are therefore complicit in this damaging treatment of people.</a:t>
            </a:r>
          </a:p>
          <a:p>
            <a:endParaRPr lang="en-GB" dirty="0"/>
          </a:p>
        </p:txBody>
      </p:sp>
    </p:spTree>
    <p:extLst>
      <p:ext uri="{BB962C8B-B14F-4D97-AF65-F5344CB8AC3E}">
        <p14:creationId xmlns:p14="http://schemas.microsoft.com/office/powerpoint/2010/main" val="1807646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defTabSz="749808">
              <a:spcBef>
                <a:spcPts val="800"/>
              </a:spcBef>
              <a:defRPr sz="1800"/>
            </a:pPr>
            <a:r>
              <a:rPr lang="en-GB" sz="2400" dirty="0" smtClean="0">
                <a:solidFill>
                  <a:srgbClr val="FFFFFF"/>
                </a:solidFill>
              </a:rPr>
              <a:t>The character of Belshazzar appears in classic Jewish literature. He was one of three Kings of Babylon who are often referred to as tyrants who oppressed Israel.</a:t>
            </a:r>
          </a:p>
          <a:p>
            <a:pPr lvl="0" defTabSz="749808">
              <a:spcBef>
                <a:spcPts val="800"/>
              </a:spcBef>
              <a:defRPr sz="1800"/>
            </a:pPr>
            <a:r>
              <a:rPr lang="en-GB" sz="2400" dirty="0" smtClean="0">
                <a:solidFill>
                  <a:srgbClr val="FFFFFF"/>
                </a:solidFill>
              </a:rPr>
              <a:t>Belshazzar was paranoid that somebody may enter his castle to murder him so he had guards by his bedroom every night and he told them to behead anybody who may force entry.</a:t>
            </a:r>
          </a:p>
          <a:p>
            <a:pPr lvl="0" defTabSz="749808">
              <a:spcBef>
                <a:spcPts val="800"/>
              </a:spcBef>
              <a:defRPr sz="1800"/>
            </a:pPr>
            <a:endParaRPr lang="en-GB" sz="2400" dirty="0" smtClean="0">
              <a:solidFill>
                <a:srgbClr val="FFFFFF"/>
              </a:solidFill>
            </a:endParaRPr>
          </a:p>
          <a:p>
            <a:pPr lvl="0" defTabSz="749808">
              <a:spcBef>
                <a:spcPts val="800"/>
              </a:spcBef>
              <a:defRPr sz="1800"/>
            </a:pPr>
            <a:r>
              <a:rPr lang="en-GB" sz="2400" dirty="0" smtClean="0">
                <a:solidFill>
                  <a:srgbClr val="FFFFFF"/>
                </a:solidFill>
              </a:rPr>
              <a:t>The King himself became ill during the night and left through a back door. Upon his return his guardsmen kept their promise and beheaded the King.</a:t>
            </a:r>
          </a:p>
          <a:p>
            <a:endParaRPr lang="en-GB" dirty="0" smtClean="0"/>
          </a:p>
          <a:p>
            <a:r>
              <a:rPr lang="en-GB" dirty="0" smtClean="0"/>
              <a:t>Many Jewis</a:t>
            </a:r>
            <a:r>
              <a:rPr lang="en-GB" baseline="0" dirty="0" smtClean="0"/>
              <a:t>h links – </a:t>
            </a:r>
            <a:r>
              <a:rPr lang="en-GB" baseline="0" dirty="0" err="1" smtClean="0"/>
              <a:t>esp</a:t>
            </a:r>
            <a:r>
              <a:rPr lang="en-GB" baseline="0" dirty="0" smtClean="0"/>
              <a:t> stereotypes – in the novel, </a:t>
            </a:r>
            <a:r>
              <a:rPr lang="en-GB" baseline="0" dirty="0" err="1" smtClean="0"/>
              <a:t>esp</a:t>
            </a:r>
            <a:r>
              <a:rPr lang="en-GB" baseline="0" dirty="0" smtClean="0"/>
              <a:t> with regard to Scrooge and Marley's names and professions.</a:t>
            </a:r>
            <a:endParaRPr lang="en-GB" dirty="0"/>
          </a:p>
        </p:txBody>
      </p:sp>
    </p:spTree>
    <p:extLst>
      <p:ext uri="{BB962C8B-B14F-4D97-AF65-F5344CB8AC3E}">
        <p14:creationId xmlns:p14="http://schemas.microsoft.com/office/powerpoint/2010/main" val="14785310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2200" b="1" u="sng" dirty="0" smtClean="0">
                <a:effectLst/>
                <a:latin typeface="+mj-lt"/>
                <a:ea typeface="+mj-ea"/>
                <a:cs typeface="+mj-cs"/>
                <a:sym typeface="Helvetica Neue"/>
              </a:rPr>
              <a:t>Religion </a:t>
            </a:r>
            <a:endParaRPr lang="en-GB" sz="2200" dirty="0" smtClean="0">
              <a:effectLst/>
              <a:latin typeface="+mj-lt"/>
              <a:ea typeface="+mj-ea"/>
              <a:cs typeface="+mj-cs"/>
              <a:sym typeface="Helvetica Neue"/>
            </a:endParaRPr>
          </a:p>
          <a:p>
            <a:r>
              <a:rPr lang="en-GB" sz="2200" dirty="0" smtClean="0">
                <a:effectLst/>
                <a:latin typeface="+mj-lt"/>
                <a:ea typeface="+mj-ea"/>
                <a:cs typeface="+mj-cs"/>
                <a:sym typeface="Helvetica Neue"/>
              </a:rPr>
              <a:t>In 1678, Josiah King wrote in </a:t>
            </a:r>
            <a:r>
              <a:rPr lang="en-GB" sz="2200" i="1" dirty="0" smtClean="0">
                <a:effectLst/>
                <a:latin typeface="+mj-lt"/>
                <a:ea typeface="+mj-ea"/>
                <a:cs typeface="+mj-cs"/>
                <a:sym typeface="Helvetica Neue"/>
              </a:rPr>
              <a:t>The Examination and </a:t>
            </a:r>
            <a:r>
              <a:rPr lang="en-GB" sz="2200" i="1" dirty="0" err="1" smtClean="0">
                <a:effectLst/>
                <a:latin typeface="+mj-lt"/>
                <a:ea typeface="+mj-ea"/>
                <a:cs typeface="+mj-cs"/>
                <a:sym typeface="Helvetica Neue"/>
              </a:rPr>
              <a:t>Tryal</a:t>
            </a:r>
            <a:r>
              <a:rPr lang="en-GB" sz="2200" i="1" dirty="0" smtClean="0">
                <a:effectLst/>
                <a:latin typeface="+mj-lt"/>
                <a:ea typeface="+mj-ea"/>
                <a:cs typeface="+mj-cs"/>
                <a:sym typeface="Helvetica Neue"/>
              </a:rPr>
              <a:t> of Old Father Christmas</a:t>
            </a:r>
            <a:r>
              <a:rPr lang="en-GB" sz="2200" dirty="0" smtClean="0">
                <a:effectLst/>
                <a:latin typeface="+mj-lt"/>
                <a:ea typeface="+mj-ea"/>
                <a:cs typeface="+mj-cs"/>
                <a:sym typeface="Helvetica Neue"/>
              </a:rPr>
              <a:t> that Father Christmas “of the Town of Superstition, in the Country of Idolatry," now stood accused of having “from time to time, abused the people of this Common-wealth, drawing and </a:t>
            </a:r>
            <a:r>
              <a:rPr lang="en-GB" sz="2200" dirty="0" err="1" smtClean="0">
                <a:effectLst/>
                <a:latin typeface="+mj-lt"/>
                <a:ea typeface="+mj-ea"/>
                <a:cs typeface="+mj-cs"/>
                <a:sym typeface="Helvetica Neue"/>
              </a:rPr>
              <a:t>inticing</a:t>
            </a:r>
            <a:r>
              <a:rPr lang="en-GB" sz="2200" dirty="0" smtClean="0">
                <a:effectLst/>
                <a:latin typeface="+mj-lt"/>
                <a:ea typeface="+mj-ea"/>
                <a:cs typeface="+mj-cs"/>
                <a:sym typeface="Helvetica Neue"/>
              </a:rPr>
              <a:t> them to Drunkenness, Gluttony, and unlawful Gambling, Wantonness, Uncleanness, Lasciviousness, Cursing, Swearing, abuse of the Creatures, some to one Vice, and some to another; all to Idleness." </a:t>
            </a:r>
          </a:p>
          <a:p>
            <a:r>
              <a:rPr lang="en-GB" sz="2200" dirty="0" smtClean="0">
                <a:effectLst/>
                <a:latin typeface="+mj-lt"/>
                <a:ea typeface="+mj-ea"/>
                <a:cs typeface="+mj-cs"/>
                <a:sym typeface="Helvetica Neue"/>
              </a:rPr>
              <a:t> </a:t>
            </a:r>
          </a:p>
          <a:p>
            <a:r>
              <a:rPr lang="en-GB" sz="2200" dirty="0" smtClean="0">
                <a:effectLst/>
                <a:latin typeface="+mj-lt"/>
                <a:ea typeface="+mj-ea"/>
                <a:cs typeface="+mj-cs"/>
                <a:sym typeface="Helvetica Neue"/>
              </a:rPr>
              <a:t>In the same way, Scrooge denounces Christmas as a merely “a poor excuse for picking a man's pocket every twenty-fifth of December." </a:t>
            </a:r>
          </a:p>
          <a:p>
            <a:r>
              <a:rPr lang="en-GB" sz="2200" dirty="0" smtClean="0">
                <a:effectLst/>
                <a:latin typeface="+mj-lt"/>
                <a:ea typeface="+mj-ea"/>
                <a:cs typeface="+mj-cs"/>
                <a:sym typeface="Helvetica Neue"/>
              </a:rPr>
              <a:t> </a:t>
            </a:r>
          </a:p>
          <a:p>
            <a:r>
              <a:rPr lang="en-GB" sz="2200" dirty="0" smtClean="0">
                <a:effectLst/>
                <a:latin typeface="+mj-lt"/>
                <a:ea typeface="+mj-ea"/>
                <a:cs typeface="+mj-cs"/>
                <a:sym typeface="Helvetica Neue"/>
              </a:rPr>
              <a:t>Dickens was criticized for this work by many puritans, because he painted Christmas as a time for merrymaking, and because he mentioned The Demon Liquor just a few too many times in the story. He was criticized for his blasphemy and flippant references to God, sprinkled throughout the text. With a modern ear, we are hard pressed to hear a single one.</a:t>
            </a:r>
          </a:p>
          <a:p>
            <a:r>
              <a:rPr lang="en-GB" sz="2200" dirty="0" smtClean="0">
                <a:effectLst/>
                <a:latin typeface="+mj-lt"/>
                <a:ea typeface="+mj-ea"/>
                <a:cs typeface="+mj-cs"/>
                <a:sym typeface="Helvetica Neue"/>
              </a:rPr>
              <a:t>Dickens does remind critics “of a certain marriage in Galilee, and of a certain supper where a cup was filled with Wine and not with water."</a:t>
            </a:r>
          </a:p>
          <a:p>
            <a:r>
              <a:rPr lang="en-GB" sz="2200" dirty="0" smtClean="0">
                <a:effectLst/>
                <a:latin typeface="+mj-lt"/>
                <a:ea typeface="+mj-ea"/>
                <a:cs typeface="+mj-cs"/>
                <a:sym typeface="Helvetica Neue"/>
              </a:rPr>
              <a:t> </a:t>
            </a:r>
          </a:p>
          <a:p>
            <a:r>
              <a:rPr lang="en-GB" sz="2200" b="1" i="1" dirty="0" smtClean="0">
                <a:effectLst/>
                <a:latin typeface="+mj-lt"/>
                <a:ea typeface="+mj-ea"/>
                <a:cs typeface="+mj-cs"/>
                <a:sym typeface="Helvetica Neue"/>
              </a:rPr>
              <a:t>God Bless Us!:</a:t>
            </a:r>
            <a:endParaRPr lang="en-GB" sz="2200" b="1" dirty="0" smtClean="0">
              <a:effectLst/>
              <a:latin typeface="+mj-lt"/>
              <a:ea typeface="+mj-ea"/>
              <a:cs typeface="+mj-cs"/>
              <a:sym typeface="Helvetica Neue"/>
            </a:endParaRPr>
          </a:p>
          <a:p>
            <a:r>
              <a:rPr lang="en-GB" sz="2200" dirty="0" smtClean="0">
                <a:effectLst/>
                <a:latin typeface="+mj-lt"/>
                <a:ea typeface="+mj-ea"/>
                <a:cs typeface="+mj-cs"/>
                <a:sym typeface="Helvetica Neue"/>
              </a:rPr>
              <a:t>Up until 1968, every word spoken on a stage in London had to be approved by the Lord Chamberlain's Examiner of plays, who determined if it was appropriate. “God save you" was not appropriate, due to possibly being blasphemous. Thus, the phrase “Heaven save you!" was substituted in theatrical renderings. The same was true of the final line, “God bless us every one.“</a:t>
            </a:r>
          </a:p>
          <a:p>
            <a:endParaRPr lang="en-GB" sz="2200" dirty="0" smtClean="0">
              <a:effectLst/>
              <a:latin typeface="+mj-lt"/>
              <a:ea typeface="+mj-ea"/>
              <a:cs typeface="+mj-cs"/>
              <a:sym typeface="Helvetica Neue"/>
            </a:endParaRPr>
          </a:p>
          <a:p>
            <a:r>
              <a:rPr lang="en-GB" sz="2200" dirty="0" smtClean="0">
                <a:effectLst/>
                <a:latin typeface="+mj-lt"/>
                <a:ea typeface="+mj-ea"/>
                <a:cs typeface="+mj-cs"/>
                <a:sym typeface="Helvetica Neue"/>
              </a:rPr>
              <a:t>For Dickens’ own approach to religion, we must look to the book he wrote exclusively for his own children's Christian education, </a:t>
            </a:r>
            <a:r>
              <a:rPr lang="en-GB" sz="2200" i="1" dirty="0" smtClean="0">
                <a:effectLst/>
                <a:latin typeface="+mj-lt"/>
                <a:ea typeface="+mj-ea"/>
                <a:cs typeface="+mj-cs"/>
                <a:sym typeface="Helvetica Neue"/>
              </a:rPr>
              <a:t>The Life of Our Lord</a:t>
            </a:r>
            <a:r>
              <a:rPr lang="en-GB" sz="2200" dirty="0" smtClean="0">
                <a:effectLst/>
                <a:latin typeface="+mj-lt"/>
                <a:ea typeface="+mj-ea"/>
                <a:cs typeface="+mj-cs"/>
                <a:sym typeface="Helvetica Neue"/>
              </a:rPr>
              <a:t> (1846):</a:t>
            </a:r>
          </a:p>
          <a:p>
            <a:r>
              <a:rPr lang="en-GB" sz="2200" dirty="0" smtClean="0">
                <a:effectLst/>
                <a:latin typeface="+mj-lt"/>
                <a:ea typeface="+mj-ea"/>
                <a:cs typeface="+mj-cs"/>
                <a:sym typeface="Helvetica Neue"/>
              </a:rPr>
              <a:t>Remember! — It is Christianity To Do Good always — even to those who do evil to us. It is Christianity to love our neighbour as </a:t>
            </a:r>
            <a:r>
              <a:rPr lang="en-GB" sz="2200" dirty="0" err="1" smtClean="0">
                <a:effectLst/>
                <a:latin typeface="+mj-lt"/>
                <a:ea typeface="+mj-ea"/>
                <a:cs typeface="+mj-cs"/>
                <a:sym typeface="Helvetica Neue"/>
              </a:rPr>
              <a:t>ourself</a:t>
            </a:r>
            <a:r>
              <a:rPr lang="en-GB" sz="2200" dirty="0" smtClean="0">
                <a:effectLst/>
                <a:latin typeface="+mj-lt"/>
                <a:ea typeface="+mj-ea"/>
                <a:cs typeface="+mj-cs"/>
                <a:sym typeface="Helvetica Neue"/>
              </a:rPr>
              <a:t>, and to do to all men as we would have them Do to us. It is Christianity to be gentle, merciful, and forgiving, and to keep those qualities quiet in our own hearts, and never make a boast of them, or of our prayers or of our love of God, but always to shew that we love Him by humbly trying to do right in everything. If we do this, and remember the life and lessons of Our Lord Jesus Christ, and try to act up to them, we may confidently hope that God will forgive us our sins and mistakes, and enable us to live and die in Peace. [</a:t>
            </a:r>
            <a:r>
              <a:rPr lang="en-GB" sz="2200" i="1" dirty="0" smtClean="0">
                <a:effectLst/>
                <a:latin typeface="+mj-lt"/>
                <a:ea typeface="+mj-ea"/>
                <a:cs typeface="+mj-cs"/>
                <a:sym typeface="Helvetica Neue"/>
              </a:rPr>
              <a:t>The Life of Our Lord</a:t>
            </a:r>
            <a:r>
              <a:rPr lang="en-GB" sz="2200" dirty="0" smtClean="0">
                <a:effectLst/>
                <a:latin typeface="+mj-lt"/>
                <a:ea typeface="+mj-ea"/>
                <a:cs typeface="+mj-cs"/>
                <a:sym typeface="Helvetica Neue"/>
              </a:rPr>
              <a:t>, Ch. 11, p. 474 of The Everyman Edition]</a:t>
            </a:r>
          </a:p>
          <a:p>
            <a:endParaRPr lang="en-GB" sz="2200" dirty="0" smtClean="0">
              <a:effectLst/>
              <a:latin typeface="+mj-lt"/>
              <a:ea typeface="+mj-ea"/>
              <a:cs typeface="+mj-cs"/>
              <a:sym typeface="Helvetica Neue"/>
            </a:endParaRPr>
          </a:p>
          <a:p>
            <a:r>
              <a:rPr lang="en-GB" sz="2200" dirty="0" smtClean="0">
                <a:effectLst/>
                <a:latin typeface="+mj-lt"/>
                <a:ea typeface="+mj-ea"/>
                <a:cs typeface="+mj-cs"/>
                <a:sym typeface="Helvetica Neue"/>
              </a:rPr>
              <a:t>Broadly Protestant in his upbringing and his personal convictions, Charles Dickens was probably affected as much by Bunyan's </a:t>
            </a:r>
            <a:r>
              <a:rPr lang="en-GB" sz="2200" i="1" dirty="0" smtClean="0">
                <a:effectLst/>
                <a:latin typeface="+mj-lt"/>
                <a:ea typeface="+mj-ea"/>
                <a:cs typeface="+mj-cs"/>
                <a:sym typeface="Helvetica Neue"/>
              </a:rPr>
              <a:t>Pilgrim's Progress</a:t>
            </a:r>
            <a:r>
              <a:rPr lang="en-GB" sz="2200" dirty="0" smtClean="0">
                <a:effectLst/>
                <a:latin typeface="+mj-lt"/>
                <a:ea typeface="+mj-ea"/>
                <a:cs typeface="+mj-cs"/>
                <a:sym typeface="Helvetica Neue"/>
              </a:rPr>
              <a:t> as the Bible, and equally disliked radical forms of religion, especially Evangelicalism and </a:t>
            </a:r>
            <a:r>
              <a:rPr lang="en-GB" sz="2200" u="none" strike="noStrike" dirty="0" smtClean="0">
                <a:effectLst/>
                <a:latin typeface="+mj-lt"/>
                <a:ea typeface="+mj-ea"/>
                <a:cs typeface="+mj-cs"/>
                <a:sym typeface="Helvetica Neue"/>
                <a:hlinkClick r:id="rId3"/>
              </a:rPr>
              <a:t>Roman Catholicism</a:t>
            </a:r>
            <a:r>
              <a:rPr lang="en-GB" sz="2200" dirty="0" smtClean="0">
                <a:effectLst/>
                <a:latin typeface="+mj-lt"/>
                <a:ea typeface="+mj-ea"/>
                <a:cs typeface="+mj-cs"/>
                <a:sym typeface="Helvetica Neue"/>
              </a:rPr>
              <a:t>, that inhibited the individual's ability to realise his dreams and reach his potential. The above passage which concludes his account of the tenets of the Christian faith, </a:t>
            </a:r>
            <a:r>
              <a:rPr lang="en-GB" sz="2200" i="1" dirty="0" smtClean="0">
                <a:effectLst/>
                <a:latin typeface="+mj-lt"/>
                <a:ea typeface="+mj-ea"/>
                <a:cs typeface="+mj-cs"/>
                <a:sym typeface="Helvetica Neue"/>
              </a:rPr>
              <a:t>The Life of Our Lord</a:t>
            </a:r>
            <a:r>
              <a:rPr lang="en-GB" sz="2200" dirty="0" smtClean="0">
                <a:effectLst/>
                <a:latin typeface="+mj-lt"/>
                <a:ea typeface="+mj-ea"/>
                <a:cs typeface="+mj-cs"/>
                <a:sym typeface="Helvetica Neue"/>
              </a:rPr>
              <a:t>, was never published in Dickens's lifetime, so intensely personal and private was the book's message of charity; clearly he regards the sympathy and classlessness of the new religion (despite its many misrepresentations by those who would manipulate it for their own selfish ends) as the reason that this particular Religion gradually became the great religion of the World.</a:t>
            </a:r>
          </a:p>
          <a:p>
            <a:r>
              <a:rPr lang="en-GB" sz="2200" dirty="0" smtClean="0">
                <a:effectLst/>
                <a:latin typeface="+mj-lt"/>
                <a:ea typeface="+mj-ea"/>
                <a:cs typeface="+mj-cs"/>
                <a:sym typeface="Helvetica Neue"/>
              </a:rPr>
              <a:t> </a:t>
            </a:r>
          </a:p>
          <a:p>
            <a:r>
              <a:rPr lang="en-GB" sz="2200" i="1" dirty="0" smtClean="0">
                <a:effectLst/>
                <a:latin typeface="+mj-lt"/>
                <a:ea typeface="+mj-ea"/>
                <a:cs typeface="+mj-cs"/>
                <a:sym typeface="Helvetica Neue"/>
              </a:rPr>
              <a:t>A Christmas Carol</a:t>
            </a:r>
            <a:r>
              <a:rPr lang="en-GB" sz="2200" dirty="0" smtClean="0">
                <a:effectLst/>
                <a:latin typeface="+mj-lt"/>
                <a:ea typeface="+mj-ea"/>
                <a:cs typeface="+mj-cs"/>
                <a:sym typeface="Helvetica Neue"/>
              </a:rPr>
              <a:t> (1843) is regarded the social mission of the Christian religion as its chief function since it offered comfort and consolation to the suffering and united a diverse community under common humanitarian and altruistic principles, and excluded none ("God bless us, every one!"). Going to church for Bob Cratchit and his son enables them to participate in a great festival and affords other celebrants as they regard the afflicted boy to remember He who made blind men see and cripples walk; thus, Tiny Tim becomes an </a:t>
            </a:r>
            <a:r>
              <a:rPr lang="en-GB" sz="2200" dirty="0" err="1" smtClean="0">
                <a:effectLst/>
                <a:latin typeface="+mj-lt"/>
                <a:ea typeface="+mj-ea"/>
                <a:cs typeface="+mj-cs"/>
                <a:sym typeface="Helvetica Neue"/>
              </a:rPr>
              <a:t>artifact</a:t>
            </a:r>
            <a:r>
              <a:rPr lang="en-GB" sz="2200" dirty="0" smtClean="0">
                <a:effectLst/>
                <a:latin typeface="+mj-lt"/>
                <a:ea typeface="+mj-ea"/>
                <a:cs typeface="+mj-cs"/>
                <a:sym typeface="Helvetica Neue"/>
              </a:rPr>
              <a:t> of faith and an objective correlative for the essential Christian message of hope.</a:t>
            </a:r>
          </a:p>
          <a:p>
            <a:r>
              <a:rPr lang="en-GB" sz="2200" dirty="0" smtClean="0">
                <a:effectLst/>
                <a:latin typeface="+mj-lt"/>
                <a:ea typeface="+mj-ea"/>
                <a:cs typeface="+mj-cs"/>
                <a:sym typeface="Helvetica Neue"/>
              </a:rPr>
              <a:t> </a:t>
            </a:r>
          </a:p>
        </p:txBody>
      </p:sp>
    </p:spTree>
    <p:extLst>
      <p:ext uri="{BB962C8B-B14F-4D97-AF65-F5344CB8AC3E}">
        <p14:creationId xmlns:p14="http://schemas.microsoft.com/office/powerpoint/2010/main" val="1232884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Fire motif – hell? Life? Warmth? </a:t>
            </a:r>
            <a:endParaRPr lang="en-GB" dirty="0"/>
          </a:p>
        </p:txBody>
      </p:sp>
    </p:spTree>
    <p:extLst>
      <p:ext uri="{BB962C8B-B14F-4D97-AF65-F5344CB8AC3E}">
        <p14:creationId xmlns:p14="http://schemas.microsoft.com/office/powerpoint/2010/main" val="2594782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Example paragraph/</a:t>
            </a:r>
            <a:endParaRPr lang="en-GB" dirty="0"/>
          </a:p>
        </p:txBody>
      </p:sp>
    </p:spTree>
    <p:extLst>
      <p:ext uri="{BB962C8B-B14F-4D97-AF65-F5344CB8AC3E}">
        <p14:creationId xmlns:p14="http://schemas.microsoft.com/office/powerpoint/2010/main" val="4117531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lang="en-GB" dirty="0" smtClean="0">
                <a:latin typeface="Gill Sans MT" panose="020B0502020104020203" pitchFamily="34" charset="0"/>
              </a:rPr>
              <a:t>Purgatory is implied with the use of Marley’s ghost – the waiting room between heaven and hell. By using the metaphor “These are chains I forged in life” we are immediately struck by the sense of judgement. Marley has been judged, as a result of his actions in life, but he can’t move forward, he has to repent his sins in some way and many Christians believe in this three tier system: heaven – a place for the righteous, hell – a place for the sinners and purgatory – a place for the cleansing of sin. Purgatory, in ‘A Christmas Carol’ is presented as an unpleasant, woeful and depressing state, where the ghosts are doomed to wander aimlessly, feeling unhappy, abandoned and impotent.</a:t>
            </a:r>
          </a:p>
          <a:p>
            <a:endParaRPr lang="en-GB" dirty="0" smtClean="0"/>
          </a:p>
          <a:p>
            <a:endParaRPr lang="en-GB" dirty="0" smtClean="0"/>
          </a:p>
          <a:p>
            <a:r>
              <a:rPr lang="en-GB" sz="2200" b="1" u="sng" dirty="0" smtClean="0">
                <a:effectLst/>
                <a:latin typeface="+mj-lt"/>
                <a:ea typeface="+mj-ea"/>
                <a:cs typeface="+mj-cs"/>
                <a:sym typeface="Helvetica Neue"/>
              </a:rPr>
              <a:t>Marley and the Concept of Purgatory</a:t>
            </a:r>
            <a:endParaRPr lang="en-GB" sz="2200" dirty="0" smtClean="0">
              <a:effectLst/>
              <a:latin typeface="+mj-lt"/>
              <a:ea typeface="+mj-ea"/>
              <a:cs typeface="+mj-cs"/>
              <a:sym typeface="Helvetica Neue"/>
            </a:endParaRPr>
          </a:p>
          <a:p>
            <a:pPr eaLnBrk="0" fontAlgn="base" hangingPunct="0"/>
            <a:r>
              <a:rPr lang="en-GB" sz="2200" b="1" dirty="0" smtClean="0">
                <a:effectLst/>
                <a:latin typeface="+mj-lt"/>
                <a:ea typeface="+mj-ea"/>
                <a:cs typeface="+mj-cs"/>
                <a:sym typeface="Helvetica Neue"/>
              </a:rPr>
              <a:t>Purgatory: </a:t>
            </a:r>
            <a:endParaRPr lang="en-GB" sz="2200" dirty="0" smtClean="0">
              <a:effectLst/>
              <a:latin typeface="+mj-lt"/>
              <a:ea typeface="+mj-ea"/>
              <a:cs typeface="+mj-cs"/>
              <a:sym typeface="Helvetica Neue"/>
            </a:endParaRPr>
          </a:p>
          <a:p>
            <a:r>
              <a:rPr lang="en-US" sz="2200" dirty="0" smtClean="0">
                <a:effectLst/>
                <a:latin typeface="+mj-lt"/>
                <a:ea typeface="+mj-ea"/>
                <a:cs typeface="+mj-cs"/>
                <a:sym typeface="Helvetica Neue"/>
              </a:rPr>
              <a:t>(in Catholic doctrine) a place or state of suffering inhabited by the souls of sinners who are expiating their sins before going to heaven.</a:t>
            </a:r>
            <a:endParaRPr lang="en-GB" sz="2200" dirty="0" smtClean="0">
              <a:effectLst/>
              <a:latin typeface="+mj-lt"/>
              <a:ea typeface="+mj-ea"/>
              <a:cs typeface="+mj-cs"/>
              <a:sym typeface="Helvetica Neue"/>
            </a:endParaRPr>
          </a:p>
          <a:p>
            <a:r>
              <a:rPr lang="en-US" sz="2200" dirty="0" smtClean="0">
                <a:effectLst/>
                <a:latin typeface="+mj-lt"/>
                <a:ea typeface="+mj-ea"/>
                <a:cs typeface="+mj-cs"/>
                <a:sym typeface="Helvetica Neue"/>
              </a:rPr>
              <a:t>(Origin:  purge – means of cleansing)</a:t>
            </a:r>
            <a:endParaRPr lang="en-GB" sz="2200" dirty="0" smtClean="0">
              <a:effectLst/>
              <a:latin typeface="+mj-lt"/>
              <a:ea typeface="+mj-ea"/>
              <a:cs typeface="+mj-cs"/>
              <a:sym typeface="Helvetica Neue"/>
            </a:endParaRPr>
          </a:p>
          <a:p>
            <a:r>
              <a:rPr lang="en-GB" sz="2200" dirty="0" smtClean="0">
                <a:effectLst/>
                <a:latin typeface="+mj-lt"/>
                <a:ea typeface="+mj-ea"/>
                <a:cs typeface="+mj-cs"/>
                <a:sym typeface="Helvetica Neue"/>
              </a:rPr>
              <a:t>A famous literary example of purgatory: Hamlet is visited by his father’s Ghost:</a:t>
            </a:r>
          </a:p>
          <a:p>
            <a:r>
              <a:rPr lang="en-US" sz="2200" dirty="0" smtClean="0">
                <a:effectLst/>
                <a:latin typeface="+mj-lt"/>
                <a:ea typeface="+mj-ea"/>
                <a:cs typeface="+mj-cs"/>
                <a:sym typeface="Helvetica Neue"/>
              </a:rPr>
              <a:t>‘I am your father’s spirit,</a:t>
            </a:r>
            <a:endParaRPr lang="en-GB" sz="2200" dirty="0" smtClean="0">
              <a:effectLst/>
              <a:latin typeface="+mj-lt"/>
              <a:ea typeface="+mj-ea"/>
              <a:cs typeface="+mj-cs"/>
              <a:sym typeface="Helvetica Neue"/>
            </a:endParaRPr>
          </a:p>
          <a:p>
            <a:r>
              <a:rPr lang="en-US" sz="2200" dirty="0" smtClean="0">
                <a:effectLst/>
                <a:latin typeface="+mj-lt"/>
                <a:ea typeface="+mj-ea"/>
                <a:cs typeface="+mj-cs"/>
                <a:sym typeface="Helvetica Neue"/>
              </a:rPr>
              <a:t> doomed for a certain term to walk the night</a:t>
            </a:r>
            <a:endParaRPr lang="en-GB" sz="2200" dirty="0" smtClean="0">
              <a:effectLst/>
              <a:latin typeface="+mj-lt"/>
              <a:ea typeface="+mj-ea"/>
              <a:cs typeface="+mj-cs"/>
              <a:sym typeface="Helvetica Neue"/>
            </a:endParaRPr>
          </a:p>
          <a:p>
            <a:r>
              <a:rPr lang="en-US" sz="2200" dirty="0" smtClean="0">
                <a:effectLst/>
                <a:latin typeface="+mj-lt"/>
                <a:ea typeface="+mj-ea"/>
                <a:cs typeface="+mj-cs"/>
                <a:sym typeface="Helvetica Neue"/>
              </a:rPr>
              <a:t>And for the day confined to fast in fires</a:t>
            </a:r>
            <a:endParaRPr lang="en-GB" sz="2200" dirty="0" smtClean="0">
              <a:effectLst/>
              <a:latin typeface="+mj-lt"/>
              <a:ea typeface="+mj-ea"/>
              <a:cs typeface="+mj-cs"/>
              <a:sym typeface="Helvetica Neue"/>
            </a:endParaRPr>
          </a:p>
          <a:p>
            <a:r>
              <a:rPr lang="en-US" sz="2200" dirty="0" smtClean="0">
                <a:effectLst/>
                <a:latin typeface="+mj-lt"/>
                <a:ea typeface="+mj-ea"/>
                <a:cs typeface="+mj-cs"/>
                <a:sym typeface="Helvetica Neue"/>
              </a:rPr>
              <a:t>Till the foul crimes done in my days of nature</a:t>
            </a:r>
            <a:endParaRPr lang="en-GB" sz="2200" dirty="0" smtClean="0">
              <a:effectLst/>
              <a:latin typeface="+mj-lt"/>
              <a:ea typeface="+mj-ea"/>
              <a:cs typeface="+mj-cs"/>
              <a:sym typeface="Helvetica Neue"/>
            </a:endParaRPr>
          </a:p>
          <a:p>
            <a:r>
              <a:rPr lang="en-US" sz="2200" dirty="0" smtClean="0">
                <a:effectLst/>
                <a:latin typeface="+mj-lt"/>
                <a:ea typeface="+mj-ea"/>
                <a:cs typeface="+mj-cs"/>
                <a:sym typeface="Helvetica Neue"/>
              </a:rPr>
              <a:t>Are burnt and purged away’</a:t>
            </a:r>
            <a:endParaRPr lang="en-GB" sz="2200" dirty="0" smtClean="0">
              <a:effectLst/>
              <a:latin typeface="+mj-lt"/>
              <a:ea typeface="+mj-ea"/>
              <a:cs typeface="+mj-cs"/>
              <a:sym typeface="Helvetica Neue"/>
            </a:endParaRPr>
          </a:p>
          <a:p>
            <a:endParaRPr lang="en-GB" sz="2200" dirty="0" smtClean="0">
              <a:effectLst/>
              <a:latin typeface="+mj-lt"/>
              <a:ea typeface="+mj-ea"/>
              <a:cs typeface="+mj-cs"/>
              <a:sym typeface="Helvetica Neue"/>
            </a:endParaRPr>
          </a:p>
          <a:p>
            <a:r>
              <a:rPr lang="en-GB" sz="2200" dirty="0" smtClean="0">
                <a:effectLst/>
                <a:latin typeface="+mj-lt"/>
                <a:ea typeface="+mj-ea"/>
                <a:cs typeface="+mj-cs"/>
                <a:sym typeface="Helvetica Neue"/>
              </a:rPr>
              <a:t>We are reminded of this on the first page of the novella when the narrator links Hamlet’s ghost to that of Marley. </a:t>
            </a:r>
          </a:p>
          <a:p>
            <a:pPr lvl="0"/>
            <a:endParaRPr lang="en-US" sz="2200" dirty="0" smtClean="0">
              <a:effectLst/>
              <a:latin typeface="+mj-lt"/>
              <a:ea typeface="+mj-ea"/>
              <a:cs typeface="+mj-cs"/>
              <a:sym typeface="Helvetica Neue"/>
            </a:endParaRPr>
          </a:p>
          <a:p>
            <a:pPr lvl="0"/>
            <a:r>
              <a:rPr lang="en-US" sz="2200" dirty="0" smtClean="0">
                <a:effectLst/>
                <a:latin typeface="+mj-lt"/>
                <a:ea typeface="+mj-ea"/>
                <a:cs typeface="+mj-cs"/>
                <a:sym typeface="Helvetica Neue"/>
              </a:rPr>
              <a:t>A sense of judgement. </a:t>
            </a:r>
            <a:r>
              <a:rPr lang="en-GB" sz="2200" baseline="0" dirty="0" smtClean="0">
                <a:effectLst/>
                <a:latin typeface="+mj-lt"/>
                <a:ea typeface="+mj-ea"/>
                <a:cs typeface="+mj-cs"/>
                <a:sym typeface="Helvetica Neue"/>
              </a:rPr>
              <a:t> </a:t>
            </a:r>
            <a:r>
              <a:rPr lang="en-US" sz="2200" dirty="0" smtClean="0">
                <a:effectLst/>
                <a:latin typeface="+mj-lt"/>
                <a:ea typeface="+mj-ea"/>
                <a:cs typeface="+mj-cs"/>
                <a:sym typeface="Helvetica Neue"/>
              </a:rPr>
              <a:t>Marley has been judged, as a result of his actions in life, but he can’t move forward he has to repent his sins in some way.</a:t>
            </a:r>
            <a:endParaRPr lang="en-GB" sz="2200" dirty="0" smtClean="0">
              <a:effectLst/>
              <a:latin typeface="+mj-lt"/>
              <a:ea typeface="+mj-ea"/>
              <a:cs typeface="+mj-cs"/>
              <a:sym typeface="Helvetica Neue"/>
            </a:endParaRPr>
          </a:p>
          <a:p>
            <a:pPr lvl="0"/>
            <a:endParaRPr lang="en-US" sz="2200" dirty="0" smtClean="0">
              <a:effectLst/>
              <a:latin typeface="+mj-lt"/>
              <a:ea typeface="+mj-ea"/>
              <a:cs typeface="+mj-cs"/>
              <a:sym typeface="Helvetica Neue"/>
            </a:endParaRPr>
          </a:p>
          <a:p>
            <a:pPr lvl="0"/>
            <a:r>
              <a:rPr lang="en-US" sz="2200" dirty="0" smtClean="0">
                <a:effectLst/>
                <a:latin typeface="+mj-lt"/>
                <a:ea typeface="+mj-ea"/>
                <a:cs typeface="+mj-cs"/>
                <a:sym typeface="Helvetica Neue"/>
              </a:rPr>
              <a:t>Christians believe in this three tier system: heaven – a place for the righteous, hell – a place for the sinners and purgatory – a place for the cleansing of sin. </a:t>
            </a:r>
            <a:endParaRPr lang="en-GB" sz="2200" dirty="0" smtClean="0">
              <a:effectLst/>
              <a:latin typeface="+mj-lt"/>
              <a:ea typeface="+mj-ea"/>
              <a:cs typeface="+mj-cs"/>
              <a:sym typeface="Helvetica Neue"/>
            </a:endParaRPr>
          </a:p>
          <a:p>
            <a:pPr lvl="0"/>
            <a:r>
              <a:rPr lang="en-US" sz="2200" dirty="0" smtClean="0">
                <a:effectLst/>
                <a:latin typeface="+mj-lt"/>
                <a:ea typeface="+mj-ea"/>
                <a:cs typeface="+mj-cs"/>
                <a:sym typeface="Helvetica Neue"/>
              </a:rPr>
              <a:t>Purgatory, in ‘A Christmas Carol’ is presented as an unpleasant, woeful and depressing state, where the ghosts are doomed to wander aimlessly, feeling unhappy, abandoned and impotent. </a:t>
            </a:r>
            <a:r>
              <a:rPr lang="en-GB" sz="2200" dirty="0" smtClean="0">
                <a:effectLst/>
                <a:latin typeface="+mj-lt"/>
                <a:ea typeface="+mj-ea"/>
                <a:cs typeface="+mj-cs"/>
                <a:sym typeface="Helvetica Neue"/>
              </a:rPr>
              <a:t>As a damned soul, Marley cannot speak the name of Christ, nor can he speak of Heaven. This is consistent with the spirit of Virgil in the fourth canto of Dante's Inferno.</a:t>
            </a:r>
          </a:p>
          <a:p>
            <a:pPr lvl="0"/>
            <a:endParaRPr lang="en-GB" sz="2200" dirty="0" smtClean="0">
              <a:effectLst/>
              <a:latin typeface="+mj-lt"/>
              <a:ea typeface="+mj-ea"/>
              <a:cs typeface="+mj-cs"/>
              <a:sym typeface="Helvetica Neue"/>
            </a:endParaRPr>
          </a:p>
          <a:p>
            <a:pPr lvl="0"/>
            <a:r>
              <a:rPr lang="en-GB" sz="2200" dirty="0" smtClean="0">
                <a:effectLst/>
                <a:latin typeface="+mj-lt"/>
                <a:ea typeface="+mj-ea"/>
                <a:cs typeface="+mj-cs"/>
                <a:sym typeface="Helvetica Neue"/>
              </a:rPr>
              <a:t>There are many other parallels between Dante's work and this one. Marley plays Virgil to Scrooge's Dante. And, as Scrooge would have been sent to the fourth circle of Hell, where he would be forced to roll great weights, Marley assures him that he will drag great chains for all eternity.</a:t>
            </a:r>
          </a:p>
          <a:p>
            <a:endParaRPr lang="en-GB" dirty="0"/>
          </a:p>
        </p:txBody>
      </p:sp>
    </p:spTree>
    <p:extLst>
      <p:ext uri="{BB962C8B-B14F-4D97-AF65-F5344CB8AC3E}">
        <p14:creationId xmlns:p14="http://schemas.microsoft.com/office/powerpoint/2010/main" val="3962310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smtClean="0"/>
              <a:t>Extract</a:t>
            </a:r>
            <a:endParaRPr lang="en-GB" dirty="0"/>
          </a:p>
        </p:txBody>
      </p:sp>
    </p:spTree>
    <p:extLst>
      <p:ext uri="{BB962C8B-B14F-4D97-AF65-F5344CB8AC3E}">
        <p14:creationId xmlns:p14="http://schemas.microsoft.com/office/powerpoint/2010/main" val="744871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886967">
              <a:lnSpc>
                <a:spcPct val="72000"/>
              </a:lnSpc>
              <a:spcBef>
                <a:spcPts val="900"/>
              </a:spcBef>
              <a:defRPr sz="1800"/>
            </a:pPr>
            <a:r>
              <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rPr>
              <a:t>Cain and Abel were the sons of Adam and Eve in the book of Genesis. They didn’t always get along but they worked together and ultimately loved each other because they were brothers. God told Adam, Eve and their sons that they should sacrifice a lamb to repent for their sins. Abel suggested giving their best lamb and Cain thought this was silly; God didn’t specify which lamb to slaughter.</a:t>
            </a:r>
          </a:p>
          <a:p>
            <a:pPr defTabSz="886967">
              <a:lnSpc>
                <a:spcPct val="72000"/>
              </a:lnSpc>
              <a:spcBef>
                <a:spcPts val="900"/>
              </a:spcBef>
              <a:defRPr sz="1800"/>
            </a:pPr>
            <a:endPar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endParaRPr>
          </a:p>
          <a:p>
            <a:pPr defTabSz="886967">
              <a:lnSpc>
                <a:spcPct val="72000"/>
              </a:lnSpc>
              <a:spcBef>
                <a:spcPts val="900"/>
              </a:spcBef>
              <a:defRPr sz="1800"/>
            </a:pPr>
            <a:r>
              <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rPr>
              <a:t>During the sacrifice, Abel’s lamb burnt better than Cain’s straw so Cain was overcome with jealousy and thought that God preferred Abel.</a:t>
            </a:r>
          </a:p>
          <a:p>
            <a:pPr defTabSz="886967">
              <a:lnSpc>
                <a:spcPct val="72000"/>
              </a:lnSpc>
              <a:spcBef>
                <a:spcPts val="900"/>
              </a:spcBef>
              <a:defRPr sz="1800"/>
            </a:pPr>
            <a:r>
              <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rPr>
              <a:t>Cain asked Abel to go for a walk with him, and while he was still angry, Cain struck Abel to the ground and killed him.</a:t>
            </a:r>
          </a:p>
          <a:p>
            <a:pPr defTabSz="886967">
              <a:lnSpc>
                <a:spcPct val="72000"/>
              </a:lnSpc>
              <a:spcBef>
                <a:spcPts val="900"/>
              </a:spcBef>
              <a:defRPr sz="1800"/>
            </a:pPr>
            <a:endPar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endParaRPr>
          </a:p>
          <a:p>
            <a:pPr defTabSz="886967">
              <a:lnSpc>
                <a:spcPct val="72000"/>
              </a:lnSpc>
              <a:spcBef>
                <a:spcPts val="900"/>
              </a:spcBef>
              <a:defRPr sz="1800"/>
            </a:pPr>
            <a:r>
              <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rPr>
              <a:t>When Cain realised what he'd done, he was more concerned that someone might have seen what he'd done than he was sorry for his brother's death.  He looked around and sighed a breath of relief that no one was nearby.</a:t>
            </a:r>
          </a:p>
          <a:p>
            <a:pPr defTabSz="886967">
              <a:lnSpc>
                <a:spcPct val="72000"/>
              </a:lnSpc>
              <a:spcBef>
                <a:spcPts val="900"/>
              </a:spcBef>
              <a:defRPr sz="1800"/>
            </a:pPr>
            <a:endPar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endParaRPr>
          </a:p>
          <a:p>
            <a:pPr defTabSz="886967">
              <a:lnSpc>
                <a:spcPct val="72000"/>
              </a:lnSpc>
              <a:spcBef>
                <a:spcPts val="900"/>
              </a:spcBef>
              <a:defRPr sz="1800"/>
            </a:pPr>
            <a:r>
              <a:rPr lang="en-GB" sz="2400" dirty="0" smtClean="0">
                <a:solidFill>
                  <a:srgbClr val="FFFFFF"/>
                </a:solidFill>
                <a:effectLst>
                  <a:outerShdw blurRad="38100" dist="38100" dir="2700000" algn="tl">
                    <a:srgbClr val="000000">
                      <a:alpha val="43137"/>
                    </a:srgbClr>
                  </a:outerShdw>
                </a:effectLst>
                <a:latin typeface="Gill Sans MT" panose="020B0502020104020203" pitchFamily="34" charset="0"/>
              </a:rPr>
              <a:t>Finally, he felt the horror of what he'd done.  And he had to live with that feeling and the knowledge that he'd murdered his little brother for the rest of his life</a:t>
            </a:r>
            <a:endParaRPr lang="en-GB" dirty="0"/>
          </a:p>
        </p:txBody>
      </p:sp>
    </p:spTree>
    <p:extLst>
      <p:ext uri="{BB962C8B-B14F-4D97-AF65-F5344CB8AC3E}">
        <p14:creationId xmlns:p14="http://schemas.microsoft.com/office/powerpoint/2010/main" val="3250977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defRPr sz="1800"/>
            </a:pPr>
            <a:r>
              <a:rPr lang="en-GB" sz="2000" dirty="0" smtClean="0">
                <a:solidFill>
                  <a:srgbClr val="FFFFFF"/>
                </a:solidFill>
              </a:rPr>
              <a:t>Solomon was (according to Hebrew scriptures), the third King of Israel. He was thought to be the ‘wisest man in the world’.</a:t>
            </a:r>
          </a:p>
          <a:p>
            <a:pPr lvl="0">
              <a:defRPr sz="1800"/>
            </a:pPr>
            <a:endParaRPr lang="en-GB" sz="2000" dirty="0" smtClean="0">
              <a:solidFill>
                <a:srgbClr val="FFFFFF"/>
              </a:solidFill>
            </a:endParaRPr>
          </a:p>
          <a:p>
            <a:pPr lvl="0">
              <a:defRPr sz="1800"/>
            </a:pPr>
            <a:r>
              <a:rPr lang="en-GB" sz="2000" dirty="0" smtClean="0">
                <a:solidFill>
                  <a:srgbClr val="FFFFFF"/>
                </a:solidFill>
              </a:rPr>
              <a:t>Solomon's downfall began when he married the daughter of the Egyptian Pharaoh to seal a political alliance. He could not control his lust. Solomon had 700 wives and 300 concubines, which angered God. </a:t>
            </a:r>
          </a:p>
          <a:p>
            <a:pPr lvl="0">
              <a:defRPr sz="1800"/>
            </a:pPr>
            <a:endParaRPr lang="en-GB" sz="2000" dirty="0" smtClean="0">
              <a:solidFill>
                <a:srgbClr val="FFFFFF"/>
              </a:solidFill>
            </a:endParaRPr>
          </a:p>
          <a:p>
            <a:pPr lvl="0">
              <a:defRPr sz="1800"/>
            </a:pPr>
            <a:r>
              <a:rPr lang="en-GB" sz="2000" dirty="0" smtClean="0">
                <a:solidFill>
                  <a:srgbClr val="FFFFFF"/>
                </a:solidFill>
              </a:rPr>
              <a:t>The inevitable happened: They lured King Solomon away from Yahweh into worship of false gods and idols.</a:t>
            </a:r>
          </a:p>
          <a:p>
            <a:endParaRPr lang="en-GB" dirty="0"/>
          </a:p>
        </p:txBody>
      </p:sp>
    </p:spTree>
    <p:extLst>
      <p:ext uri="{BB962C8B-B14F-4D97-AF65-F5344CB8AC3E}">
        <p14:creationId xmlns:p14="http://schemas.microsoft.com/office/powerpoint/2010/main" val="612203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defTabSz="905255">
              <a:lnSpc>
                <a:spcPct val="81000"/>
              </a:lnSpc>
              <a:spcBef>
                <a:spcPts val="900"/>
              </a:spcBef>
              <a:defRPr sz="1800"/>
            </a:pPr>
            <a:r>
              <a:rPr lang="en-GB" sz="2400" dirty="0" smtClean="0">
                <a:solidFill>
                  <a:srgbClr val="FFFFFF"/>
                </a:solidFill>
              </a:rPr>
              <a:t>The Queen of Sheba is a figure found in the Bible and the Quran. </a:t>
            </a:r>
          </a:p>
          <a:p>
            <a:pPr lvl="0" defTabSz="905255">
              <a:lnSpc>
                <a:spcPct val="81000"/>
              </a:lnSpc>
              <a:spcBef>
                <a:spcPts val="900"/>
              </a:spcBef>
              <a:defRPr sz="1800"/>
            </a:pPr>
            <a:endParaRPr lang="en-GB" sz="2400" dirty="0" smtClean="0">
              <a:solidFill>
                <a:srgbClr val="FFFFFF"/>
              </a:solidFill>
            </a:endParaRPr>
          </a:p>
          <a:p>
            <a:pPr lvl="0" defTabSz="905255">
              <a:lnSpc>
                <a:spcPct val="81000"/>
              </a:lnSpc>
              <a:spcBef>
                <a:spcPts val="900"/>
              </a:spcBef>
              <a:defRPr sz="1800"/>
            </a:pPr>
            <a:r>
              <a:rPr lang="en-GB" sz="2400" dirty="0" smtClean="0">
                <a:solidFill>
                  <a:srgbClr val="FFFFFF"/>
                </a:solidFill>
              </a:rPr>
              <a:t>Accompanied by many attendants and camels, the Queen of Sheba brings a large quantity of spices, gold and precious stones with her. She is drawn to Jerusalem because of Solomon’s fame, and she tests the king with hard questions. Solomon is able to answer them all.</a:t>
            </a:r>
          </a:p>
          <a:p>
            <a:pPr lvl="0" defTabSz="905255">
              <a:lnSpc>
                <a:spcPct val="81000"/>
              </a:lnSpc>
              <a:spcBef>
                <a:spcPts val="900"/>
              </a:spcBef>
              <a:defRPr sz="1800"/>
            </a:pPr>
            <a:endParaRPr lang="en-GB" sz="2400" dirty="0" smtClean="0">
              <a:solidFill>
                <a:srgbClr val="FFFFFF"/>
              </a:solidFill>
            </a:endParaRPr>
          </a:p>
          <a:p>
            <a:pPr lvl="0" defTabSz="905255">
              <a:lnSpc>
                <a:spcPct val="81000"/>
              </a:lnSpc>
              <a:spcBef>
                <a:spcPts val="900"/>
              </a:spcBef>
              <a:defRPr sz="1800"/>
            </a:pPr>
            <a:r>
              <a:rPr lang="en-GB" sz="2400" dirty="0" smtClean="0">
                <a:solidFill>
                  <a:srgbClr val="FFFFFF"/>
                </a:solidFill>
              </a:rPr>
              <a:t>The Queen of Sheba said “The report was true that I heard in my own land of your words and of your wisdom, but I did not believe the reports until I came and my own eyes had seen it. And behold, the half was not told me. Your wisdom and prosperity surpass the report that I heard."</a:t>
            </a:r>
          </a:p>
          <a:p>
            <a:endParaRPr lang="en-GB" dirty="0"/>
          </a:p>
        </p:txBody>
      </p:sp>
    </p:spTree>
    <p:extLst>
      <p:ext uri="{BB962C8B-B14F-4D97-AF65-F5344CB8AC3E}">
        <p14:creationId xmlns:p14="http://schemas.microsoft.com/office/powerpoint/2010/main" val="2560809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defRPr sz="1800"/>
            </a:pPr>
            <a:r>
              <a:rPr lang="en-GB" sz="2000" dirty="0" smtClean="0">
                <a:solidFill>
                  <a:srgbClr val="FFFFFF"/>
                </a:solidFill>
              </a:rPr>
              <a:t>Angels are presented as messengers between heaven and earth; messengers between humans and God.</a:t>
            </a:r>
          </a:p>
          <a:p>
            <a:pPr lvl="0">
              <a:defRPr sz="1800"/>
            </a:pPr>
            <a:endParaRPr lang="en-GB" sz="2000" dirty="0" smtClean="0">
              <a:solidFill>
                <a:srgbClr val="FFFFFF"/>
              </a:solidFill>
            </a:endParaRPr>
          </a:p>
          <a:p>
            <a:pPr lvl="0">
              <a:defRPr sz="1800"/>
            </a:pPr>
            <a:r>
              <a:rPr lang="en-GB" sz="2000" dirty="0" smtClean="0">
                <a:solidFill>
                  <a:srgbClr val="FFFFFF"/>
                </a:solidFill>
              </a:rPr>
              <a:t>Other roles of angels include protecting and guiding human beings, and carrying out God's tasks.</a:t>
            </a:r>
          </a:p>
          <a:p>
            <a:endParaRPr lang="en-GB" dirty="0" smtClean="0"/>
          </a:p>
          <a:p>
            <a:r>
              <a:rPr lang="en-GB" dirty="0" smtClean="0"/>
              <a:t>Could Marley and the ghosts be angels? Guiding Scrooge on his journey to redemption?</a:t>
            </a:r>
            <a:endParaRPr lang="en-GB" dirty="0"/>
          </a:p>
        </p:txBody>
      </p:sp>
    </p:spTree>
    <p:extLst>
      <p:ext uri="{BB962C8B-B14F-4D97-AF65-F5344CB8AC3E}">
        <p14:creationId xmlns:p14="http://schemas.microsoft.com/office/powerpoint/2010/main" val="1525348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defTabSz="905255">
              <a:lnSpc>
                <a:spcPct val="81000"/>
              </a:lnSpc>
              <a:spcBef>
                <a:spcPts val="900"/>
              </a:spcBef>
              <a:defRPr sz="1800"/>
            </a:pPr>
            <a:r>
              <a:rPr lang="en-GB" sz="2000" dirty="0" smtClean="0">
                <a:solidFill>
                  <a:srgbClr val="FFFFFF"/>
                </a:solidFill>
              </a:rPr>
              <a:t>Abraham/Abram is an old testament figure from the Bible. He and his wife Sarah were promised children when God spoke to them but they did not believe him because they were very elderly.</a:t>
            </a:r>
          </a:p>
          <a:p>
            <a:pPr lvl="0" defTabSz="905255">
              <a:lnSpc>
                <a:spcPct val="81000"/>
              </a:lnSpc>
              <a:spcBef>
                <a:spcPts val="900"/>
              </a:spcBef>
              <a:defRPr sz="1800"/>
            </a:pPr>
            <a:endParaRPr lang="en-GB" sz="2000" dirty="0" smtClean="0">
              <a:solidFill>
                <a:srgbClr val="FFFFFF"/>
              </a:solidFill>
            </a:endParaRPr>
          </a:p>
          <a:p>
            <a:pPr lvl="0" defTabSz="905255">
              <a:lnSpc>
                <a:spcPct val="81000"/>
              </a:lnSpc>
              <a:spcBef>
                <a:spcPts val="900"/>
              </a:spcBef>
              <a:defRPr sz="1800"/>
            </a:pPr>
            <a:r>
              <a:rPr lang="en-GB" sz="2000" dirty="0" smtClean="0">
                <a:solidFill>
                  <a:srgbClr val="FFFFFF"/>
                </a:solidFill>
              </a:rPr>
              <a:t>According to scripture, a year later God gave them a child and made several good promises to them if they followed God.  He promised that a great nation will come from Abraham and he promised that Abram’s name will be ‘great among the Earth, and that all people will be blessed through Abram.’</a:t>
            </a:r>
          </a:p>
          <a:p>
            <a:endParaRPr lang="en-GB" dirty="0"/>
          </a:p>
        </p:txBody>
      </p:sp>
    </p:spTree>
    <p:extLst>
      <p:ext uri="{BB962C8B-B14F-4D97-AF65-F5344CB8AC3E}">
        <p14:creationId xmlns:p14="http://schemas.microsoft.com/office/powerpoint/2010/main" val="2814934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6" name="Shape 6"/>
          <p:cNvSpPr>
            <a:spLocks noGrp="1"/>
          </p:cNvSpPr>
          <p:nvPr>
            <p:ph type="title"/>
          </p:nvPr>
        </p:nvSpPr>
        <p:spPr>
          <a:xfrm>
            <a:off x="1524000" y="0"/>
            <a:ext cx="9144000" cy="3509963"/>
          </a:xfrm>
          <a:prstGeom prst="rect">
            <a:avLst/>
          </a:prstGeom>
        </p:spPr>
        <p:txBody>
          <a:bodyPr anchor="b"/>
          <a:lstStyle>
            <a:lvl1pPr algn="ctr">
              <a:defRPr sz="6000"/>
            </a:lvl1pPr>
          </a:lstStyle>
          <a:p>
            <a:pPr lvl="0">
              <a:defRPr sz="1800"/>
            </a:pPr>
            <a:r>
              <a:rPr sz="6000"/>
              <a:t>Click to edit Master title style</a:t>
            </a:r>
          </a:p>
        </p:txBody>
      </p:sp>
      <p:sp>
        <p:nvSpPr>
          <p:cNvPr id="7" name="Shape 7"/>
          <p:cNvSpPr>
            <a:spLocks noGrp="1"/>
          </p:cNvSpPr>
          <p:nvPr>
            <p:ph type="body" idx="1"/>
          </p:nvPr>
        </p:nvSpPr>
        <p:spPr>
          <a:xfrm>
            <a:off x="1524000" y="3602037"/>
            <a:ext cx="9144000" cy="3255963"/>
          </a:xfrm>
          <a:prstGeom prst="rect">
            <a:avLst/>
          </a:prstGeom>
        </p:spPr>
        <p:txBody>
          <a:bodyPr/>
          <a:lstStyle>
            <a:lvl1pPr marL="0" indent="0" algn="ctr">
              <a:buSzTx/>
              <a:buFontTx/>
              <a:buNone/>
              <a:defRPr sz="2400"/>
            </a:lvl1pPr>
          </a:lstStyle>
          <a:p>
            <a:pPr lvl="0">
              <a:defRPr sz="1800"/>
            </a:pPr>
            <a:r>
              <a:rPr sz="2400"/>
              <a:t>Click to edit Master subtitle style</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Click to edit Master title style</a:t>
            </a:r>
          </a:p>
        </p:txBody>
      </p:sp>
      <p:sp>
        <p:nvSpPr>
          <p:cNvPr id="40" name="Shape 40"/>
          <p:cNvSpPr>
            <a:spLocks noGrp="1"/>
          </p:cNvSpPr>
          <p:nvPr>
            <p:ph type="body" idx="1"/>
          </p:nvPr>
        </p:nvSpPr>
        <p:spPr>
          <a:prstGeom prst="rect">
            <a:avLst/>
          </a:prstGeom>
        </p:spPr>
        <p:txBody>
          <a:bodyPr/>
          <a:lstStyle/>
          <a:p>
            <a:pPr lvl="0">
              <a:defRPr sz="1800"/>
            </a:pPr>
            <a:r>
              <a:rPr sz="2800"/>
              <a:t>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3" name="Shape 43"/>
          <p:cNvSpPr>
            <a:spLocks noGrp="1"/>
          </p:cNvSpPr>
          <p:nvPr>
            <p:ph type="title"/>
          </p:nvPr>
        </p:nvSpPr>
        <p:spPr>
          <a:xfrm>
            <a:off x="8724900" y="0"/>
            <a:ext cx="2628900" cy="6542089"/>
          </a:xfrm>
          <a:prstGeom prst="rect">
            <a:avLst/>
          </a:prstGeom>
        </p:spPr>
        <p:txBody>
          <a:bodyPr/>
          <a:lstStyle/>
          <a:p>
            <a:pPr lvl="0">
              <a:defRPr sz="1800"/>
            </a:pPr>
            <a:r>
              <a:rPr sz="4400"/>
              <a:t>Click to edit Master title style</a:t>
            </a:r>
          </a:p>
        </p:txBody>
      </p:sp>
      <p:sp>
        <p:nvSpPr>
          <p:cNvPr id="44" name="Shape 44"/>
          <p:cNvSpPr>
            <a:spLocks noGrp="1"/>
          </p:cNvSpPr>
          <p:nvPr>
            <p:ph type="body" idx="1"/>
          </p:nvPr>
        </p:nvSpPr>
        <p:spPr>
          <a:xfrm>
            <a:off x="838200" y="365125"/>
            <a:ext cx="7734300" cy="6492875"/>
          </a:xfrm>
          <a:prstGeom prst="rect">
            <a:avLst/>
          </a:prstGeom>
        </p:spPr>
        <p:txBody>
          <a:bodyPr/>
          <a:lstStyle/>
          <a:p>
            <a:pPr lvl="0">
              <a:defRPr sz="1800"/>
            </a:pPr>
            <a:r>
              <a:rPr sz="2800"/>
              <a:t>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47" name="Shape 47"/>
          <p:cNvSpPr>
            <a:spLocks noGrp="1"/>
          </p:cNvSpPr>
          <p:nvPr>
            <p:ph type="title"/>
          </p:nvPr>
        </p:nvSpPr>
        <p:spPr>
          <a:xfrm>
            <a:off x="1524000" y="0"/>
            <a:ext cx="9144000" cy="3509963"/>
          </a:xfrm>
          <a:prstGeom prst="rect">
            <a:avLst/>
          </a:prstGeom>
        </p:spPr>
        <p:txBody>
          <a:bodyPr anchor="b"/>
          <a:lstStyle>
            <a:lvl1pPr algn="ctr">
              <a:defRPr sz="6000"/>
            </a:lvl1pPr>
          </a:lstStyle>
          <a:p>
            <a:pPr lvl="0">
              <a:defRPr sz="1800"/>
            </a:pPr>
            <a:r>
              <a:rPr sz="6000"/>
              <a:t>Title Text</a:t>
            </a:r>
          </a:p>
        </p:txBody>
      </p:sp>
      <p:sp>
        <p:nvSpPr>
          <p:cNvPr id="48" name="Shape 48"/>
          <p:cNvSpPr>
            <a:spLocks noGrp="1"/>
          </p:cNvSpPr>
          <p:nvPr>
            <p:ph type="body" idx="1"/>
          </p:nvPr>
        </p:nvSpPr>
        <p:spPr>
          <a:xfrm>
            <a:off x="1524000" y="3602037"/>
            <a:ext cx="9144000" cy="3255963"/>
          </a:xfrm>
          <a:prstGeom prst="rect">
            <a:avLst/>
          </a:prstGeom>
        </p:spPr>
        <p:txBody>
          <a:bodyPr lIns="0" tIns="0" rIns="0" bIns="0"/>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lvl="0">
              <a:defRPr sz="1800"/>
            </a:pPr>
            <a:r>
              <a:rPr sz="2400"/>
              <a:t>Body Level One</a:t>
            </a:r>
          </a:p>
          <a:p>
            <a:pPr lvl="1">
              <a:defRPr sz="1800"/>
            </a:pPr>
            <a:r>
              <a:rPr sz="2400"/>
              <a:t>Body Level Two</a:t>
            </a:r>
          </a:p>
          <a:p>
            <a:pPr lvl="2">
              <a:defRPr sz="1800"/>
            </a:pPr>
            <a:r>
              <a:rPr sz="2400"/>
              <a:t>Body Level Three</a:t>
            </a:r>
          </a:p>
          <a:p>
            <a:pPr lvl="3">
              <a:defRPr sz="1800"/>
            </a:pPr>
            <a:r>
              <a:rPr sz="2400"/>
              <a:t>Body Level Four</a:t>
            </a:r>
          </a:p>
          <a:p>
            <a:pPr lvl="4">
              <a:defRPr sz="1800"/>
            </a:pPr>
            <a:r>
              <a:rPr sz="2400"/>
              <a:t>Body Level Five</a:t>
            </a:r>
          </a:p>
        </p:txBody>
      </p:sp>
      <p:sp>
        <p:nvSpPr>
          <p:cNvPr id="49" name="Shape 4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Click to edit Master title style</a:t>
            </a:r>
          </a:p>
        </p:txBody>
      </p:sp>
      <p:sp>
        <p:nvSpPr>
          <p:cNvPr id="11" name="Shape 11"/>
          <p:cNvSpPr>
            <a:spLocks noGrp="1"/>
          </p:cNvSpPr>
          <p:nvPr>
            <p:ph type="body" idx="1"/>
          </p:nvPr>
        </p:nvSpPr>
        <p:spPr>
          <a:prstGeom prst="rect">
            <a:avLst/>
          </a:prstGeom>
        </p:spPr>
        <p:txBody>
          <a:bodyPr/>
          <a:lstStyle/>
          <a:p>
            <a:pPr lvl="0">
              <a:defRPr sz="1800"/>
            </a:pPr>
            <a:r>
              <a:rPr sz="2800"/>
              <a:t>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title"/>
          </p:nvPr>
        </p:nvSpPr>
        <p:spPr>
          <a:xfrm>
            <a:off x="831850" y="0"/>
            <a:ext cx="10515600" cy="4562475"/>
          </a:xfrm>
          <a:prstGeom prst="rect">
            <a:avLst/>
          </a:prstGeom>
        </p:spPr>
        <p:txBody>
          <a:bodyPr anchor="b"/>
          <a:lstStyle>
            <a:lvl1pPr>
              <a:defRPr sz="6000"/>
            </a:lvl1pPr>
          </a:lstStyle>
          <a:p>
            <a:pPr lvl="0">
              <a:defRPr sz="1800"/>
            </a:pPr>
            <a:r>
              <a:rPr sz="6000"/>
              <a:t>Click to edit Master title style</a:t>
            </a:r>
          </a:p>
        </p:txBody>
      </p:sp>
      <p:sp>
        <p:nvSpPr>
          <p:cNvPr id="15" name="Shape 15"/>
          <p:cNvSpPr>
            <a:spLocks noGrp="1"/>
          </p:cNvSpPr>
          <p:nvPr>
            <p:ph type="body" idx="1"/>
          </p:nvPr>
        </p:nvSpPr>
        <p:spPr>
          <a:xfrm>
            <a:off x="831850" y="4589462"/>
            <a:ext cx="10515600" cy="2268539"/>
          </a:xfrm>
          <a:prstGeom prst="rect">
            <a:avLst/>
          </a:prstGeom>
        </p:spPr>
        <p:txBody>
          <a:bodyPr/>
          <a:lstStyle>
            <a:lvl1pPr marL="0" indent="0">
              <a:buSzTx/>
              <a:buFontTx/>
              <a:buNone/>
              <a:defRPr sz="2400">
                <a:solidFill>
                  <a:srgbClr val="888888"/>
                </a:solidFill>
              </a:defRPr>
            </a:lvl1pPr>
          </a:lstStyle>
          <a:p>
            <a:pPr lvl="0">
              <a:defRPr sz="1800">
                <a:solidFill>
                  <a:srgbClr val="000000"/>
                </a:solidFill>
              </a:defRPr>
            </a:pPr>
            <a:r>
              <a:rPr sz="2400">
                <a:solidFill>
                  <a:srgbClr val="888888"/>
                </a:solidFill>
              </a:rPr>
              <a:t>Edit Master text styles</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Click to edit Master title style</a:t>
            </a:r>
          </a:p>
        </p:txBody>
      </p:sp>
      <p:sp>
        <p:nvSpPr>
          <p:cNvPr id="19" name="Shape 19"/>
          <p:cNvSpPr>
            <a:spLocks noGrp="1"/>
          </p:cNvSpPr>
          <p:nvPr>
            <p:ph type="body" idx="1"/>
          </p:nvPr>
        </p:nvSpPr>
        <p:spPr>
          <a:xfrm>
            <a:off x="838200" y="1825625"/>
            <a:ext cx="5181600" cy="5032375"/>
          </a:xfrm>
          <a:prstGeom prst="rect">
            <a:avLst/>
          </a:prstGeom>
        </p:spPr>
        <p:txBody>
          <a:bodyPr/>
          <a:lstStyle/>
          <a:p>
            <a:pPr lvl="0">
              <a:defRPr sz="1800"/>
            </a:pPr>
            <a:r>
              <a:rPr sz="2800"/>
              <a:t>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22" name="Shape 22"/>
          <p:cNvSpPr>
            <a:spLocks noGrp="1"/>
          </p:cNvSpPr>
          <p:nvPr>
            <p:ph type="title"/>
          </p:nvPr>
        </p:nvSpPr>
        <p:spPr>
          <a:xfrm>
            <a:off x="839787" y="365125"/>
            <a:ext cx="10515601" cy="1325563"/>
          </a:xfrm>
          <a:prstGeom prst="rect">
            <a:avLst/>
          </a:prstGeom>
        </p:spPr>
        <p:txBody>
          <a:bodyPr/>
          <a:lstStyle/>
          <a:p>
            <a:pPr lvl="0">
              <a:defRPr sz="1800"/>
            </a:pPr>
            <a:r>
              <a:rPr sz="4400"/>
              <a:t>Click to edit Master title style</a:t>
            </a:r>
          </a:p>
        </p:txBody>
      </p:sp>
      <p:sp>
        <p:nvSpPr>
          <p:cNvPr id="23" name="Shape 23"/>
          <p:cNvSpPr>
            <a:spLocks noGrp="1"/>
          </p:cNvSpPr>
          <p:nvPr>
            <p:ph type="body" idx="1"/>
          </p:nvPr>
        </p:nvSpPr>
        <p:spPr>
          <a:xfrm>
            <a:off x="839787" y="1681163"/>
            <a:ext cx="5157790" cy="823914"/>
          </a:xfrm>
          <a:prstGeom prst="rect">
            <a:avLst/>
          </a:prstGeom>
        </p:spPr>
        <p:txBody>
          <a:bodyPr anchor="b"/>
          <a:lstStyle>
            <a:lvl1pPr marL="0" indent="0">
              <a:buSzTx/>
              <a:buFontTx/>
              <a:buNone/>
              <a:defRPr sz="2400" b="1"/>
            </a:lvl1pPr>
          </a:lstStyle>
          <a:p>
            <a:pPr lvl="0">
              <a:defRPr sz="1800" b="0"/>
            </a:pPr>
            <a:r>
              <a:rPr sz="2400" b="1"/>
              <a:t>Edit Master text styles</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6" name="Shape 26"/>
          <p:cNvSpPr>
            <a:spLocks noGrp="1"/>
          </p:cNvSpPr>
          <p:nvPr>
            <p:ph type="title"/>
          </p:nvPr>
        </p:nvSpPr>
        <p:spPr>
          <a:xfrm>
            <a:off x="838200" y="0"/>
            <a:ext cx="10515600" cy="2055813"/>
          </a:xfrm>
          <a:prstGeom prst="rect">
            <a:avLst/>
          </a:prstGeom>
        </p:spPr>
        <p:txBody>
          <a:bodyPr/>
          <a:lstStyle/>
          <a:p>
            <a:pPr lvl="0">
              <a:defRPr sz="1800"/>
            </a:pPr>
            <a:r>
              <a:rPr sz="4400"/>
              <a:t>Click to edit Master title style</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1" name="Shape 31"/>
          <p:cNvSpPr>
            <a:spLocks noGrp="1"/>
          </p:cNvSpPr>
          <p:nvPr>
            <p:ph type="title"/>
          </p:nvPr>
        </p:nvSpPr>
        <p:spPr>
          <a:xfrm>
            <a:off x="839787" y="0"/>
            <a:ext cx="3932240" cy="2057400"/>
          </a:xfrm>
          <a:prstGeom prst="rect">
            <a:avLst/>
          </a:prstGeom>
        </p:spPr>
        <p:txBody>
          <a:bodyPr anchor="b"/>
          <a:lstStyle>
            <a:lvl1pPr>
              <a:defRPr sz="3200"/>
            </a:lvl1pPr>
          </a:lstStyle>
          <a:p>
            <a:pPr lvl="0">
              <a:defRPr sz="1800"/>
            </a:pPr>
            <a:r>
              <a:rPr sz="3200"/>
              <a:t>Click to edit Master title style</a:t>
            </a:r>
          </a:p>
        </p:txBody>
      </p:sp>
      <p:sp>
        <p:nvSpPr>
          <p:cNvPr id="32" name="Shape 32"/>
          <p:cNvSpPr>
            <a:spLocks noGrp="1"/>
          </p:cNvSpPr>
          <p:nvPr>
            <p:ph type="body" idx="1"/>
          </p:nvPr>
        </p:nvSpPr>
        <p:spPr>
          <a:xfrm>
            <a:off x="5183187" y="987425"/>
            <a:ext cx="6172202" cy="587057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lvl="0">
              <a:defRPr sz="1800"/>
            </a:pPr>
            <a:r>
              <a:rPr sz="3200"/>
              <a:t>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5" name="Shape 35"/>
          <p:cNvSpPr>
            <a:spLocks noGrp="1"/>
          </p:cNvSpPr>
          <p:nvPr>
            <p:ph type="title"/>
          </p:nvPr>
        </p:nvSpPr>
        <p:spPr>
          <a:xfrm>
            <a:off x="839787" y="0"/>
            <a:ext cx="3932240" cy="2057400"/>
          </a:xfrm>
          <a:prstGeom prst="rect">
            <a:avLst/>
          </a:prstGeom>
        </p:spPr>
        <p:txBody>
          <a:bodyPr anchor="b"/>
          <a:lstStyle>
            <a:lvl1pPr>
              <a:defRPr sz="3200"/>
            </a:lvl1pPr>
          </a:lstStyle>
          <a:p>
            <a:pPr lvl="0">
              <a:defRPr sz="1800"/>
            </a:pPr>
            <a:r>
              <a:rPr sz="3200"/>
              <a:t>Click to edit Master title style</a:t>
            </a:r>
          </a:p>
        </p:txBody>
      </p:sp>
      <p:sp>
        <p:nvSpPr>
          <p:cNvPr id="36" name="Shape 36"/>
          <p:cNvSpPr>
            <a:spLocks noGrp="1"/>
          </p:cNvSpPr>
          <p:nvPr>
            <p:ph type="body" idx="1"/>
          </p:nvPr>
        </p:nvSpPr>
        <p:spPr>
          <a:xfrm>
            <a:off x="839787" y="2057400"/>
            <a:ext cx="3932240" cy="4800600"/>
          </a:xfrm>
          <a:prstGeom prst="rect">
            <a:avLst/>
          </a:prstGeom>
        </p:spPr>
        <p:txBody>
          <a:bodyPr/>
          <a:lstStyle>
            <a:lvl1pPr marL="0" indent="0">
              <a:buSzTx/>
              <a:buFontTx/>
              <a:buNone/>
              <a:defRPr sz="1600"/>
            </a:lvl1pPr>
          </a:lstStyle>
          <a:p>
            <a:pPr lvl="0">
              <a:defRPr sz="1800"/>
            </a:pPr>
            <a:r>
              <a:rPr sz="1600"/>
              <a:t>Edit Master text styles</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838200" y="230186"/>
            <a:ext cx="10515600" cy="1595440"/>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chor="ctr">
            <a:normAutofit/>
          </a:bodyPr>
          <a:lstStyle/>
          <a:p>
            <a:pPr lvl="0">
              <a:defRPr sz="1800"/>
            </a:pPr>
            <a:r>
              <a:rPr sz="4400"/>
              <a:t>Click to edit Master title style</a:t>
            </a:r>
          </a:p>
        </p:txBody>
      </p:sp>
      <p:sp>
        <p:nvSpPr>
          <p:cNvPr id="3" name="Shape 3"/>
          <p:cNvSpPr>
            <a:spLocks noGrp="1"/>
          </p:cNvSpPr>
          <p:nvPr>
            <p:ph type="body" idx="1"/>
          </p:nvPr>
        </p:nvSpPr>
        <p:spPr>
          <a:xfrm>
            <a:off x="838200" y="1825625"/>
            <a:ext cx="10515600" cy="5032375"/>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p>
            <a:pPr lvl="0">
              <a:defRPr sz="1800"/>
            </a:pPr>
            <a:r>
              <a:rPr sz="2800"/>
              <a:t>Edit Master text styles</a:t>
            </a:r>
          </a:p>
          <a:p>
            <a:pPr lvl="1">
              <a:defRPr sz="1800"/>
            </a:pPr>
            <a:r>
              <a:rPr sz="2800"/>
              <a:t>Second level</a:t>
            </a:r>
          </a:p>
          <a:p>
            <a:pPr lvl="2">
              <a:defRPr sz="1800"/>
            </a:pPr>
            <a:r>
              <a:rPr sz="2800"/>
              <a:t>Third level</a:t>
            </a:r>
          </a:p>
          <a:p>
            <a:pPr lvl="3">
              <a:defRPr sz="1800"/>
            </a:pPr>
            <a:r>
              <a:rPr sz="2800"/>
              <a:t>Fourth level</a:t>
            </a:r>
          </a:p>
          <a:p>
            <a:pPr lvl="4">
              <a:defRPr sz="1800"/>
            </a:pPr>
            <a:r>
              <a:rPr sz="2800"/>
              <a:t>Fifth level</a:t>
            </a:r>
          </a:p>
        </p:txBody>
      </p:sp>
      <p:sp>
        <p:nvSpPr>
          <p:cNvPr id="4" name="Shape 4"/>
          <p:cNvSpPr>
            <a:spLocks noGrp="1"/>
          </p:cNvSpPr>
          <p:nvPr>
            <p:ph type="sldNum" sz="quarter" idx="2"/>
          </p:nvPr>
        </p:nvSpPr>
        <p:spPr>
          <a:xfrm>
            <a:off x="8610600" y="6404292"/>
            <a:ext cx="2743200" cy="269239"/>
          </a:xfrm>
          <a:prstGeom prst="rect">
            <a:avLst/>
          </a:prstGeom>
          <a:ln w="12700">
            <a:miter lim="400000"/>
          </a:ln>
        </p:spPr>
        <p:txBody>
          <a:bodyPr lIns="45718" tIns="45718" rIns="45718" bIns="45718" anchor="ctr">
            <a:spAutoFit/>
          </a:bodyPr>
          <a:lstStyle>
            <a:lvl1pPr algn="r">
              <a:defRPr sz="1200">
                <a:solidFill>
                  <a:srgbClr val="888888"/>
                </a:solidFill>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lnSpc>
          <a:spcPct val="90000"/>
        </a:lnSpc>
        <a:defRPr sz="4400">
          <a:latin typeface="Calibri Light"/>
          <a:ea typeface="Calibri Light"/>
          <a:cs typeface="Calibri Light"/>
          <a:sym typeface="Calibri Light"/>
        </a:defRPr>
      </a:lvl1pPr>
      <a:lvl2pPr>
        <a:lnSpc>
          <a:spcPct val="90000"/>
        </a:lnSpc>
        <a:defRPr sz="4400">
          <a:latin typeface="Calibri Light"/>
          <a:ea typeface="Calibri Light"/>
          <a:cs typeface="Calibri Light"/>
          <a:sym typeface="Calibri Light"/>
        </a:defRPr>
      </a:lvl2pPr>
      <a:lvl3pPr>
        <a:lnSpc>
          <a:spcPct val="90000"/>
        </a:lnSpc>
        <a:defRPr sz="4400">
          <a:latin typeface="Calibri Light"/>
          <a:ea typeface="Calibri Light"/>
          <a:cs typeface="Calibri Light"/>
          <a:sym typeface="Calibri Light"/>
        </a:defRPr>
      </a:lvl3pPr>
      <a:lvl4pPr>
        <a:lnSpc>
          <a:spcPct val="90000"/>
        </a:lnSpc>
        <a:defRPr sz="4400">
          <a:latin typeface="Calibri Light"/>
          <a:ea typeface="Calibri Light"/>
          <a:cs typeface="Calibri Light"/>
          <a:sym typeface="Calibri Light"/>
        </a:defRPr>
      </a:lvl4pPr>
      <a:lvl5pPr>
        <a:lnSpc>
          <a:spcPct val="90000"/>
        </a:lnSpc>
        <a:defRPr sz="4400">
          <a:latin typeface="Calibri Light"/>
          <a:ea typeface="Calibri Light"/>
          <a:cs typeface="Calibri Light"/>
          <a:sym typeface="Calibri Light"/>
        </a:defRPr>
      </a:lvl5pPr>
      <a:lvl6pPr>
        <a:lnSpc>
          <a:spcPct val="90000"/>
        </a:lnSpc>
        <a:defRPr sz="4400">
          <a:latin typeface="Calibri Light"/>
          <a:ea typeface="Calibri Light"/>
          <a:cs typeface="Calibri Light"/>
          <a:sym typeface="Calibri Light"/>
        </a:defRPr>
      </a:lvl6pPr>
      <a:lvl7pPr>
        <a:lnSpc>
          <a:spcPct val="90000"/>
        </a:lnSpc>
        <a:defRPr sz="4400">
          <a:latin typeface="Calibri Light"/>
          <a:ea typeface="Calibri Light"/>
          <a:cs typeface="Calibri Light"/>
          <a:sym typeface="Calibri Light"/>
        </a:defRPr>
      </a:lvl7pPr>
      <a:lvl8pPr>
        <a:lnSpc>
          <a:spcPct val="90000"/>
        </a:lnSpc>
        <a:defRPr sz="4400">
          <a:latin typeface="Calibri Light"/>
          <a:ea typeface="Calibri Light"/>
          <a:cs typeface="Calibri Light"/>
          <a:sym typeface="Calibri Light"/>
        </a:defRPr>
      </a:lvl8pPr>
      <a:lvl9pPr>
        <a:lnSpc>
          <a:spcPct val="90000"/>
        </a:lnSpc>
        <a:defRPr sz="4400">
          <a:latin typeface="Calibri Light"/>
          <a:ea typeface="Calibri Light"/>
          <a:cs typeface="Calibri Light"/>
          <a:sym typeface="Calibri Light"/>
        </a:defRPr>
      </a:lvl9pPr>
    </p:titleStyle>
    <p:bodyStyle>
      <a:lvl1pPr marL="228600" indent="-228600">
        <a:lnSpc>
          <a:spcPct val="90000"/>
        </a:lnSpc>
        <a:spcBef>
          <a:spcPts val="1000"/>
        </a:spcBef>
        <a:buSzPct val="100000"/>
        <a:buFont typeface="Arial"/>
        <a:buChar char="•"/>
        <a:defRPr sz="2800">
          <a:latin typeface="Calibri"/>
          <a:ea typeface="Calibri"/>
          <a:cs typeface="Calibri"/>
          <a:sym typeface="Calibri"/>
        </a:defRPr>
      </a:lvl1pPr>
      <a:lvl2pPr marL="723900" indent="-266700">
        <a:lnSpc>
          <a:spcPct val="90000"/>
        </a:lnSpc>
        <a:spcBef>
          <a:spcPts val="1000"/>
        </a:spcBef>
        <a:buSzPct val="100000"/>
        <a:buFont typeface="Arial"/>
        <a:buChar char="•"/>
        <a:defRPr sz="2800">
          <a:latin typeface="Calibri"/>
          <a:ea typeface="Calibri"/>
          <a:cs typeface="Calibri"/>
          <a:sym typeface="Calibri"/>
        </a:defRPr>
      </a:lvl2pPr>
      <a:lvl3pPr marL="1234438" indent="-320038">
        <a:lnSpc>
          <a:spcPct val="90000"/>
        </a:lnSpc>
        <a:spcBef>
          <a:spcPts val="1000"/>
        </a:spcBef>
        <a:buSzPct val="100000"/>
        <a:buFont typeface="Arial"/>
        <a:buChar char="•"/>
        <a:defRPr sz="2800">
          <a:latin typeface="Calibri"/>
          <a:ea typeface="Calibri"/>
          <a:cs typeface="Calibri"/>
          <a:sym typeface="Calibri"/>
        </a:defRPr>
      </a:lvl3pPr>
      <a:lvl4pPr marL="1727200" indent="-355600">
        <a:lnSpc>
          <a:spcPct val="90000"/>
        </a:lnSpc>
        <a:spcBef>
          <a:spcPts val="1000"/>
        </a:spcBef>
        <a:buSzPct val="100000"/>
        <a:buFont typeface="Arial"/>
        <a:buChar char="•"/>
        <a:defRPr sz="2800">
          <a:latin typeface="Calibri"/>
          <a:ea typeface="Calibri"/>
          <a:cs typeface="Calibri"/>
          <a:sym typeface="Calibri"/>
        </a:defRPr>
      </a:lvl4pPr>
      <a:lvl5pPr marL="2184400" indent="-355600">
        <a:lnSpc>
          <a:spcPct val="90000"/>
        </a:lnSpc>
        <a:spcBef>
          <a:spcPts val="1000"/>
        </a:spcBef>
        <a:buSzPct val="100000"/>
        <a:buFont typeface="Arial"/>
        <a:buChar char="•"/>
        <a:defRPr sz="2800">
          <a:latin typeface="Calibri"/>
          <a:ea typeface="Calibri"/>
          <a:cs typeface="Calibri"/>
          <a:sym typeface="Calibri"/>
        </a:defRPr>
      </a:lvl5pPr>
      <a:lvl6pPr marL="2641600" indent="-355600">
        <a:lnSpc>
          <a:spcPct val="90000"/>
        </a:lnSpc>
        <a:spcBef>
          <a:spcPts val="1000"/>
        </a:spcBef>
        <a:buSzPct val="100000"/>
        <a:buFont typeface="Arial"/>
        <a:buChar char="•"/>
        <a:defRPr sz="2800">
          <a:latin typeface="Calibri"/>
          <a:ea typeface="Calibri"/>
          <a:cs typeface="Calibri"/>
          <a:sym typeface="Calibri"/>
        </a:defRPr>
      </a:lvl6pPr>
      <a:lvl7pPr marL="3098800" indent="-355600">
        <a:lnSpc>
          <a:spcPct val="90000"/>
        </a:lnSpc>
        <a:spcBef>
          <a:spcPts val="1000"/>
        </a:spcBef>
        <a:buSzPct val="100000"/>
        <a:buFont typeface="Arial"/>
        <a:buChar char="•"/>
        <a:defRPr sz="2800">
          <a:latin typeface="Calibri"/>
          <a:ea typeface="Calibri"/>
          <a:cs typeface="Calibri"/>
          <a:sym typeface="Calibri"/>
        </a:defRPr>
      </a:lvl7pPr>
      <a:lvl8pPr marL="3556000" indent="-355600">
        <a:lnSpc>
          <a:spcPct val="90000"/>
        </a:lnSpc>
        <a:spcBef>
          <a:spcPts val="1000"/>
        </a:spcBef>
        <a:buSzPct val="100000"/>
        <a:buFont typeface="Arial"/>
        <a:buChar char="•"/>
        <a:defRPr sz="2800">
          <a:latin typeface="Calibri"/>
          <a:ea typeface="Calibri"/>
          <a:cs typeface="Calibri"/>
          <a:sym typeface="Calibri"/>
        </a:defRPr>
      </a:lvl8pPr>
      <a:lvl9pPr marL="4013200" indent="-355600">
        <a:lnSpc>
          <a:spcPct val="90000"/>
        </a:lnSpc>
        <a:spcBef>
          <a:spcPts val="1000"/>
        </a:spcBef>
        <a:buSzPct val="100000"/>
        <a:buFont typeface="Arial"/>
        <a:buChar char="•"/>
        <a:defRPr sz="28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algn="r">
        <a:defRPr sz="1200">
          <a:solidFill>
            <a:schemeClr val="tx1"/>
          </a:solidFill>
          <a:latin typeface="+mn-lt"/>
          <a:ea typeface="+mn-ea"/>
          <a:cs typeface="+mn-cs"/>
          <a:sym typeface="Calibri"/>
        </a:defRPr>
      </a:lvl2pPr>
      <a:lvl3pPr algn="r">
        <a:defRPr sz="1200">
          <a:solidFill>
            <a:schemeClr val="tx1"/>
          </a:solidFill>
          <a:latin typeface="+mn-lt"/>
          <a:ea typeface="+mn-ea"/>
          <a:cs typeface="+mn-cs"/>
          <a:sym typeface="Calibri"/>
        </a:defRPr>
      </a:lvl3pPr>
      <a:lvl4pPr algn="r">
        <a:defRPr sz="1200">
          <a:solidFill>
            <a:schemeClr val="tx1"/>
          </a:solidFill>
          <a:latin typeface="+mn-lt"/>
          <a:ea typeface="+mn-ea"/>
          <a:cs typeface="+mn-cs"/>
          <a:sym typeface="Calibri"/>
        </a:defRPr>
      </a:lvl4pPr>
      <a:lvl5pPr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53" name="Shape 53"/>
          <p:cNvSpPr/>
          <p:nvPr/>
        </p:nvSpPr>
        <p:spPr>
          <a:xfrm>
            <a:off x="1159099" y="1957589"/>
            <a:ext cx="10251583" cy="2962143"/>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54" name="Shape 54"/>
          <p:cNvSpPr>
            <a:spLocks noGrp="1"/>
          </p:cNvSpPr>
          <p:nvPr>
            <p:ph type="title"/>
          </p:nvPr>
        </p:nvSpPr>
        <p:spPr>
          <a:xfrm>
            <a:off x="1524000" y="1528762"/>
            <a:ext cx="9144000" cy="2387601"/>
          </a:xfrm>
          <a:prstGeom prst="rect">
            <a:avLst/>
          </a:prstGeom>
        </p:spPr>
        <p:txBody>
          <a:bodyPr>
            <a:normAutofit/>
          </a:bodyPr>
          <a:lstStyle/>
          <a:p>
            <a:pPr lvl="0">
              <a:defRPr sz="1800"/>
            </a:pPr>
            <a:r>
              <a:rPr sz="6600" b="1" u="sng" dirty="0">
                <a:solidFill>
                  <a:srgbClr val="FFFFFF"/>
                </a:solidFill>
                <a:effectLst>
                  <a:outerShdw blurRad="38100" dist="38100" dir="2700000" algn="tl">
                    <a:srgbClr val="000000">
                      <a:alpha val="43137"/>
                    </a:srgbClr>
                  </a:outerShdw>
                </a:effectLst>
                <a:latin typeface="+mj-lt"/>
              </a:rPr>
              <a:t>Religion in </a:t>
            </a:r>
            <a:r>
              <a:rPr sz="6600" b="1" i="1" u="sng" dirty="0">
                <a:solidFill>
                  <a:srgbClr val="FFFFFF"/>
                </a:solidFill>
                <a:effectLst>
                  <a:outerShdw blurRad="38100" dist="38100" dir="2700000" algn="tl">
                    <a:srgbClr val="000000">
                      <a:alpha val="43137"/>
                    </a:srgbClr>
                  </a:outerShdw>
                </a:effectLst>
                <a:latin typeface="+mj-lt"/>
              </a:rPr>
              <a:t>A Christmas Carol</a:t>
            </a:r>
          </a:p>
        </p:txBody>
      </p:sp>
      <p:sp>
        <p:nvSpPr>
          <p:cNvPr id="55" name="Shape 55"/>
          <p:cNvSpPr>
            <a:spLocks noGrp="1"/>
          </p:cNvSpPr>
          <p:nvPr>
            <p:ph type="body" idx="1"/>
          </p:nvPr>
        </p:nvSpPr>
        <p:spPr>
          <a:xfrm>
            <a:off x="1524000" y="4084637"/>
            <a:ext cx="9144000" cy="1655762"/>
          </a:xfrm>
          <a:prstGeom prst="rect">
            <a:avLst/>
          </a:prstGeom>
        </p:spPr>
        <p:txBody>
          <a:bodyPr/>
          <a:lstStyle>
            <a:lvl1pPr>
              <a:defRPr>
                <a:solidFill>
                  <a:srgbClr val="FFFFFF"/>
                </a:solidFill>
              </a:defRPr>
            </a:lvl1pPr>
          </a:lstStyle>
          <a:p>
            <a:pPr lvl="0">
              <a:defRPr sz="1800">
                <a:solidFill>
                  <a:srgbClr val="000000"/>
                </a:solidFill>
              </a:defRPr>
            </a:pPr>
            <a:r>
              <a:rPr sz="2400">
                <a:solidFill>
                  <a:srgbClr val="FFFFFF"/>
                </a:solidFill>
              </a:rPr>
              <a:t>L.O: To understand the biblical allusion and religious allegory in the novella.</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89" name="Shape 89"/>
          <p:cNvSpPr/>
          <p:nvPr/>
        </p:nvSpPr>
        <p:spPr>
          <a:xfrm>
            <a:off x="1275008" y="352145"/>
            <a:ext cx="9530368" cy="5615190"/>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90" name="Shape 90"/>
          <p:cNvSpPr>
            <a:spLocks noGrp="1"/>
          </p:cNvSpPr>
          <p:nvPr>
            <p:ph type="title"/>
          </p:nvPr>
        </p:nvSpPr>
        <p:spPr>
          <a:xfrm>
            <a:off x="1382331" y="-850900"/>
            <a:ext cx="9144001" cy="2387600"/>
          </a:xfrm>
          <a:prstGeom prst="rect">
            <a:avLst/>
          </a:prstGeom>
        </p:spPr>
        <p:txBody>
          <a:bodyPr/>
          <a:lstStyle>
            <a:lvl1pPr>
              <a:defRPr>
                <a:solidFill>
                  <a:srgbClr val="FFFFFF"/>
                </a:solidFill>
              </a:defRPr>
            </a:lvl1pPr>
          </a:lstStyle>
          <a:p>
            <a:pPr lvl="0">
              <a:defRPr sz="1800">
                <a:solidFill>
                  <a:srgbClr val="000000"/>
                </a:solidFill>
              </a:defRPr>
            </a:pPr>
            <a:r>
              <a:rPr sz="6000">
                <a:solidFill>
                  <a:srgbClr val="FFFFFF"/>
                </a:solidFill>
              </a:rPr>
              <a:t>‘Queens of Sheba’</a:t>
            </a:r>
          </a:p>
        </p:txBody>
      </p:sp>
      <p:sp>
        <p:nvSpPr>
          <p:cNvPr id="91" name="Shape 91"/>
          <p:cNvSpPr>
            <a:spLocks noGrp="1"/>
          </p:cNvSpPr>
          <p:nvPr>
            <p:ph type="body" idx="1"/>
          </p:nvPr>
        </p:nvSpPr>
        <p:spPr>
          <a:xfrm>
            <a:off x="1382331" y="1580054"/>
            <a:ext cx="9144001" cy="3159373"/>
          </a:xfrm>
          <a:prstGeom prst="rect">
            <a:avLst/>
          </a:prstGeom>
        </p:spPr>
        <p:txBody>
          <a:bodyPr/>
          <a:lstStyle/>
          <a:p>
            <a:pPr lvl="0" defTabSz="905255">
              <a:lnSpc>
                <a:spcPct val="81000"/>
              </a:lnSpc>
              <a:spcBef>
                <a:spcPts val="900"/>
              </a:spcBef>
              <a:defRPr sz="1800"/>
            </a:pPr>
            <a:endParaRPr sz="2100" dirty="0">
              <a:solidFill>
                <a:srgbClr val="FFFFFF"/>
              </a:solidFill>
            </a:endParaRPr>
          </a:p>
        </p:txBody>
      </p:sp>
      <p:sp>
        <p:nvSpPr>
          <p:cNvPr id="92" name="Shape 92"/>
          <p:cNvSpPr/>
          <p:nvPr/>
        </p:nvSpPr>
        <p:spPr>
          <a:xfrm>
            <a:off x="772732" y="5151549"/>
            <a:ext cx="10032643" cy="44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lgn="ctr">
              <a:defRPr sz="2400" b="1">
                <a:solidFill>
                  <a:srgbClr val="FFFFFF"/>
                </a:solidFill>
                <a:latin typeface="Calibri"/>
                <a:ea typeface="Calibri"/>
                <a:cs typeface="Calibri"/>
                <a:sym typeface="Calibri"/>
              </a:defRPr>
            </a:lvl1pPr>
          </a:lstStyle>
          <a:p>
            <a:pPr lvl="0">
              <a:defRPr sz="1800" b="0">
                <a:solidFill>
                  <a:srgbClr val="000000"/>
                </a:solidFill>
              </a:defRPr>
            </a:pPr>
            <a:r>
              <a:rPr sz="2400" b="1">
                <a:solidFill>
                  <a:srgbClr val="FFFFFF"/>
                </a:solidFill>
              </a:rPr>
              <a:t>How does this relate to the novel?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94" name="Shape 94"/>
          <p:cNvSpPr/>
          <p:nvPr/>
        </p:nvSpPr>
        <p:spPr>
          <a:xfrm>
            <a:off x="1635617" y="811368"/>
            <a:ext cx="9328599" cy="4623518"/>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95" name="Shape 95"/>
          <p:cNvSpPr>
            <a:spLocks noGrp="1"/>
          </p:cNvSpPr>
          <p:nvPr>
            <p:ph type="title"/>
          </p:nvPr>
        </p:nvSpPr>
        <p:spPr>
          <a:xfrm>
            <a:off x="1820214" y="-382431"/>
            <a:ext cx="9144001" cy="2387601"/>
          </a:xfrm>
          <a:prstGeom prst="rect">
            <a:avLst/>
          </a:prstGeom>
        </p:spPr>
        <p:txBody>
          <a:bodyPr/>
          <a:lstStyle>
            <a:lvl1pPr>
              <a:defRPr>
                <a:solidFill>
                  <a:srgbClr val="FFFFFF"/>
                </a:solidFill>
              </a:defRPr>
            </a:lvl1pPr>
          </a:lstStyle>
          <a:p>
            <a:pPr lvl="0">
              <a:defRPr sz="1800">
                <a:solidFill>
                  <a:srgbClr val="000000"/>
                </a:solidFill>
              </a:defRPr>
            </a:pPr>
            <a:r>
              <a:rPr sz="6000">
                <a:solidFill>
                  <a:srgbClr val="FFFFFF"/>
                </a:solidFill>
              </a:rPr>
              <a:t>‘Angelic messengers’</a:t>
            </a:r>
          </a:p>
        </p:txBody>
      </p:sp>
      <p:sp>
        <p:nvSpPr>
          <p:cNvPr id="96" name="Shape 96"/>
          <p:cNvSpPr>
            <a:spLocks noGrp="1"/>
          </p:cNvSpPr>
          <p:nvPr>
            <p:ph type="body" idx="1"/>
          </p:nvPr>
        </p:nvSpPr>
        <p:spPr>
          <a:xfrm>
            <a:off x="1727915" y="2372877"/>
            <a:ext cx="9144001" cy="2482817"/>
          </a:xfrm>
          <a:prstGeom prst="rect">
            <a:avLst/>
          </a:prstGeom>
        </p:spPr>
        <p:txBody>
          <a:bodyPr/>
          <a:lstStyle/>
          <a:p>
            <a:pPr lvl="0">
              <a:defRPr sz="1800"/>
            </a:pPr>
            <a:endParaRPr dirty="0">
              <a:solidFill>
                <a:srgbClr val="FFFFFF"/>
              </a:solidFill>
            </a:endParaRPr>
          </a:p>
          <a:p>
            <a:pPr lvl="0">
              <a:defRPr sz="1800"/>
            </a:pPr>
            <a:r>
              <a:rPr sz="2400" b="1" dirty="0">
                <a:solidFill>
                  <a:srgbClr val="FFFFFF"/>
                </a:solidFill>
              </a:rPr>
              <a:t>How does this relate to the novel?</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98" name="Shape 98"/>
          <p:cNvSpPr/>
          <p:nvPr/>
        </p:nvSpPr>
        <p:spPr>
          <a:xfrm>
            <a:off x="1384300" y="952500"/>
            <a:ext cx="9549310" cy="4683474"/>
          </a:xfrm>
          <a:prstGeom prst="roundRect">
            <a:avLst>
              <a:gd name="adj" fmla="val 15000"/>
            </a:avLst>
          </a:prstGeom>
          <a:gradFill>
            <a:gsLst>
              <a:gs pos="0">
                <a:srgbClr val="5F82CB"/>
              </a:gs>
              <a:gs pos="50000">
                <a:srgbClr val="3E70CA"/>
              </a:gs>
              <a:gs pos="100000">
                <a:srgbClr val="2F61BA"/>
              </a:gs>
            </a:gsLst>
            <a:lin ang="5400000"/>
          </a:gradFill>
          <a:ln w="6350">
            <a:solidFill>
              <a:srgbClr val="4472C4"/>
            </a:solidFill>
            <a:miter/>
          </a:ln>
        </p:spPr>
        <p:txBody>
          <a:bodyPr lIns="0" tIns="0" rIns="0" bIns="0" anchor="ctr"/>
          <a:lstStyle/>
          <a:p>
            <a:pPr lvl="0">
              <a:defRPr>
                <a:solidFill>
                  <a:srgbClr val="FFFFFF"/>
                </a:solidFill>
                <a:latin typeface="Calibri"/>
                <a:ea typeface="Calibri"/>
                <a:cs typeface="Calibri"/>
                <a:sym typeface="Calibri"/>
              </a:defRPr>
            </a:pPr>
            <a:endParaRPr/>
          </a:p>
        </p:txBody>
      </p:sp>
      <p:sp>
        <p:nvSpPr>
          <p:cNvPr id="99" name="Shape 99"/>
          <p:cNvSpPr>
            <a:spLocks noGrp="1"/>
          </p:cNvSpPr>
          <p:nvPr>
            <p:ph type="title"/>
          </p:nvPr>
        </p:nvSpPr>
        <p:spPr>
          <a:xfrm>
            <a:off x="1586954" y="-392431"/>
            <a:ext cx="9144001" cy="2387601"/>
          </a:xfrm>
          <a:prstGeom prst="rect">
            <a:avLst/>
          </a:prstGeom>
        </p:spPr>
        <p:txBody>
          <a:bodyPr/>
          <a:lstStyle>
            <a:lvl1pPr>
              <a:defRPr>
                <a:solidFill>
                  <a:srgbClr val="FFFFFF"/>
                </a:solidFill>
              </a:defRPr>
            </a:lvl1pPr>
          </a:lstStyle>
          <a:p>
            <a:pPr lvl="0">
              <a:defRPr sz="1800">
                <a:solidFill>
                  <a:srgbClr val="000000"/>
                </a:solidFill>
              </a:defRPr>
            </a:pPr>
            <a:r>
              <a:rPr sz="6000">
                <a:solidFill>
                  <a:srgbClr val="FFFFFF"/>
                </a:solidFill>
              </a:rPr>
              <a:t>‘Abrahams’</a:t>
            </a:r>
          </a:p>
        </p:txBody>
      </p:sp>
      <p:sp>
        <p:nvSpPr>
          <p:cNvPr id="100" name="Shape 100"/>
          <p:cNvSpPr>
            <a:spLocks noGrp="1"/>
          </p:cNvSpPr>
          <p:nvPr>
            <p:ph type="body" idx="1"/>
          </p:nvPr>
        </p:nvSpPr>
        <p:spPr>
          <a:xfrm>
            <a:off x="1524000" y="2056571"/>
            <a:ext cx="9144000" cy="2744857"/>
          </a:xfrm>
          <a:prstGeom prst="rect">
            <a:avLst/>
          </a:prstGeom>
        </p:spPr>
        <p:txBody>
          <a:bodyPr/>
          <a:lstStyle/>
          <a:p>
            <a:pPr lvl="0" defTabSz="905255">
              <a:lnSpc>
                <a:spcPct val="81000"/>
              </a:lnSpc>
              <a:spcBef>
                <a:spcPts val="900"/>
              </a:spcBef>
              <a:defRPr sz="1800"/>
            </a:pPr>
            <a:endParaRPr sz="2300" dirty="0">
              <a:solidFill>
                <a:srgbClr val="FFFFFF"/>
              </a:solidFill>
            </a:endParaRPr>
          </a:p>
        </p:txBody>
      </p:sp>
      <p:sp>
        <p:nvSpPr>
          <p:cNvPr id="101" name="Shape 101"/>
          <p:cNvSpPr/>
          <p:nvPr/>
        </p:nvSpPr>
        <p:spPr>
          <a:xfrm>
            <a:off x="3804637" y="5027929"/>
            <a:ext cx="4582724" cy="421639"/>
          </a:xfrm>
          <a:prstGeom prst="rect">
            <a:avLst/>
          </a:prstGeom>
          <a:ln w="12700">
            <a:miter lim="400000"/>
          </a:ln>
          <a:extLst>
            <a:ext uri="{C572A759-6A51-4108-AA02-DFA0A04FC94B}">
              <ma14:wrappingTextBoxFlag xmlns:ma14="http://schemas.microsoft.com/office/mac/drawingml/2011/main" xmlns="" val="1"/>
            </a:ext>
          </a:extLst>
        </p:spPr>
        <p:txBody>
          <a:bodyPr wrap="none" lIns="45718" tIns="45718" rIns="45718" bIns="45718">
            <a:spAutoFit/>
          </a:bodyPr>
          <a:lstStyle>
            <a:lvl1pPr algn="ctr">
              <a:defRPr sz="2200" b="1">
                <a:solidFill>
                  <a:srgbClr val="FFFFFF"/>
                </a:solidFill>
                <a:latin typeface="Calibri"/>
                <a:ea typeface="Calibri"/>
                <a:cs typeface="Calibri"/>
                <a:sym typeface="Calibri"/>
              </a:defRPr>
            </a:lvl1pPr>
          </a:lstStyle>
          <a:p>
            <a:pPr lvl="0">
              <a:defRPr sz="1800" b="0">
                <a:solidFill>
                  <a:srgbClr val="000000"/>
                </a:solidFill>
              </a:defRPr>
            </a:pPr>
            <a:r>
              <a:rPr sz="2200" b="1">
                <a:solidFill>
                  <a:srgbClr val="FFFFFF"/>
                </a:solidFill>
              </a:rPr>
              <a:t>How does this relate to the novel?</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103" name="Shape 103"/>
          <p:cNvSpPr/>
          <p:nvPr/>
        </p:nvSpPr>
        <p:spPr>
          <a:xfrm>
            <a:off x="1485900" y="952500"/>
            <a:ext cx="9338866" cy="4669881"/>
          </a:xfrm>
          <a:prstGeom prst="roundRect">
            <a:avLst>
              <a:gd name="adj" fmla="val 15000"/>
            </a:avLst>
          </a:prstGeom>
          <a:gradFill>
            <a:gsLst>
              <a:gs pos="0">
                <a:srgbClr val="5F82CB"/>
              </a:gs>
              <a:gs pos="50000">
                <a:srgbClr val="3E70CA"/>
              </a:gs>
              <a:gs pos="100000">
                <a:srgbClr val="2F61BA"/>
              </a:gs>
            </a:gsLst>
            <a:lin ang="5400000"/>
          </a:gradFill>
          <a:ln w="6350">
            <a:solidFill>
              <a:srgbClr val="4472C4"/>
            </a:solidFill>
            <a:miter/>
          </a:ln>
        </p:spPr>
        <p:txBody>
          <a:bodyPr lIns="0" tIns="0" rIns="0" bIns="0" anchor="ctr"/>
          <a:lstStyle/>
          <a:p>
            <a:pPr lvl="0">
              <a:defRPr>
                <a:solidFill>
                  <a:srgbClr val="FFFFFF"/>
                </a:solidFill>
                <a:latin typeface="Calibri"/>
                <a:ea typeface="Calibri"/>
                <a:cs typeface="Calibri"/>
                <a:sym typeface="Calibri"/>
              </a:defRPr>
            </a:pPr>
            <a:endParaRPr/>
          </a:p>
        </p:txBody>
      </p:sp>
      <p:sp>
        <p:nvSpPr>
          <p:cNvPr id="104" name="Shape 104"/>
          <p:cNvSpPr>
            <a:spLocks noGrp="1"/>
          </p:cNvSpPr>
          <p:nvPr>
            <p:ph type="title"/>
          </p:nvPr>
        </p:nvSpPr>
        <p:spPr>
          <a:xfrm>
            <a:off x="1583332" y="-266700"/>
            <a:ext cx="9144001" cy="2387600"/>
          </a:xfrm>
          <a:prstGeom prst="rect">
            <a:avLst/>
          </a:prstGeom>
        </p:spPr>
        <p:txBody>
          <a:bodyPr/>
          <a:lstStyle>
            <a:lvl1pPr>
              <a:defRPr>
                <a:solidFill>
                  <a:srgbClr val="FFFFFF"/>
                </a:solidFill>
              </a:defRPr>
            </a:lvl1pPr>
          </a:lstStyle>
          <a:p>
            <a:pPr lvl="0">
              <a:defRPr sz="1800">
                <a:solidFill>
                  <a:srgbClr val="000000"/>
                </a:solidFill>
              </a:defRPr>
            </a:pPr>
            <a:r>
              <a:rPr sz="6000">
                <a:solidFill>
                  <a:srgbClr val="FFFFFF"/>
                </a:solidFill>
              </a:rPr>
              <a:t>‘Belshazzars’</a:t>
            </a:r>
          </a:p>
        </p:txBody>
      </p:sp>
      <p:sp>
        <p:nvSpPr>
          <p:cNvPr id="105" name="Shape 105"/>
          <p:cNvSpPr>
            <a:spLocks noGrp="1"/>
          </p:cNvSpPr>
          <p:nvPr>
            <p:ph type="body" idx="1"/>
          </p:nvPr>
        </p:nvSpPr>
        <p:spPr>
          <a:xfrm>
            <a:off x="1524000" y="2065336"/>
            <a:ext cx="9144000" cy="3521076"/>
          </a:xfrm>
          <a:prstGeom prst="rect">
            <a:avLst/>
          </a:prstGeom>
        </p:spPr>
        <p:txBody>
          <a:bodyPr/>
          <a:lstStyle/>
          <a:p>
            <a:pPr lvl="0" defTabSz="749808">
              <a:spcBef>
                <a:spcPts val="800"/>
              </a:spcBef>
              <a:defRPr sz="1800"/>
            </a:pPr>
            <a:endParaRPr lang="en-GB" sz="1900" dirty="0" smtClean="0"/>
          </a:p>
          <a:p>
            <a:pPr lvl="0" defTabSz="749808">
              <a:spcBef>
                <a:spcPts val="800"/>
              </a:spcBef>
              <a:defRPr sz="1800"/>
            </a:pPr>
            <a:endParaRPr lang="en-GB" sz="1900" dirty="0"/>
          </a:p>
          <a:p>
            <a:pPr lvl="0" defTabSz="749808">
              <a:spcBef>
                <a:spcPts val="800"/>
              </a:spcBef>
              <a:defRPr sz="1800"/>
            </a:pPr>
            <a:endParaRPr lang="en-GB" sz="1900" dirty="0" smtClean="0"/>
          </a:p>
          <a:p>
            <a:pPr lvl="0" defTabSz="749808">
              <a:spcBef>
                <a:spcPts val="800"/>
              </a:spcBef>
              <a:defRPr sz="1800"/>
            </a:pPr>
            <a:endParaRPr lang="en-GB" sz="1900" dirty="0"/>
          </a:p>
          <a:p>
            <a:pPr lvl="0" defTabSz="749808">
              <a:spcBef>
                <a:spcPts val="800"/>
              </a:spcBef>
              <a:defRPr sz="1800"/>
            </a:pPr>
            <a:endParaRPr sz="1900" dirty="0"/>
          </a:p>
          <a:p>
            <a:pPr lvl="0" defTabSz="749808">
              <a:spcBef>
                <a:spcPts val="800"/>
              </a:spcBef>
              <a:defRPr sz="1800"/>
            </a:pPr>
            <a:r>
              <a:rPr sz="2200" b="1" dirty="0">
                <a:solidFill>
                  <a:srgbClr val="FFFFFF"/>
                </a:solidFill>
              </a:rPr>
              <a:t>How does this relate to the novel?</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5400" b="1" dirty="0" smtClean="0"/>
              <a:t>RELIGION</a:t>
            </a:r>
            <a:endParaRPr lang="en-GB" b="1" dirty="0"/>
          </a:p>
        </p:txBody>
      </p:sp>
      <p:sp>
        <p:nvSpPr>
          <p:cNvPr id="3" name="Text Placeholder 2"/>
          <p:cNvSpPr>
            <a:spLocks noGrp="1"/>
          </p:cNvSpPr>
          <p:nvPr>
            <p:ph type="body" idx="1"/>
          </p:nvPr>
        </p:nvSpPr>
        <p:spPr/>
        <p:txBody>
          <a:bodyPr>
            <a:normAutofit lnSpcReduction="10000"/>
          </a:bodyPr>
          <a:lstStyle/>
          <a:p>
            <a:r>
              <a:rPr lang="en-GB" dirty="0">
                <a:sym typeface="Helvetica Neue"/>
              </a:rPr>
              <a:t>Scrooge denounces Christmas as a merely “a poor excuse for picking a man's pocket every twenty-fifth of </a:t>
            </a:r>
            <a:r>
              <a:rPr lang="en-GB" dirty="0" smtClean="0">
                <a:sym typeface="Helvetica Neue"/>
              </a:rPr>
              <a:t>December” – anti Christian time?</a:t>
            </a:r>
          </a:p>
          <a:p>
            <a:endParaRPr lang="en-GB" dirty="0">
              <a:sym typeface="Helvetica Neue"/>
            </a:endParaRPr>
          </a:p>
          <a:p>
            <a:r>
              <a:rPr lang="en-GB" dirty="0">
                <a:sym typeface="Helvetica Neue"/>
              </a:rPr>
              <a:t>Remember! — It is Christianity To Do Good always — even to those who do evil to us. It is Christianity to love our neighbour as </a:t>
            </a:r>
            <a:r>
              <a:rPr lang="en-GB" dirty="0" err="1">
                <a:sym typeface="Helvetica Neue"/>
              </a:rPr>
              <a:t>ourself</a:t>
            </a:r>
            <a:r>
              <a:rPr lang="en-GB" dirty="0">
                <a:sym typeface="Helvetica Neue"/>
              </a:rPr>
              <a:t>, and to do to all men as we would have them Do to us. It is Christianity to be gentle, merciful, and forgiving, and to keep those qualities quiet in our own hearts, and never make a boast of them, or of our prayers or of our love of God, but always to shew that we love Him by humbly trying to do right in everything. If we do this, and remember the life and lessons of Our Lord Jesus Christ, and try to act up to them, we may confidently hope that God will forgive us our sins and mistakes, and enable us to live and die in </a:t>
            </a:r>
            <a:r>
              <a:rPr lang="en-GB" dirty="0" smtClean="0">
                <a:sym typeface="Helvetica Neue"/>
              </a:rPr>
              <a:t>Peace (Dickens’ own book on religion)</a:t>
            </a:r>
          </a:p>
          <a:p>
            <a:endParaRPr lang="en-GB" dirty="0" smtClean="0">
              <a:sym typeface="Helvetica Neue"/>
            </a:endParaRPr>
          </a:p>
          <a:p>
            <a:endParaRPr lang="en-GB" dirty="0"/>
          </a:p>
        </p:txBody>
      </p:sp>
    </p:spTree>
    <p:extLst>
      <p:ext uri="{BB962C8B-B14F-4D97-AF65-F5344CB8AC3E}">
        <p14:creationId xmlns:p14="http://schemas.microsoft.com/office/powerpoint/2010/main" val="2092710420"/>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109" name="Shape 109"/>
          <p:cNvSpPr/>
          <p:nvPr/>
        </p:nvSpPr>
        <p:spPr>
          <a:xfrm>
            <a:off x="1193800" y="1371600"/>
            <a:ext cx="9804401" cy="3738365"/>
          </a:xfrm>
          <a:prstGeom prst="roundRect">
            <a:avLst>
              <a:gd name="adj" fmla="val 15000"/>
            </a:avLst>
          </a:prstGeom>
          <a:gradFill>
            <a:gsLst>
              <a:gs pos="0">
                <a:srgbClr val="5F82CB"/>
              </a:gs>
              <a:gs pos="50000">
                <a:srgbClr val="3E70CA"/>
              </a:gs>
              <a:gs pos="100000">
                <a:srgbClr val="2F61BA"/>
              </a:gs>
            </a:gsLst>
            <a:lin ang="5400000"/>
          </a:gradFill>
          <a:ln w="6350">
            <a:solidFill>
              <a:srgbClr val="4472C4"/>
            </a:solidFill>
            <a:miter/>
          </a:ln>
        </p:spPr>
        <p:txBody>
          <a:bodyPr lIns="0" tIns="0" rIns="0" bIns="0" anchor="ctr"/>
          <a:lstStyle/>
          <a:p>
            <a:pPr lvl="0">
              <a:defRPr>
                <a:solidFill>
                  <a:srgbClr val="FFFFFF"/>
                </a:solidFill>
                <a:latin typeface="Calibri"/>
                <a:ea typeface="Calibri"/>
                <a:cs typeface="Calibri"/>
                <a:sym typeface="Calibri"/>
              </a:defRPr>
            </a:pPr>
            <a:endParaRPr/>
          </a:p>
        </p:txBody>
      </p:sp>
      <p:sp>
        <p:nvSpPr>
          <p:cNvPr id="110" name="Shape 110"/>
          <p:cNvSpPr>
            <a:spLocks noGrp="1"/>
          </p:cNvSpPr>
          <p:nvPr>
            <p:ph type="title"/>
          </p:nvPr>
        </p:nvSpPr>
        <p:spPr>
          <a:xfrm>
            <a:off x="1524000" y="1122362"/>
            <a:ext cx="9144000" cy="2387601"/>
          </a:xfrm>
          <a:prstGeom prst="rect">
            <a:avLst/>
          </a:prstGeom>
        </p:spPr>
        <p:txBody>
          <a:bodyPr/>
          <a:lstStyle>
            <a:lvl1pPr>
              <a:defRPr>
                <a:solidFill>
                  <a:srgbClr val="FFFFFF"/>
                </a:solidFill>
              </a:defRPr>
            </a:lvl1pPr>
          </a:lstStyle>
          <a:p>
            <a:pPr lvl="0">
              <a:defRPr sz="1800">
                <a:solidFill>
                  <a:srgbClr val="000000"/>
                </a:solidFill>
              </a:defRPr>
            </a:pPr>
            <a:r>
              <a:rPr sz="6000">
                <a:solidFill>
                  <a:srgbClr val="FFFFFF"/>
                </a:solidFill>
              </a:rPr>
              <a:t>Dickens places all of these images around the fire.</a:t>
            </a:r>
          </a:p>
        </p:txBody>
      </p:sp>
      <p:sp>
        <p:nvSpPr>
          <p:cNvPr id="111" name="Shape 111"/>
          <p:cNvSpPr>
            <a:spLocks noGrp="1"/>
          </p:cNvSpPr>
          <p:nvPr>
            <p:ph type="body" idx="1"/>
          </p:nvPr>
        </p:nvSpPr>
        <p:spPr>
          <a:xfrm>
            <a:off x="1524000" y="3602037"/>
            <a:ext cx="9144000" cy="1655762"/>
          </a:xfrm>
          <a:prstGeom prst="rect">
            <a:avLst/>
          </a:prstGeom>
        </p:spPr>
        <p:txBody>
          <a:bodyPr/>
          <a:lstStyle/>
          <a:p>
            <a:pPr lvl="0" defTabSz="905255">
              <a:spcBef>
                <a:spcPts val="900"/>
              </a:spcBef>
              <a:defRPr sz="1800"/>
            </a:pPr>
            <a:r>
              <a:rPr sz="2300">
                <a:solidFill>
                  <a:srgbClr val="FFFFFF"/>
                </a:solidFill>
              </a:rPr>
              <a:t>Using your knowledge of each image/reference and the symbolism of fire, why did Dickens present the fireplace in this way? </a:t>
            </a:r>
          </a:p>
          <a:p>
            <a:pPr lvl="0" defTabSz="905255">
              <a:spcBef>
                <a:spcPts val="900"/>
              </a:spcBef>
              <a:defRPr sz="1800"/>
            </a:pPr>
            <a:r>
              <a:rPr sz="2300">
                <a:solidFill>
                  <a:srgbClr val="FFFFFF"/>
                </a:solidFill>
              </a:rPr>
              <a:t>(Dickens has presented a religious allegory in the form of a ghost story)</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 name="Table 107"/>
          <p:cNvGraphicFramePr/>
          <p:nvPr/>
        </p:nvGraphicFramePr>
        <p:xfrm>
          <a:off x="2032000" y="719661"/>
          <a:ext cx="8127999" cy="4767959"/>
        </p:xfrm>
        <a:graphic>
          <a:graphicData uri="http://schemas.openxmlformats.org/drawingml/2006/table">
            <a:tbl>
              <a:tblPr firstRow="1" bandRow="1">
                <a:tableStyleId>{4C3C2611-4C71-4FC5-86AE-919BDF0F9419}</a:tableStyleId>
              </a:tblPr>
              <a:tblGrid>
                <a:gridCol w="2709333">
                  <a:extLst>
                    <a:ext uri="{9D8B030D-6E8A-4147-A177-3AD203B41FA5}">
                      <a16:colId xmlns:a16="http://schemas.microsoft.com/office/drawing/2014/main" val="20000"/>
                    </a:ext>
                  </a:extLst>
                </a:gridCol>
                <a:gridCol w="2709333">
                  <a:extLst>
                    <a:ext uri="{9D8B030D-6E8A-4147-A177-3AD203B41FA5}">
                      <a16:colId xmlns:a16="http://schemas.microsoft.com/office/drawing/2014/main" val="20001"/>
                    </a:ext>
                  </a:extLst>
                </a:gridCol>
                <a:gridCol w="2709333">
                  <a:extLst>
                    <a:ext uri="{9D8B030D-6E8A-4147-A177-3AD203B41FA5}">
                      <a16:colId xmlns:a16="http://schemas.microsoft.com/office/drawing/2014/main" val="20002"/>
                    </a:ext>
                  </a:extLst>
                </a:gridCol>
              </a:tblGrid>
              <a:tr h="745349">
                <a:tc>
                  <a:txBody>
                    <a:bodyPr/>
                    <a:lstStyle/>
                    <a:p>
                      <a:pPr lvl="0" algn="l">
                        <a:defRPr sz="1800" b="0" i="0">
                          <a:solidFill>
                            <a:srgbClr val="000000"/>
                          </a:solidFill>
                        </a:defRPr>
                      </a:pPr>
                      <a:r>
                        <a:rPr b="1">
                          <a:solidFill>
                            <a:srgbClr val="FFFFFF"/>
                          </a:solidFill>
                          <a:sym typeface="Helvetica"/>
                        </a:rPr>
                        <a:t>Biblical allusion</a:t>
                      </a:r>
                    </a:p>
                  </a:txBody>
                  <a:tcPr marL="45720" marR="45720" horzOverflow="overflow"/>
                </a:tc>
                <a:tc>
                  <a:txBody>
                    <a:bodyPr/>
                    <a:lstStyle/>
                    <a:p>
                      <a:pPr lvl="0" algn="l">
                        <a:defRPr sz="1800" b="0" i="0">
                          <a:solidFill>
                            <a:srgbClr val="000000"/>
                          </a:solidFill>
                        </a:defRPr>
                      </a:pPr>
                      <a:r>
                        <a:rPr b="1">
                          <a:solidFill>
                            <a:srgbClr val="FFFFFF"/>
                          </a:solidFill>
                          <a:sym typeface="Helvetica"/>
                        </a:rPr>
                        <a:t>What this represents</a:t>
                      </a:r>
                    </a:p>
                  </a:txBody>
                  <a:tcPr marL="45720" marR="45720" horzOverflow="overflow"/>
                </a:tc>
                <a:tc>
                  <a:txBody>
                    <a:bodyPr/>
                    <a:lstStyle/>
                    <a:p>
                      <a:pPr lvl="0" algn="l">
                        <a:defRPr sz="1800" b="0" i="0">
                          <a:solidFill>
                            <a:srgbClr val="000000"/>
                          </a:solidFill>
                        </a:defRPr>
                      </a:pPr>
                      <a:r>
                        <a:rPr b="1">
                          <a:solidFill>
                            <a:srgbClr val="FFFFFF"/>
                          </a:solidFill>
                          <a:sym typeface="Helvetica"/>
                        </a:rPr>
                        <a:t>How can this be related to novel</a:t>
                      </a:r>
                    </a:p>
                  </a:txBody>
                  <a:tcPr marL="45720" marR="45720" horzOverflow="overflow"/>
                </a:tc>
                <a:extLst>
                  <a:ext uri="{0D108BD9-81ED-4DB2-BD59-A6C34878D82A}">
                    <a16:rowId xmlns:a16="http://schemas.microsoft.com/office/drawing/2014/main" val="10000"/>
                  </a:ext>
                </a:extLst>
              </a:tr>
              <a:tr h="670435">
                <a:tc>
                  <a:txBody>
                    <a:bodyPr/>
                    <a:lstStyle/>
                    <a:p>
                      <a:pPr lvl="0" algn="l">
                        <a:defRPr sz="1800" b="0" i="0"/>
                      </a:pPr>
                      <a:r>
                        <a:rPr b="1" i="1">
                          <a:sym typeface="Helvetica"/>
                        </a:rPr>
                        <a:t>‘Cains and Abels’</a:t>
                      </a:r>
                    </a:p>
                  </a:txBody>
                  <a:tcPr marL="45720" marR="45720" horzOverflow="overflow"/>
                </a:tc>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1"/>
                  </a:ext>
                </a:extLst>
              </a:tr>
              <a:tr h="670435">
                <a:tc>
                  <a:txBody>
                    <a:bodyPr/>
                    <a:lstStyle/>
                    <a:p>
                      <a:pPr lvl="0" algn="l">
                        <a:defRPr sz="1800" b="0" i="0"/>
                      </a:pPr>
                      <a:r>
                        <a:rPr b="1" i="1">
                          <a:sym typeface="Helvetica"/>
                        </a:rPr>
                        <a:t>‘Pharaoh’s daughters’</a:t>
                      </a:r>
                    </a:p>
                  </a:txBody>
                  <a:tcPr marL="45720" marR="45720" horzOverflow="overflow"/>
                </a:tc>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2"/>
                  </a:ext>
                </a:extLst>
              </a:tr>
              <a:tr h="670435">
                <a:tc>
                  <a:txBody>
                    <a:bodyPr/>
                    <a:lstStyle/>
                    <a:p>
                      <a:pPr lvl="0" algn="l">
                        <a:defRPr sz="1800" b="0" i="0"/>
                      </a:pPr>
                      <a:r>
                        <a:rPr b="1" i="1">
                          <a:sym typeface="Helvetica"/>
                        </a:rPr>
                        <a:t>‘Queen of Sheba’</a:t>
                      </a:r>
                    </a:p>
                  </a:txBody>
                  <a:tcPr marL="45720" marR="45720" horzOverflow="overflow"/>
                </a:tc>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3"/>
                  </a:ext>
                </a:extLst>
              </a:tr>
              <a:tr h="670435">
                <a:tc>
                  <a:txBody>
                    <a:bodyPr/>
                    <a:lstStyle/>
                    <a:p>
                      <a:pPr lvl="0" algn="l">
                        <a:defRPr sz="1800" b="0" i="0"/>
                      </a:pPr>
                      <a:r>
                        <a:rPr b="1" i="1">
                          <a:sym typeface="Helvetica"/>
                        </a:rPr>
                        <a:t>‘Angelic messengers’</a:t>
                      </a:r>
                    </a:p>
                  </a:txBody>
                  <a:tcPr marL="45720" marR="45720" horzOverflow="overflow"/>
                </a:tc>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4"/>
                  </a:ext>
                </a:extLst>
              </a:tr>
              <a:tr h="670435">
                <a:tc>
                  <a:txBody>
                    <a:bodyPr/>
                    <a:lstStyle/>
                    <a:p>
                      <a:pPr lvl="0" algn="l">
                        <a:defRPr sz="1800" b="0" i="0"/>
                      </a:pPr>
                      <a:r>
                        <a:rPr b="1" i="1">
                          <a:sym typeface="Helvetica"/>
                        </a:rPr>
                        <a:t>‘Abrahams’</a:t>
                      </a:r>
                    </a:p>
                  </a:txBody>
                  <a:tcPr marL="45720" marR="45720" horzOverflow="overflow"/>
                </a:tc>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5"/>
                  </a:ext>
                </a:extLst>
              </a:tr>
              <a:tr h="670435">
                <a:tc>
                  <a:txBody>
                    <a:bodyPr/>
                    <a:lstStyle/>
                    <a:p>
                      <a:pPr lvl="0" algn="l">
                        <a:defRPr sz="1800" b="0" i="0"/>
                      </a:pPr>
                      <a:r>
                        <a:rPr b="1" i="1">
                          <a:sym typeface="Helvetica"/>
                        </a:rPr>
                        <a:t>‘Belshazzars’</a:t>
                      </a:r>
                    </a:p>
                  </a:txBody>
                  <a:tcPr marL="45720" marR="45720" horzOverflow="overflow"/>
                </a:tc>
                <a:tc>
                  <a:txBody>
                    <a:bodyPr/>
                    <a:lstStyle/>
                    <a:p>
                      <a:pPr lvl="0" algn="l">
                        <a:defRPr sz="1800" b="0" i="0"/>
                      </a:pPr>
                      <a:endParaRPr/>
                    </a:p>
                  </a:txBody>
                  <a:tcPr marL="45720" marR="45720" horzOverflow="overflow"/>
                </a:tc>
                <a:tc>
                  <a:txBody>
                    <a:bodyPr/>
                    <a:lstStyle/>
                    <a:p>
                      <a:pPr lvl="0" algn="l">
                        <a:defRPr sz="1800" b="0" i="0"/>
                      </a:pPr>
                      <a:endParaRPr/>
                    </a:p>
                  </a:txBody>
                  <a:tcPr marL="45720" marR="45720" horzOverflow="overflow"/>
                </a:tc>
                <a:extLst>
                  <a:ext uri="{0D108BD9-81ED-4DB2-BD59-A6C34878D82A}">
                    <a16:rowId xmlns:a16="http://schemas.microsoft.com/office/drawing/2014/main" val="10006"/>
                  </a:ext>
                </a:extLst>
              </a:tr>
            </a:tbl>
          </a:graphicData>
        </a:graphic>
      </p:graphicFrame>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57" name="Shape 57"/>
          <p:cNvSpPr/>
          <p:nvPr/>
        </p:nvSpPr>
        <p:spPr>
          <a:xfrm>
            <a:off x="1231900" y="546100"/>
            <a:ext cx="9728200" cy="5765800"/>
          </a:xfrm>
          <a:prstGeom prst="roundRect">
            <a:avLst>
              <a:gd name="adj" fmla="val 15000"/>
            </a:avLst>
          </a:prstGeom>
          <a:gradFill>
            <a:gsLst>
              <a:gs pos="0">
                <a:srgbClr val="5F82CB"/>
              </a:gs>
              <a:gs pos="50000">
                <a:srgbClr val="3E70CA"/>
              </a:gs>
              <a:gs pos="100000">
                <a:srgbClr val="2F61BA"/>
              </a:gs>
            </a:gsLst>
            <a:lin ang="5400000"/>
          </a:gradFill>
          <a:ln w="6350">
            <a:solidFill>
              <a:srgbClr val="4472C4"/>
            </a:solidFill>
            <a:miter/>
          </a:ln>
        </p:spPr>
        <p:txBody>
          <a:bodyPr lIns="0" tIns="0" rIns="0" bIns="0" anchor="ctr"/>
          <a:lstStyle/>
          <a:p>
            <a:pPr lvl="0">
              <a:defRPr>
                <a:solidFill>
                  <a:srgbClr val="FFFFFF"/>
                </a:solidFill>
                <a:latin typeface="Calibri"/>
                <a:ea typeface="Calibri"/>
                <a:cs typeface="Calibri"/>
                <a:sym typeface="Calibri"/>
              </a:defRPr>
            </a:pPr>
            <a:endParaRPr/>
          </a:p>
        </p:txBody>
      </p:sp>
      <p:sp>
        <p:nvSpPr>
          <p:cNvPr id="58" name="Shape 58"/>
          <p:cNvSpPr>
            <a:spLocks noGrp="1"/>
          </p:cNvSpPr>
          <p:nvPr>
            <p:ph type="title"/>
          </p:nvPr>
        </p:nvSpPr>
        <p:spPr>
          <a:xfrm>
            <a:off x="1524000" y="546100"/>
            <a:ext cx="9144000" cy="1080528"/>
          </a:xfrm>
          <a:prstGeom prst="rect">
            <a:avLst/>
          </a:prstGeom>
        </p:spPr>
        <p:txBody>
          <a:bodyPr anchor="t"/>
          <a:lstStyle>
            <a:lvl1pPr>
              <a:defRPr u="sng">
                <a:solidFill>
                  <a:srgbClr val="FFFFFF"/>
                </a:solidFill>
              </a:defRPr>
            </a:lvl1pPr>
          </a:lstStyle>
          <a:p>
            <a:pPr lvl="0">
              <a:defRPr sz="1800" u="none">
                <a:solidFill>
                  <a:srgbClr val="000000"/>
                </a:solidFill>
              </a:defRPr>
            </a:pPr>
            <a:r>
              <a:rPr sz="6000" b="1" u="sng" dirty="0">
                <a:solidFill>
                  <a:srgbClr val="FFFFFF"/>
                </a:solidFill>
              </a:rPr>
              <a:t>Recap – Dickens’ intentions</a:t>
            </a:r>
          </a:p>
        </p:txBody>
      </p:sp>
      <p:sp>
        <p:nvSpPr>
          <p:cNvPr id="59" name="Shape 59"/>
          <p:cNvSpPr>
            <a:spLocks noGrp="1"/>
          </p:cNvSpPr>
          <p:nvPr>
            <p:ph type="body" idx="1"/>
          </p:nvPr>
        </p:nvSpPr>
        <p:spPr>
          <a:xfrm>
            <a:off x="1524000" y="1842655"/>
            <a:ext cx="9144000" cy="4786209"/>
          </a:xfrm>
          <a:prstGeom prst="rect">
            <a:avLst/>
          </a:prstGeom>
        </p:spPr>
        <p:txBody>
          <a:bodyPr>
            <a:normAutofit/>
          </a:bodyPr>
          <a:lstStyle/>
          <a:p>
            <a:pPr lvl="0">
              <a:defRPr sz="1800"/>
            </a:pPr>
            <a:r>
              <a:rPr sz="3600" dirty="0">
                <a:solidFill>
                  <a:srgbClr val="FFFFFF"/>
                </a:solidFill>
                <a:latin typeface="Gill Sans MT" panose="020B0502020104020203" pitchFamily="34" charset="0"/>
              </a:rPr>
              <a:t>Dickens </a:t>
            </a:r>
            <a:r>
              <a:rPr sz="3600" dirty="0" smtClean="0">
                <a:solidFill>
                  <a:srgbClr val="FFFFFF"/>
                </a:solidFill>
                <a:latin typeface="Gill Sans MT" panose="020B0502020104020203" pitchFamily="34" charset="0"/>
              </a:rPr>
              <a:t>wanted </a:t>
            </a:r>
            <a:r>
              <a:rPr sz="3600" dirty="0">
                <a:solidFill>
                  <a:srgbClr val="FFFFFF"/>
                </a:solidFill>
                <a:latin typeface="Gill Sans MT" panose="020B0502020104020203" pitchFamily="34" charset="0"/>
              </a:rPr>
              <a:t>people to look inside themselves </a:t>
            </a:r>
            <a:endParaRPr lang="en-GB" sz="3600" dirty="0" smtClean="0">
              <a:solidFill>
                <a:srgbClr val="FFFFFF"/>
              </a:solidFill>
              <a:latin typeface="Gill Sans MT" panose="020B0502020104020203" pitchFamily="34" charset="0"/>
            </a:endParaRPr>
          </a:p>
          <a:p>
            <a:pPr lvl="0">
              <a:defRPr sz="1800"/>
            </a:pPr>
            <a:endParaRPr lang="en-GB" sz="3600" dirty="0">
              <a:solidFill>
                <a:srgbClr val="FFFFFF"/>
              </a:solidFill>
              <a:latin typeface="Gill Sans MT" panose="020B0502020104020203" pitchFamily="34" charset="0"/>
            </a:endParaRPr>
          </a:p>
          <a:p>
            <a:pPr lvl="0">
              <a:defRPr sz="1800"/>
            </a:pPr>
            <a:r>
              <a:rPr lang="en-GB" sz="3600" dirty="0" smtClean="0">
                <a:solidFill>
                  <a:srgbClr val="FFFFFF"/>
                </a:solidFill>
                <a:latin typeface="Gill Sans MT" panose="020B0502020104020203" pitchFamily="34" charset="0"/>
              </a:rPr>
              <a:t>To</a:t>
            </a:r>
            <a:r>
              <a:rPr sz="3600" dirty="0" smtClean="0">
                <a:solidFill>
                  <a:srgbClr val="FFFFFF"/>
                </a:solidFill>
                <a:latin typeface="Gill Sans MT" panose="020B0502020104020203" pitchFamily="34" charset="0"/>
              </a:rPr>
              <a:t> </a:t>
            </a:r>
            <a:r>
              <a:rPr sz="3600" dirty="0">
                <a:solidFill>
                  <a:srgbClr val="FFFFFF"/>
                </a:solidFill>
                <a:latin typeface="Gill Sans MT" panose="020B0502020104020203" pitchFamily="34" charset="0"/>
              </a:rPr>
              <a:t>reflect on whether they were living a good Christian life, </a:t>
            </a:r>
            <a:endParaRPr lang="en-GB" sz="3600" dirty="0" smtClean="0">
              <a:solidFill>
                <a:srgbClr val="FFFFFF"/>
              </a:solidFill>
              <a:latin typeface="Gill Sans MT" panose="020B0502020104020203" pitchFamily="34" charset="0"/>
            </a:endParaRPr>
          </a:p>
          <a:p>
            <a:pPr lvl="0">
              <a:defRPr sz="1800"/>
            </a:pPr>
            <a:r>
              <a:rPr lang="en-GB" sz="3600" dirty="0" smtClean="0">
                <a:solidFill>
                  <a:srgbClr val="FFFFFF"/>
                </a:solidFill>
                <a:latin typeface="Gill Sans MT" panose="020B0502020104020203" pitchFamily="34" charset="0"/>
              </a:rPr>
              <a:t>Where</a:t>
            </a:r>
            <a:r>
              <a:rPr sz="3600" dirty="0" smtClean="0">
                <a:solidFill>
                  <a:srgbClr val="FFFFFF"/>
                </a:solidFill>
                <a:latin typeface="Gill Sans MT" panose="020B0502020104020203" pitchFamily="34" charset="0"/>
              </a:rPr>
              <a:t> they ‘</a:t>
            </a:r>
            <a:r>
              <a:rPr sz="3600" dirty="0">
                <a:solidFill>
                  <a:srgbClr val="FFFFFF"/>
                </a:solidFill>
                <a:latin typeface="Gill Sans MT" panose="020B0502020104020203" pitchFamily="34" charset="0"/>
              </a:rPr>
              <a:t>Scrooge’.</a:t>
            </a:r>
          </a:p>
          <a:p>
            <a:pPr lvl="0">
              <a:defRPr sz="1800"/>
            </a:pPr>
            <a:endParaRPr lang="en-GB" sz="3600" dirty="0" smtClean="0">
              <a:solidFill>
                <a:srgbClr val="FFFFFF"/>
              </a:solidFill>
              <a:latin typeface="Gill Sans MT" panose="020B0502020104020203" pitchFamily="34" charset="0"/>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61" name="Shape 61"/>
          <p:cNvSpPr/>
          <p:nvPr/>
        </p:nvSpPr>
        <p:spPr>
          <a:xfrm>
            <a:off x="552450" y="415636"/>
            <a:ext cx="11279332" cy="6309014"/>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62" name="Shape 62"/>
          <p:cNvSpPr>
            <a:spLocks noGrp="1"/>
          </p:cNvSpPr>
          <p:nvPr>
            <p:ph type="body" idx="1"/>
          </p:nvPr>
        </p:nvSpPr>
        <p:spPr>
          <a:xfrm>
            <a:off x="1085850" y="704850"/>
            <a:ext cx="10140431" cy="4254395"/>
          </a:xfrm>
          <a:prstGeom prst="rect">
            <a:avLst/>
          </a:prstGeom>
        </p:spPr>
        <p:txBody>
          <a:bodyPr>
            <a:noAutofit/>
          </a:bodyPr>
          <a:lstStyle>
            <a:lvl1pPr defTabSz="896111">
              <a:spcBef>
                <a:spcPts val="900"/>
              </a:spcBef>
              <a:defRPr sz="2300">
                <a:solidFill>
                  <a:srgbClr val="FFFFFF"/>
                </a:solidFill>
              </a:defRPr>
            </a:lvl1pPr>
          </a:lstStyle>
          <a:p>
            <a:pPr lvl="0">
              <a:defRPr sz="1800">
                <a:solidFill>
                  <a:srgbClr val="000000"/>
                </a:solidFill>
              </a:defRPr>
            </a:pPr>
            <a:r>
              <a:rPr sz="3200" i="1" dirty="0">
                <a:solidFill>
                  <a:srgbClr val="FFFFFF"/>
                </a:solidFill>
                <a:effectLst>
                  <a:outerShdw blurRad="38100" dist="38100" dir="2700000" algn="tl">
                    <a:srgbClr val="000000">
                      <a:alpha val="43137"/>
                    </a:srgbClr>
                  </a:outerShdw>
                </a:effectLst>
                <a:latin typeface="Gill Sans MT" panose="020B0502020104020203" pitchFamily="34" charset="0"/>
              </a:rPr>
              <a:t>Religion is repeated in the novel through the use of staves to name the chapters of the book. The staves are a musical representation “Stave is the name for the five parallel, equally-spaced, horizontal lines which hold one or more part of the music”. Dickens chooses deliberately to hold his novella together in 5 staves, which hold together the allegorical meaning of the book. A Carol is a piece of music that you sing in church (hence one reason for the religious link) and which brings people together; irrespective of social class, wealth or any other consideration. Therefore, Dickens may be implying that the church is responsible for holding the moral </a:t>
            </a:r>
            <a:r>
              <a:rPr sz="3200" i="1" dirty="0" err="1">
                <a:solidFill>
                  <a:srgbClr val="FFFFFF"/>
                </a:solidFill>
                <a:effectLst>
                  <a:outerShdw blurRad="38100" dist="38100" dir="2700000" algn="tl">
                    <a:srgbClr val="000000">
                      <a:alpha val="43137"/>
                    </a:srgbClr>
                  </a:outerShdw>
                </a:effectLst>
                <a:latin typeface="Gill Sans MT" panose="020B0502020104020203" pitchFamily="34" charset="0"/>
              </a:rPr>
              <a:t>fibre</a:t>
            </a:r>
            <a:r>
              <a:rPr sz="3200" i="1" dirty="0">
                <a:solidFill>
                  <a:srgbClr val="FFFFFF"/>
                </a:solidFill>
                <a:effectLst>
                  <a:outerShdw blurRad="38100" dist="38100" dir="2700000" algn="tl">
                    <a:srgbClr val="000000">
                      <a:alpha val="43137"/>
                    </a:srgbClr>
                  </a:outerShdw>
                </a:effectLst>
                <a:latin typeface="Gill Sans MT" panose="020B0502020104020203" pitchFamily="34" charset="0"/>
              </a:rPr>
              <a:t> of society together and that he in particular finds the church to be failing in this responsibility.</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title"/>
          </p:nvPr>
        </p:nvSpPr>
        <p:spPr>
          <a:xfrm>
            <a:off x="-1038896" y="-927279"/>
            <a:ext cx="9144001" cy="2387602"/>
          </a:xfrm>
          <a:prstGeom prst="rect">
            <a:avLst/>
          </a:prstGeom>
        </p:spPr>
        <p:txBody>
          <a:bodyPr/>
          <a:lstStyle/>
          <a:p>
            <a:pPr lvl="0">
              <a:defRPr sz="1800"/>
            </a:pPr>
            <a:r>
              <a:rPr sz="6000"/>
              <a:t>What is purgatory? </a:t>
            </a:r>
          </a:p>
        </p:txBody>
      </p:sp>
      <p:sp>
        <p:nvSpPr>
          <p:cNvPr id="65" name="Shape 65"/>
          <p:cNvSpPr>
            <a:spLocks noGrp="1"/>
          </p:cNvSpPr>
          <p:nvPr>
            <p:ph type="body" idx="1"/>
          </p:nvPr>
        </p:nvSpPr>
        <p:spPr>
          <a:xfrm>
            <a:off x="583843" y="2133843"/>
            <a:ext cx="5353318" cy="3519982"/>
          </a:xfrm>
          <a:prstGeom prst="rect">
            <a:avLst/>
          </a:prstGeom>
        </p:spPr>
        <p:txBody>
          <a:bodyPr>
            <a:noAutofit/>
          </a:bodyPr>
          <a:lstStyle/>
          <a:p>
            <a:pPr lvl="0">
              <a:defRPr sz="1800"/>
            </a:pPr>
            <a:r>
              <a:rPr sz="2800" dirty="0"/>
              <a:t>The Catholic church believe that purgatory is a state taken by people who have recently died but are not ‘pure enough’ to go straight to heaven. Essentially this means that purgatory is a sort of temporary ‘purifying’ punishment which is typically thought of as a ‘cleansing’ of the soul.</a:t>
            </a:r>
          </a:p>
        </p:txBody>
      </p:sp>
      <p:pic>
        <p:nvPicPr>
          <p:cNvPr id="66" name="image2.png"/>
          <p:cNvPicPr/>
          <p:nvPr/>
        </p:nvPicPr>
        <p:blipFill>
          <a:blip r:embed="rId2">
            <a:extLst/>
          </a:blip>
          <a:stretch>
            <a:fillRect/>
          </a:stretch>
        </p:blipFill>
        <p:spPr>
          <a:xfrm>
            <a:off x="6840693" y="235257"/>
            <a:ext cx="4827568" cy="6622744"/>
          </a:xfrm>
          <a:prstGeom prst="rect">
            <a:avLst/>
          </a:prstGeom>
          <a:ln w="12700">
            <a:miter lim="400000"/>
          </a:ln>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68" name="Shape 68"/>
          <p:cNvSpPr/>
          <p:nvPr/>
        </p:nvSpPr>
        <p:spPr>
          <a:xfrm>
            <a:off x="533400" y="450761"/>
            <a:ext cx="11186376" cy="6159589"/>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69" name="Shape 69"/>
          <p:cNvSpPr>
            <a:spLocks noGrp="1"/>
          </p:cNvSpPr>
          <p:nvPr>
            <p:ph type="body" idx="1"/>
          </p:nvPr>
        </p:nvSpPr>
        <p:spPr>
          <a:xfrm>
            <a:off x="1524000" y="2047741"/>
            <a:ext cx="9906000" cy="4043968"/>
          </a:xfrm>
          <a:prstGeom prst="rect">
            <a:avLst/>
          </a:prstGeom>
        </p:spPr>
        <p:txBody>
          <a:bodyPr>
            <a:normAutofit lnSpcReduction="10000"/>
          </a:bodyPr>
          <a:lstStyle>
            <a:lvl1pPr>
              <a:defRPr>
                <a:solidFill>
                  <a:srgbClr val="FFFFFF"/>
                </a:solidFill>
              </a:defRPr>
            </a:lvl1pPr>
          </a:lstStyle>
          <a:p>
            <a:pPr lvl="0">
              <a:defRPr sz="1800">
                <a:solidFill>
                  <a:srgbClr val="000000"/>
                </a:solidFill>
              </a:defRPr>
            </a:pPr>
            <a:r>
              <a:rPr lang="en-GB" sz="4000" dirty="0">
                <a:latin typeface="Gill Sans MT" panose="020B0502020104020203" pitchFamily="34" charset="0"/>
              </a:rPr>
              <a:t>Purgatory is implied with the use of Marley’s </a:t>
            </a:r>
            <a:r>
              <a:rPr lang="en-GB" sz="4000" dirty="0" smtClean="0">
                <a:latin typeface="Gill Sans MT" panose="020B0502020104020203" pitchFamily="34" charset="0"/>
              </a:rPr>
              <a:t>ghost</a:t>
            </a:r>
          </a:p>
          <a:p>
            <a:pPr lvl="0">
              <a:defRPr sz="1800">
                <a:solidFill>
                  <a:srgbClr val="000000"/>
                </a:solidFill>
              </a:defRPr>
            </a:pPr>
            <a:endParaRPr lang="en-GB" sz="4000" dirty="0">
              <a:solidFill>
                <a:srgbClr val="FFFFFF"/>
              </a:solidFill>
              <a:latin typeface="Gill Sans MT" panose="020B0502020104020203" pitchFamily="34" charset="0"/>
            </a:endParaRPr>
          </a:p>
          <a:p>
            <a:pPr lvl="0">
              <a:defRPr sz="1800">
                <a:solidFill>
                  <a:srgbClr val="000000"/>
                </a:solidFill>
              </a:defRPr>
            </a:pPr>
            <a:r>
              <a:rPr lang="en-GB" sz="4000" dirty="0" smtClean="0">
                <a:latin typeface="Gill Sans MT" panose="020B0502020104020203" pitchFamily="34" charset="0"/>
              </a:rPr>
              <a:t>“These </a:t>
            </a:r>
            <a:r>
              <a:rPr lang="en-GB" sz="4000" dirty="0">
                <a:latin typeface="Gill Sans MT" panose="020B0502020104020203" pitchFamily="34" charset="0"/>
              </a:rPr>
              <a:t>are chains I forged in </a:t>
            </a:r>
            <a:r>
              <a:rPr lang="en-GB" sz="4000" dirty="0" smtClean="0">
                <a:latin typeface="Gill Sans MT" panose="020B0502020104020203" pitchFamily="34" charset="0"/>
              </a:rPr>
              <a:t>life”</a:t>
            </a:r>
          </a:p>
          <a:p>
            <a:pPr lvl="0">
              <a:defRPr sz="1800">
                <a:solidFill>
                  <a:srgbClr val="000000"/>
                </a:solidFill>
              </a:defRPr>
            </a:pPr>
            <a:endParaRPr lang="en-GB" sz="4000" dirty="0">
              <a:solidFill>
                <a:srgbClr val="FFFFFF"/>
              </a:solidFill>
              <a:latin typeface="Gill Sans MT" panose="020B0502020104020203" pitchFamily="34" charset="0"/>
            </a:endParaRPr>
          </a:p>
          <a:p>
            <a:pPr lvl="0">
              <a:defRPr sz="1800">
                <a:solidFill>
                  <a:srgbClr val="000000"/>
                </a:solidFill>
              </a:defRPr>
            </a:pPr>
            <a:r>
              <a:rPr lang="en-GB" sz="4000" dirty="0">
                <a:latin typeface="Gill Sans MT" panose="020B0502020104020203" pitchFamily="34" charset="0"/>
              </a:rPr>
              <a:t>Purgatory, in ‘A Christmas Carol’ is presented as an unpleasant, woeful and depressing state</a:t>
            </a:r>
            <a:endParaRPr sz="4000" dirty="0">
              <a:solidFill>
                <a:srgbClr val="FFFFFF"/>
              </a:solidFill>
            </a:endParaRPr>
          </a:p>
        </p:txBody>
      </p:sp>
      <p:sp>
        <p:nvSpPr>
          <p:cNvPr id="70" name="Shape 70"/>
          <p:cNvSpPr/>
          <p:nvPr/>
        </p:nvSpPr>
        <p:spPr>
          <a:xfrm>
            <a:off x="953035" y="450760"/>
            <a:ext cx="10766742" cy="1446546"/>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lgn="ctr">
              <a:defRPr sz="4400">
                <a:solidFill>
                  <a:srgbClr val="FFFFFF"/>
                </a:solidFill>
                <a:latin typeface="Calibri"/>
                <a:ea typeface="Calibri"/>
                <a:cs typeface="Calibri"/>
                <a:sym typeface="Calibri"/>
              </a:defRPr>
            </a:lvl1pPr>
          </a:lstStyle>
          <a:p>
            <a:pPr lvl="0">
              <a:defRPr sz="1800">
                <a:solidFill>
                  <a:srgbClr val="000000"/>
                </a:solidFill>
              </a:defRPr>
            </a:pPr>
            <a:r>
              <a:rPr sz="4400" dirty="0">
                <a:solidFill>
                  <a:srgbClr val="FFFFFF"/>
                </a:solidFill>
              </a:rPr>
              <a:t>How can you link </a:t>
            </a:r>
            <a:r>
              <a:rPr sz="4400" b="1" dirty="0">
                <a:solidFill>
                  <a:srgbClr val="FFFFFF"/>
                </a:solidFill>
                <a:effectLst>
                  <a:outerShdw blurRad="38100" dist="38100" dir="2700000" algn="tl">
                    <a:srgbClr val="000000">
                      <a:alpha val="43137"/>
                    </a:srgbClr>
                  </a:outerShdw>
                </a:effectLst>
              </a:rPr>
              <a:t>purgatory</a:t>
            </a:r>
            <a:r>
              <a:rPr sz="4400" dirty="0">
                <a:solidFill>
                  <a:srgbClr val="FFFFFF"/>
                </a:solidFill>
              </a:rPr>
              <a:t> to ‘A Christmas Carol’?</a:t>
            </a: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1"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72" name="Shape 72"/>
          <p:cNvSpPr/>
          <p:nvPr/>
        </p:nvSpPr>
        <p:spPr>
          <a:xfrm>
            <a:off x="1000327" y="806155"/>
            <a:ext cx="9955371" cy="4520485"/>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73" name="Shape 73"/>
          <p:cNvSpPr>
            <a:spLocks noGrp="1"/>
          </p:cNvSpPr>
          <p:nvPr>
            <p:ph type="title"/>
          </p:nvPr>
        </p:nvSpPr>
        <p:spPr>
          <a:xfrm>
            <a:off x="1406013" y="553200"/>
            <a:ext cx="9144001" cy="2387601"/>
          </a:xfrm>
          <a:prstGeom prst="rect">
            <a:avLst/>
          </a:prstGeom>
        </p:spPr>
        <p:txBody>
          <a:bodyPr/>
          <a:lstStyle>
            <a:lvl1pPr>
              <a:defRPr u="sng">
                <a:solidFill>
                  <a:srgbClr val="FFFFFF"/>
                </a:solidFill>
              </a:defRPr>
            </a:lvl1pPr>
          </a:lstStyle>
          <a:p>
            <a:pPr lvl="0">
              <a:defRPr sz="1800" u="none">
                <a:solidFill>
                  <a:srgbClr val="000000"/>
                </a:solidFill>
              </a:defRPr>
            </a:pPr>
            <a:r>
              <a:rPr sz="6000" u="sng">
                <a:solidFill>
                  <a:srgbClr val="FFFFFF"/>
                </a:solidFill>
              </a:rPr>
              <a:t>Religious imagery at Scrooge’s fireplace</a:t>
            </a:r>
          </a:p>
        </p:txBody>
      </p:sp>
      <p:sp>
        <p:nvSpPr>
          <p:cNvPr id="74" name="Shape 74"/>
          <p:cNvSpPr>
            <a:spLocks noGrp="1"/>
          </p:cNvSpPr>
          <p:nvPr>
            <p:ph type="body" idx="1"/>
          </p:nvPr>
        </p:nvSpPr>
        <p:spPr>
          <a:xfrm>
            <a:off x="1406013" y="3295024"/>
            <a:ext cx="9144001" cy="2126984"/>
          </a:xfrm>
          <a:prstGeom prst="rect">
            <a:avLst/>
          </a:prstGeom>
        </p:spPr>
        <p:txBody>
          <a:bodyPr/>
          <a:lstStyle/>
          <a:p>
            <a:pPr lvl="0">
              <a:defRPr sz="1800"/>
            </a:pPr>
            <a:r>
              <a:rPr sz="2400">
                <a:solidFill>
                  <a:srgbClr val="FFFFFF"/>
                </a:solidFill>
              </a:rPr>
              <a:t>Stave one presents us with Scrooge’s home. The building has elements of the gothic and his fireplace is described in some detail.</a:t>
            </a:r>
          </a:p>
          <a:p>
            <a:pPr lvl="0">
              <a:defRPr sz="1800"/>
            </a:pPr>
            <a:r>
              <a:rPr sz="2400" b="1">
                <a:solidFill>
                  <a:srgbClr val="FFFFFF"/>
                </a:solidFill>
              </a:rPr>
              <a:t>Why would Dickens choose this area of the home to describe in such detail?</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76" name="Shape 76"/>
          <p:cNvSpPr/>
          <p:nvPr/>
        </p:nvSpPr>
        <p:spPr>
          <a:xfrm>
            <a:off x="1276350" y="1302326"/>
            <a:ext cx="9862705" cy="5003224"/>
          </a:xfrm>
          <a:prstGeom prst="roundRect">
            <a:avLst>
              <a:gd name="adj" fmla="val 16667"/>
            </a:avLst>
          </a:prstGeom>
          <a:solidFill>
            <a:srgbClr val="5B9BD5"/>
          </a:solidFill>
          <a:ln w="12700">
            <a:solidFill>
              <a:srgbClr val="5B9BD5"/>
            </a:solidFill>
            <a:miter/>
          </a:ln>
        </p:spPr>
        <p:txBody>
          <a:bodyPr lIns="0" tIns="0" rIns="0" bIns="0" anchor="ctr"/>
          <a:lstStyle/>
          <a:p>
            <a:pPr lvl="0">
              <a:defRPr>
                <a:latin typeface="Calibri"/>
                <a:ea typeface="Calibri"/>
                <a:cs typeface="Calibri"/>
                <a:sym typeface="Calibri"/>
              </a:defRPr>
            </a:pPr>
            <a:endParaRPr/>
          </a:p>
        </p:txBody>
      </p:sp>
      <p:sp>
        <p:nvSpPr>
          <p:cNvPr id="77" name="Shape 77"/>
          <p:cNvSpPr>
            <a:spLocks noGrp="1"/>
          </p:cNvSpPr>
          <p:nvPr>
            <p:ph type="body" idx="1"/>
          </p:nvPr>
        </p:nvSpPr>
        <p:spPr>
          <a:xfrm>
            <a:off x="1551708" y="1468436"/>
            <a:ext cx="9587347" cy="4837114"/>
          </a:xfrm>
          <a:prstGeom prst="rect">
            <a:avLst/>
          </a:prstGeom>
        </p:spPr>
        <p:txBody>
          <a:bodyPr>
            <a:noAutofit/>
          </a:bodyPr>
          <a:lstStyle>
            <a:lvl1pPr>
              <a:defRPr i="1">
                <a:solidFill>
                  <a:srgbClr val="FFFFFF"/>
                </a:solidFill>
              </a:defRPr>
            </a:lvl1pPr>
          </a:lstStyle>
          <a:p>
            <a:pPr lvl="0">
              <a:defRPr sz="1800" i="0">
                <a:solidFill>
                  <a:srgbClr val="000000"/>
                </a:solidFill>
              </a:defRPr>
            </a:pPr>
            <a:r>
              <a:rPr sz="2800" b="1" i="1" dirty="0">
                <a:solidFill>
                  <a:srgbClr val="FFFFFF"/>
                </a:solidFill>
              </a:rPr>
              <a:t>It was a very low fire indeed; nothing on such a bitter night. He was obliged to sit close to it; and brood over it, before he could extract the least sensation of warmth from such a handful of fuel. The fire-place was an old one, built by some Dutch merchant long ago, and paved all round with quaint Dutch tiles, designed to illustrate the Scriptures. There were </a:t>
            </a:r>
            <a:r>
              <a:rPr sz="2800" b="1" i="1" dirty="0" err="1">
                <a:solidFill>
                  <a:srgbClr val="FFFFFF"/>
                </a:solidFill>
              </a:rPr>
              <a:t>Cains</a:t>
            </a:r>
            <a:r>
              <a:rPr sz="2800" b="1" i="1" dirty="0">
                <a:solidFill>
                  <a:srgbClr val="FFFFFF"/>
                </a:solidFill>
              </a:rPr>
              <a:t> and </a:t>
            </a:r>
            <a:r>
              <a:rPr sz="2800" b="1" i="1" dirty="0" err="1">
                <a:solidFill>
                  <a:srgbClr val="FFFFFF"/>
                </a:solidFill>
              </a:rPr>
              <a:t>Abels</a:t>
            </a:r>
            <a:r>
              <a:rPr sz="2800" b="1" i="1" dirty="0">
                <a:solidFill>
                  <a:srgbClr val="FFFFFF"/>
                </a:solidFill>
              </a:rPr>
              <a:t>, Pharaohs’ daughters, Queens of Sheba, Angelic messengers descending through the air on clouds like feather-beds, Abrahams, </a:t>
            </a:r>
            <a:r>
              <a:rPr sz="2800" b="1" i="1" dirty="0" err="1">
                <a:solidFill>
                  <a:srgbClr val="FFFFFF"/>
                </a:solidFill>
              </a:rPr>
              <a:t>Belshazzars</a:t>
            </a:r>
            <a:r>
              <a:rPr sz="2800" b="1" i="1" dirty="0">
                <a:solidFill>
                  <a:srgbClr val="FFFFFF"/>
                </a:solidFill>
              </a:rPr>
              <a:t>, Apostles putting off to sea in butter-boats, hundreds of figures to attract his thoughts; and yet that face of Marley, seven years dead, came like the ancient Prophet’s rod, and swallowed up the whole.</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79" name="Shape 79"/>
          <p:cNvSpPr/>
          <p:nvPr/>
        </p:nvSpPr>
        <p:spPr>
          <a:xfrm>
            <a:off x="1041041" y="1017431"/>
            <a:ext cx="10047670" cy="5492942"/>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80" name="Shape 80"/>
          <p:cNvSpPr>
            <a:spLocks noGrp="1"/>
          </p:cNvSpPr>
          <p:nvPr>
            <p:ph type="title"/>
          </p:nvPr>
        </p:nvSpPr>
        <p:spPr>
          <a:xfrm>
            <a:off x="1524000" y="-423102"/>
            <a:ext cx="9144000" cy="2387602"/>
          </a:xfrm>
          <a:prstGeom prst="rect">
            <a:avLst/>
          </a:prstGeom>
        </p:spPr>
        <p:txBody>
          <a:bodyPr>
            <a:normAutofit/>
          </a:bodyPr>
          <a:lstStyle>
            <a:lvl1pPr>
              <a:defRPr u="sng">
                <a:solidFill>
                  <a:srgbClr val="FFFFFF"/>
                </a:solidFill>
              </a:defRPr>
            </a:lvl1pPr>
          </a:lstStyle>
          <a:p>
            <a:pPr lvl="0">
              <a:defRPr sz="1800" u="none">
                <a:solidFill>
                  <a:srgbClr val="000000"/>
                </a:solidFill>
              </a:defRPr>
            </a:pPr>
            <a:r>
              <a:rPr sz="7200" b="1" u="sng" dirty="0">
                <a:solidFill>
                  <a:srgbClr val="FFFFFF"/>
                </a:solidFill>
              </a:rPr>
              <a:t>‘</a:t>
            </a:r>
            <a:r>
              <a:rPr sz="7200" b="1" u="sng" dirty="0" err="1">
                <a:solidFill>
                  <a:srgbClr val="FFFFFF"/>
                </a:solidFill>
              </a:rPr>
              <a:t>Cains</a:t>
            </a:r>
            <a:r>
              <a:rPr sz="7200" b="1" u="sng" dirty="0">
                <a:solidFill>
                  <a:srgbClr val="FFFFFF"/>
                </a:solidFill>
              </a:rPr>
              <a:t> and </a:t>
            </a:r>
            <a:r>
              <a:rPr sz="7200" b="1" u="sng" dirty="0" err="1">
                <a:solidFill>
                  <a:srgbClr val="FFFFFF"/>
                </a:solidFill>
              </a:rPr>
              <a:t>Abels</a:t>
            </a:r>
            <a:r>
              <a:rPr sz="7200" b="1" u="sng" dirty="0">
                <a:solidFill>
                  <a:srgbClr val="FFFFFF"/>
                </a:solidFill>
              </a:rPr>
              <a:t>’</a:t>
            </a:r>
          </a:p>
        </p:txBody>
      </p:sp>
      <p:sp>
        <p:nvSpPr>
          <p:cNvPr id="82" name="Shape 82"/>
          <p:cNvSpPr/>
          <p:nvPr/>
        </p:nvSpPr>
        <p:spPr>
          <a:xfrm>
            <a:off x="1041040" y="5794707"/>
            <a:ext cx="9929614" cy="4470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lgn="ctr">
              <a:defRPr sz="2400" b="1">
                <a:solidFill>
                  <a:srgbClr val="FFFFFF"/>
                </a:solidFill>
                <a:latin typeface="Calibri"/>
                <a:ea typeface="Calibri"/>
                <a:cs typeface="Calibri"/>
                <a:sym typeface="Calibri"/>
              </a:defRPr>
            </a:lvl1pPr>
          </a:lstStyle>
          <a:p>
            <a:pPr lvl="0">
              <a:defRPr sz="1800" b="0">
                <a:solidFill>
                  <a:srgbClr val="000000"/>
                </a:solidFill>
              </a:defRPr>
            </a:pPr>
            <a:r>
              <a:rPr sz="2400" b="1">
                <a:solidFill>
                  <a:srgbClr val="FFFFFF"/>
                </a:solidFill>
              </a:rPr>
              <a:t>How does this relate to the novel?</a:t>
            </a:r>
          </a:p>
        </p:txBody>
      </p:sp>
      <p:sp>
        <p:nvSpPr>
          <p:cNvPr id="2" name="Text Placeholder 1"/>
          <p:cNvSpPr>
            <a:spLocks noGrp="1"/>
          </p:cNvSpPr>
          <p:nvPr>
            <p:ph type="body" idx="1"/>
          </p:nvPr>
        </p:nvSpPr>
        <p:spPr/>
        <p:txBody>
          <a:bodyPr/>
          <a:lstStyle/>
          <a:p>
            <a:endParaRPr lang="en-GB"/>
          </a:p>
        </p:txBody>
      </p:sp>
      <p:sp>
        <p:nvSpPr>
          <p:cNvPr id="7" name="Shape 81"/>
          <p:cNvSpPr txBox="1">
            <a:spLocks/>
          </p:cNvSpPr>
          <p:nvPr/>
        </p:nvSpPr>
        <p:spPr>
          <a:xfrm>
            <a:off x="1433848" y="2066308"/>
            <a:ext cx="9144001" cy="388058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normAutofit/>
          </a:bodyPr>
          <a:lstStyle>
            <a:lvl1pPr marL="0" indent="0" algn="ctr">
              <a:lnSpc>
                <a:spcPct val="90000"/>
              </a:lnSpc>
              <a:spcBef>
                <a:spcPts val="1000"/>
              </a:spcBef>
              <a:buSzTx/>
              <a:buFontTx/>
              <a:buNone/>
              <a:defRPr sz="2400">
                <a:latin typeface="Calibri"/>
                <a:ea typeface="Calibri"/>
                <a:cs typeface="Calibri"/>
                <a:sym typeface="Calibri"/>
              </a:defRPr>
            </a:lvl1pPr>
            <a:lvl2pPr marL="723900" indent="-266700">
              <a:lnSpc>
                <a:spcPct val="90000"/>
              </a:lnSpc>
              <a:spcBef>
                <a:spcPts val="1000"/>
              </a:spcBef>
              <a:buSzPct val="100000"/>
              <a:buFont typeface="Arial"/>
              <a:buChar char="•"/>
              <a:defRPr sz="2800">
                <a:latin typeface="Calibri"/>
                <a:ea typeface="Calibri"/>
                <a:cs typeface="Calibri"/>
                <a:sym typeface="Calibri"/>
              </a:defRPr>
            </a:lvl2pPr>
            <a:lvl3pPr marL="1234438" indent="-320038">
              <a:lnSpc>
                <a:spcPct val="90000"/>
              </a:lnSpc>
              <a:spcBef>
                <a:spcPts val="1000"/>
              </a:spcBef>
              <a:buSzPct val="100000"/>
              <a:buFont typeface="Arial"/>
              <a:buChar char="•"/>
              <a:defRPr sz="2800">
                <a:latin typeface="Calibri"/>
                <a:ea typeface="Calibri"/>
                <a:cs typeface="Calibri"/>
                <a:sym typeface="Calibri"/>
              </a:defRPr>
            </a:lvl3pPr>
            <a:lvl4pPr marL="1727200" indent="-355600">
              <a:lnSpc>
                <a:spcPct val="90000"/>
              </a:lnSpc>
              <a:spcBef>
                <a:spcPts val="1000"/>
              </a:spcBef>
              <a:buSzPct val="100000"/>
              <a:buFont typeface="Arial"/>
              <a:buChar char="•"/>
              <a:defRPr sz="2800">
                <a:latin typeface="Calibri"/>
                <a:ea typeface="Calibri"/>
                <a:cs typeface="Calibri"/>
                <a:sym typeface="Calibri"/>
              </a:defRPr>
            </a:lvl4pPr>
            <a:lvl5pPr marL="2184400" indent="-355600">
              <a:lnSpc>
                <a:spcPct val="90000"/>
              </a:lnSpc>
              <a:spcBef>
                <a:spcPts val="1000"/>
              </a:spcBef>
              <a:buSzPct val="100000"/>
              <a:buFont typeface="Arial"/>
              <a:buChar char="•"/>
              <a:defRPr sz="2800">
                <a:latin typeface="Calibri"/>
                <a:ea typeface="Calibri"/>
                <a:cs typeface="Calibri"/>
                <a:sym typeface="Calibri"/>
              </a:defRPr>
            </a:lvl5pPr>
            <a:lvl6pPr marL="2641600" indent="-355600">
              <a:lnSpc>
                <a:spcPct val="90000"/>
              </a:lnSpc>
              <a:spcBef>
                <a:spcPts val="1000"/>
              </a:spcBef>
              <a:buSzPct val="100000"/>
              <a:buFont typeface="Arial"/>
              <a:buChar char="•"/>
              <a:defRPr sz="2800">
                <a:latin typeface="Calibri"/>
                <a:ea typeface="Calibri"/>
                <a:cs typeface="Calibri"/>
                <a:sym typeface="Calibri"/>
              </a:defRPr>
            </a:lvl6pPr>
            <a:lvl7pPr marL="3098800" indent="-355600">
              <a:lnSpc>
                <a:spcPct val="90000"/>
              </a:lnSpc>
              <a:spcBef>
                <a:spcPts val="1000"/>
              </a:spcBef>
              <a:buSzPct val="100000"/>
              <a:buFont typeface="Arial"/>
              <a:buChar char="•"/>
              <a:defRPr sz="2800">
                <a:latin typeface="Calibri"/>
                <a:ea typeface="Calibri"/>
                <a:cs typeface="Calibri"/>
                <a:sym typeface="Calibri"/>
              </a:defRPr>
            </a:lvl7pPr>
            <a:lvl8pPr marL="3556000" indent="-355600">
              <a:lnSpc>
                <a:spcPct val="90000"/>
              </a:lnSpc>
              <a:spcBef>
                <a:spcPts val="1000"/>
              </a:spcBef>
              <a:buSzPct val="100000"/>
              <a:buFont typeface="Arial"/>
              <a:buChar char="•"/>
              <a:defRPr sz="2800">
                <a:latin typeface="Calibri"/>
                <a:ea typeface="Calibri"/>
                <a:cs typeface="Calibri"/>
                <a:sym typeface="Calibri"/>
              </a:defRPr>
            </a:lvl8pPr>
            <a:lvl9pPr marL="4013200" indent="-355600">
              <a:lnSpc>
                <a:spcPct val="90000"/>
              </a:lnSpc>
              <a:spcBef>
                <a:spcPts val="1000"/>
              </a:spcBef>
              <a:buSzPct val="100000"/>
              <a:buFont typeface="Arial"/>
              <a:buChar char="•"/>
              <a:defRPr sz="2800">
                <a:latin typeface="Calibri"/>
                <a:ea typeface="Calibri"/>
                <a:cs typeface="Calibri"/>
                <a:sym typeface="Calibri"/>
              </a:defRPr>
            </a:lvl9pPr>
          </a:lstStyle>
          <a:p>
            <a:pPr defTabSz="886967">
              <a:lnSpc>
                <a:spcPct val="72000"/>
              </a:lnSpc>
              <a:spcBef>
                <a:spcPts val="900"/>
              </a:spcBef>
              <a:defRPr sz="1800"/>
            </a:pPr>
            <a:endParaRPr lang="en-GB" sz="1900" dirty="0">
              <a:solidFill>
                <a:srgbClr val="FFFFFF"/>
              </a:solidFill>
              <a:effectLst>
                <a:outerShdw blurRad="38100" dist="38100" dir="2700000" algn="tl">
                  <a:srgbClr val="000000">
                    <a:alpha val="43137"/>
                  </a:srgbClr>
                </a:outerShdw>
              </a:effectLst>
              <a:latin typeface="Gill Sans MT" panose="020B0502020104020203" pitchFamily="34" charset="0"/>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84" name="Shape 84"/>
          <p:cNvSpPr/>
          <p:nvPr/>
        </p:nvSpPr>
        <p:spPr>
          <a:xfrm>
            <a:off x="1124754" y="437881"/>
            <a:ext cx="9732136" cy="5522146"/>
          </a:xfrm>
          <a:prstGeom prst="roundRect">
            <a:avLst>
              <a:gd name="adj" fmla="val 16667"/>
            </a:avLst>
          </a:prstGeom>
          <a:solidFill>
            <a:srgbClr val="5B9BD5"/>
          </a:solidFill>
          <a:ln w="12700">
            <a:solidFill>
              <a:srgbClr val="42719B"/>
            </a:solidFill>
            <a:miter/>
          </a:ln>
        </p:spPr>
        <p:txBody>
          <a:bodyPr lIns="0" tIns="0" rIns="0" bIns="0" anchor="ctr"/>
          <a:lstStyle/>
          <a:p>
            <a:pPr lvl="0" algn="ctr">
              <a:defRPr>
                <a:solidFill>
                  <a:srgbClr val="FFFFFF"/>
                </a:solidFill>
                <a:latin typeface="Calibri"/>
                <a:ea typeface="Calibri"/>
                <a:cs typeface="Calibri"/>
                <a:sym typeface="Calibri"/>
              </a:defRPr>
            </a:pPr>
            <a:endParaRPr/>
          </a:p>
        </p:txBody>
      </p:sp>
      <p:sp>
        <p:nvSpPr>
          <p:cNvPr id="85" name="Shape 85"/>
          <p:cNvSpPr>
            <a:spLocks noGrp="1"/>
          </p:cNvSpPr>
          <p:nvPr>
            <p:ph type="title"/>
          </p:nvPr>
        </p:nvSpPr>
        <p:spPr>
          <a:xfrm>
            <a:off x="1418822" y="-774766"/>
            <a:ext cx="9144001" cy="2387602"/>
          </a:xfrm>
          <a:prstGeom prst="rect">
            <a:avLst/>
          </a:prstGeom>
        </p:spPr>
        <p:txBody>
          <a:bodyPr/>
          <a:lstStyle>
            <a:lvl1pPr>
              <a:defRPr>
                <a:solidFill>
                  <a:srgbClr val="FFFFFF"/>
                </a:solidFill>
              </a:defRPr>
            </a:lvl1pPr>
          </a:lstStyle>
          <a:p>
            <a:pPr lvl="0">
              <a:defRPr sz="1800">
                <a:solidFill>
                  <a:srgbClr val="000000"/>
                </a:solidFill>
              </a:defRPr>
            </a:pPr>
            <a:r>
              <a:rPr sz="6000">
                <a:solidFill>
                  <a:srgbClr val="FFFFFF"/>
                </a:solidFill>
              </a:rPr>
              <a:t>‘Pharaoh’s daughters’</a:t>
            </a:r>
          </a:p>
        </p:txBody>
      </p:sp>
      <p:sp>
        <p:nvSpPr>
          <p:cNvPr id="86" name="Shape 86"/>
          <p:cNvSpPr>
            <a:spLocks noGrp="1"/>
          </p:cNvSpPr>
          <p:nvPr>
            <p:ph type="body" idx="1"/>
          </p:nvPr>
        </p:nvSpPr>
        <p:spPr>
          <a:xfrm>
            <a:off x="1549756" y="1966420"/>
            <a:ext cx="9144001" cy="2837401"/>
          </a:xfrm>
          <a:prstGeom prst="rect">
            <a:avLst/>
          </a:prstGeom>
        </p:spPr>
        <p:txBody>
          <a:bodyPr/>
          <a:lstStyle/>
          <a:p>
            <a:pPr lvl="0">
              <a:defRPr sz="1800"/>
            </a:pPr>
            <a:endParaRPr sz="2400" dirty="0">
              <a:solidFill>
                <a:srgbClr val="FFFFFF"/>
              </a:solidFill>
            </a:endParaRPr>
          </a:p>
        </p:txBody>
      </p:sp>
      <p:sp>
        <p:nvSpPr>
          <p:cNvPr id="87" name="Shape 87"/>
          <p:cNvSpPr/>
          <p:nvPr/>
        </p:nvSpPr>
        <p:spPr>
          <a:xfrm>
            <a:off x="1124756" y="5157404"/>
            <a:ext cx="9427334" cy="497839"/>
          </a:xfrm>
          <a:prstGeom prst="rect">
            <a:avLst/>
          </a:prstGeom>
          <a:ln w="12700">
            <a:miter lim="400000"/>
          </a:ln>
          <a:extLst>
            <a:ext uri="{C572A759-6A51-4108-AA02-DFA0A04FC94B}">
              <ma14:wrappingTextBoxFlag xmlns:ma14="http://schemas.microsoft.com/office/mac/drawingml/2011/main" xmlns="" val="1"/>
            </a:ext>
          </a:extLst>
        </p:spPr>
        <p:txBody>
          <a:bodyPr lIns="45718" tIns="45718" rIns="45718" bIns="45718">
            <a:spAutoFit/>
          </a:bodyPr>
          <a:lstStyle>
            <a:lvl1pPr algn="ctr">
              <a:defRPr sz="2800" b="1">
                <a:solidFill>
                  <a:srgbClr val="FFFFFF"/>
                </a:solidFill>
                <a:latin typeface="Calibri"/>
                <a:ea typeface="Calibri"/>
                <a:cs typeface="Calibri"/>
                <a:sym typeface="Calibri"/>
              </a:defRPr>
            </a:lvl1pPr>
          </a:lstStyle>
          <a:p>
            <a:pPr lvl="0">
              <a:defRPr sz="1800" b="0">
                <a:solidFill>
                  <a:srgbClr val="000000"/>
                </a:solidFill>
              </a:defRPr>
            </a:pPr>
            <a:r>
              <a:rPr sz="2800" b="1">
                <a:solidFill>
                  <a:srgbClr val="FFFFFF"/>
                </a:solidFill>
              </a:rPr>
              <a:t>How does this relate to the novel?</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5B9BD5"/>
          </a:solidFill>
          <a:prstDash val="solid"/>
          <a:bevel/>
        </a:ln>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B9BD5"/>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5B9BD5"/>
          </a:solidFill>
          <a:prstDash val="solid"/>
          <a:bevel/>
        </a:ln>
        <a:effectLst/>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B9BD5"/>
          </a:solidFill>
          <a:prstDash val="solid"/>
          <a:bevel/>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40</TotalTime>
  <Words>2139</Words>
  <Application>Microsoft Office PowerPoint</Application>
  <PresentationFormat>Widescreen</PresentationFormat>
  <Paragraphs>132</Paragraphs>
  <Slides>16</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Gill Sans MT</vt:lpstr>
      <vt:lpstr>Helvetica</vt:lpstr>
      <vt:lpstr>Helvetica Neue</vt:lpstr>
      <vt:lpstr>Default</vt:lpstr>
      <vt:lpstr>Religion in A Christmas Carol</vt:lpstr>
      <vt:lpstr>Recap – Dickens’ intentions</vt:lpstr>
      <vt:lpstr>PowerPoint Presentation</vt:lpstr>
      <vt:lpstr>What is purgatory? </vt:lpstr>
      <vt:lpstr>PowerPoint Presentation</vt:lpstr>
      <vt:lpstr>Religious imagery at Scrooge’s fireplace</vt:lpstr>
      <vt:lpstr>PowerPoint Presentation</vt:lpstr>
      <vt:lpstr>‘Cains and Abels’</vt:lpstr>
      <vt:lpstr>‘Pharaoh’s daughters’</vt:lpstr>
      <vt:lpstr>‘Queens of Sheba’</vt:lpstr>
      <vt:lpstr>‘Angelic messengers’</vt:lpstr>
      <vt:lpstr>‘Abrahams’</vt:lpstr>
      <vt:lpstr>‘Belshazzars’</vt:lpstr>
      <vt:lpstr>RELIGION</vt:lpstr>
      <vt:lpstr>Dickens places all of these images around the fire.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Religion in A Christmas Carol</dc:title>
  <dc:creator>Sim E</dc:creator>
  <cp:lastModifiedBy>Sim E</cp:lastModifiedBy>
  <cp:revision>8</cp:revision>
  <dcterms:modified xsi:type="dcterms:W3CDTF">2019-04-16T10:58:23Z</dcterms:modified>
</cp:coreProperties>
</file>