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9"/>
  </p:notesMasterIdLst>
  <p:sldIdLst>
    <p:sldId id="257" r:id="rId5"/>
    <p:sldId id="259" r:id="rId6"/>
    <p:sldId id="260" r:id="rId7"/>
    <p:sldId id="261" r:id="rId8"/>
  </p:sldIdLst>
  <p:sldSz cx="9720263" cy="17640300"/>
  <p:notesSz cx="6858000" cy="994568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A68"/>
    <a:srgbClr val="0C1526"/>
    <a:srgbClr val="144856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41" autoAdjust="0"/>
    <p:restoredTop sz="95833" autoAdjust="0"/>
  </p:normalViewPr>
  <p:slideViewPr>
    <p:cSldViewPr snapToGrid="0">
      <p:cViewPr varScale="1">
        <p:scale>
          <a:sx n="40" d="100"/>
          <a:sy n="40" d="100"/>
        </p:scale>
        <p:origin x="23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17T18:40:05.34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 1 13056 0 0,'0'0'0'0'0,"0"0"464"0"0,0 0-8 0 0,0 0 0 0 0,0 0 0 0 0,0 0-320 0 0,0 0 8 0 0,0 0 0 0 0,-3 22 0 0 0,3-19 256 0 0,0-2 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5075" y="1244600"/>
            <a:ext cx="18478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85955"/>
            <a:ext cx="5487041" cy="3915926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5075" y="1244600"/>
            <a:ext cx="1847850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9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2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9" Type="http://schemas.microsoft.com/office/2007/relationships/hdphoto" Target="../media/hdphoto15.wdp"/><Relationship Id="rId21" Type="http://schemas.microsoft.com/office/2007/relationships/hdphoto" Target="../media/hdphoto8.wdp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microsoft.com/office/2007/relationships/hdphoto" Target="../media/hdphoto19.wdp"/><Relationship Id="rId50" Type="http://schemas.microsoft.com/office/2007/relationships/hdphoto" Target="../media/hdphoto20.wdp"/><Relationship Id="rId55" Type="http://schemas.openxmlformats.org/officeDocument/2006/relationships/customXml" Target="../ink/ink1.xml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9" Type="http://schemas.microsoft.com/office/2007/relationships/hdphoto" Target="../media/hdphoto11.wdp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microsoft.com/office/2007/relationships/hdphoto" Target="../media/hdphoto14.wdp"/><Relationship Id="rId40" Type="http://schemas.openxmlformats.org/officeDocument/2006/relationships/image" Target="../media/image23.png"/><Relationship Id="rId45" Type="http://schemas.microsoft.com/office/2007/relationships/hdphoto" Target="../media/hdphoto18.wdp"/><Relationship Id="rId53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31" Type="http://schemas.microsoft.com/office/2007/relationships/hdphoto" Target="../media/hdphoto12.wdp"/><Relationship Id="rId44" Type="http://schemas.openxmlformats.org/officeDocument/2006/relationships/image" Target="../media/image25.png"/><Relationship Id="rId52" Type="http://schemas.microsoft.com/office/2007/relationships/hdphoto" Target="../media/hdphoto21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2.png"/><Relationship Id="rId27" Type="http://schemas.microsoft.com/office/2007/relationships/hdphoto" Target="../media/hdphoto10.wdp"/><Relationship Id="rId30" Type="http://schemas.openxmlformats.org/officeDocument/2006/relationships/image" Target="../media/image17.png"/><Relationship Id="rId35" Type="http://schemas.microsoft.com/office/2007/relationships/hdphoto" Target="../media/hdphoto13.wdp"/><Relationship Id="rId43" Type="http://schemas.microsoft.com/office/2007/relationships/hdphoto" Target="../media/hdphoto17.wdp"/><Relationship Id="rId48" Type="http://schemas.openxmlformats.org/officeDocument/2006/relationships/image" Target="../media/image27.jpg"/><Relationship Id="rId56" Type="http://schemas.openxmlformats.org/officeDocument/2006/relationships/image" Target="../media/image310.png"/><Relationship Id="rId8" Type="http://schemas.openxmlformats.org/officeDocument/2006/relationships/image" Target="../media/image4.png"/><Relationship Id="rId51" Type="http://schemas.openxmlformats.org/officeDocument/2006/relationships/image" Target="../media/image29.png"/><Relationship Id="rId3" Type="http://schemas.openxmlformats.org/officeDocument/2006/relationships/image" Target="../media/image1.jp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9.wdp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20" Type="http://schemas.openxmlformats.org/officeDocument/2006/relationships/image" Target="../media/image11.png"/><Relationship Id="rId41" Type="http://schemas.microsoft.com/office/2007/relationships/hdphoto" Target="../media/hdphoto16.wdp"/><Relationship Id="rId54" Type="http://schemas.microsoft.com/office/2007/relationships/hdphoto" Target="../media/hdphoto2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image" Target="../media/image8.gif"/><Relationship Id="rId23" Type="http://schemas.openxmlformats.org/officeDocument/2006/relationships/image" Target="../media/image13.jpeg"/><Relationship Id="rId28" Type="http://schemas.openxmlformats.org/officeDocument/2006/relationships/image" Target="../media/image16.png"/><Relationship Id="rId36" Type="http://schemas.openxmlformats.org/officeDocument/2006/relationships/image" Target="../media/image21.png"/><Relationship Id="rId4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5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1.jpg"/><Relationship Id="rId10" Type="http://schemas.openxmlformats.org/officeDocument/2006/relationships/image" Target="../media/image38.jpeg"/><Relationship Id="rId19" Type="http://schemas.openxmlformats.org/officeDocument/2006/relationships/image" Target="../media/image46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7792" y="-1"/>
            <a:ext cx="9726896" cy="17253014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40564" y="29781"/>
            <a:ext cx="9648519" cy="17213993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-2339053" y="15896839"/>
            <a:ext cx="339313" cy="20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" y="89774"/>
            <a:ext cx="1890079" cy="1557451"/>
          </a:xfrm>
          <a:prstGeom prst="rect">
            <a:avLst/>
          </a:prstGeom>
        </p:spPr>
      </p:pic>
      <p:pic>
        <p:nvPicPr>
          <p:cNvPr id="364" name="Picture 3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83" y="107427"/>
            <a:ext cx="1890079" cy="1557451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806606" y="13711183"/>
            <a:ext cx="2722257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66621"/>
            <a:ext cx="6525711" cy="5978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98611" y="11594744"/>
            <a:ext cx="2787858" cy="2126325"/>
          </a:xfrm>
          <a:prstGeom prst="blockArc">
            <a:avLst>
              <a:gd name="adj1" fmla="val 10800000"/>
              <a:gd name="adj2" fmla="val 1564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3" y="13442253"/>
            <a:ext cx="5841999" cy="6087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695156" y="11251456"/>
            <a:ext cx="6239177" cy="595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452462" y="9416474"/>
            <a:ext cx="2660352" cy="2203432"/>
          </a:xfrm>
          <a:prstGeom prst="blockArc">
            <a:avLst>
              <a:gd name="adj1" fmla="val 10790939"/>
              <a:gd name="adj2" fmla="val 251195"/>
              <a:gd name="adj3" fmla="val 2697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 flipH="1">
            <a:off x="8472320" y="15523506"/>
            <a:ext cx="426" cy="3420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>
            <a:off x="6011850" y="15532351"/>
            <a:ext cx="9532" cy="3501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A9F72DB-801B-1540-9027-8E9B8D266CA4}"/>
              </a:ext>
            </a:extLst>
          </p:cNvPr>
          <p:cNvSpPr txBox="1"/>
          <p:nvPr/>
        </p:nvSpPr>
        <p:spPr>
          <a:xfrm>
            <a:off x="5586560" y="15010332"/>
            <a:ext cx="1128757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Gain an understanding of the term </a:t>
            </a:r>
            <a:r>
              <a:rPr lang="en-US" sz="800" b="1" i="1" dirty="0"/>
              <a:t>Physical Health </a:t>
            </a:r>
            <a:r>
              <a:rPr lang="en-US" sz="800" dirty="0"/>
              <a:t>and how to maintain it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347FA-8CA5-B64D-85BC-64ED9061E462}"/>
              </a:ext>
            </a:extLst>
          </p:cNvPr>
          <p:cNvSpPr txBox="1"/>
          <p:nvPr/>
        </p:nvSpPr>
        <p:spPr>
          <a:xfrm>
            <a:off x="5058456" y="16119606"/>
            <a:ext cx="1326143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Explore </a:t>
            </a:r>
            <a:r>
              <a:rPr lang="en-US" sz="800" b="1" i="1" dirty="0"/>
              <a:t>Mental Health including </a:t>
            </a:r>
            <a:r>
              <a:rPr lang="en-US" sz="800" dirty="0"/>
              <a:t>how to define &amp; maintain it and how to manage stress.</a:t>
            </a:r>
            <a:endParaRPr lang="en-US" sz="800" b="1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V="1">
            <a:off x="5562032" y="15865837"/>
            <a:ext cx="1" cy="3067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>
            <a:off x="4890257" y="15549530"/>
            <a:ext cx="59" cy="3407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98D0D35-29AB-1847-B78E-66D8D2E8F393}"/>
              </a:ext>
            </a:extLst>
          </p:cNvPr>
          <p:cNvSpPr txBox="1"/>
          <p:nvPr/>
        </p:nvSpPr>
        <p:spPr>
          <a:xfrm>
            <a:off x="4477414" y="14903867"/>
            <a:ext cx="1089552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Investigate the term </a:t>
            </a:r>
            <a:r>
              <a:rPr lang="en-US" sz="800" b="1" i="1" dirty="0"/>
              <a:t>Social Health </a:t>
            </a:r>
            <a:r>
              <a:rPr lang="en-US" sz="800" dirty="0"/>
              <a:t> and how it allows us to build relationships with others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2143385" y="15817402"/>
            <a:ext cx="0" cy="3541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1747241" y="16133153"/>
            <a:ext cx="921619" cy="93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Identify the 7 </a:t>
            </a:r>
            <a:r>
              <a:rPr lang="en-US" sz="800" b="1" i="1" dirty="0"/>
              <a:t>Consequences</a:t>
            </a:r>
            <a:r>
              <a:rPr lang="en-US" sz="800" dirty="0"/>
              <a:t> of not taking part in regular physical activity e.g. poor </a:t>
            </a:r>
            <a:r>
              <a:rPr lang="en-US" sz="800" b="1" i="1" dirty="0"/>
              <a:t>sleep patterns &amp; poor self-esteem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>
            <a:off x="1037053" y="15054214"/>
            <a:ext cx="34578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 flipH="1">
            <a:off x="1615498" y="15254986"/>
            <a:ext cx="216294" cy="2685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H="1" flipV="1">
            <a:off x="7146176" y="13733499"/>
            <a:ext cx="8036" cy="3365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</p:cNvCxnSpPr>
          <p:nvPr/>
        </p:nvCxnSpPr>
        <p:spPr>
          <a:xfrm flipV="1">
            <a:off x="7261215" y="11556724"/>
            <a:ext cx="0" cy="3059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D926B2A-A746-2743-A1C0-AD8DE17492FD}"/>
              </a:ext>
            </a:extLst>
          </p:cNvPr>
          <p:cNvCxnSpPr>
            <a:cxnSpLocks/>
          </p:cNvCxnSpPr>
          <p:nvPr/>
        </p:nvCxnSpPr>
        <p:spPr>
          <a:xfrm>
            <a:off x="6439778" y="11233945"/>
            <a:ext cx="0" cy="3009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H="1" flipV="1">
            <a:off x="4137050" y="11568441"/>
            <a:ext cx="2805" cy="300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3F4B10E-3327-F44F-91B8-8FA1DBDE34BB}"/>
              </a:ext>
            </a:extLst>
          </p:cNvPr>
          <p:cNvCxnSpPr>
            <a:cxnSpLocks/>
          </p:cNvCxnSpPr>
          <p:nvPr/>
        </p:nvCxnSpPr>
        <p:spPr>
          <a:xfrm flipH="1">
            <a:off x="8647221" y="12131138"/>
            <a:ext cx="296393" cy="956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15693" y="17213515"/>
            <a:ext cx="908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RESPECT|RESILIENCE | RESPONSIBILITY    </a:t>
            </a:r>
            <a:r>
              <a:rPr lang="en-GB" sz="2400" b="1" dirty="0">
                <a:solidFill>
                  <a:srgbClr val="144856"/>
                </a:solidFill>
              </a:rPr>
              <a:t>Be The Best You Can Be</a:t>
            </a:r>
            <a:endParaRPr lang="en-US" sz="1800" b="1" dirty="0">
              <a:solidFill>
                <a:srgbClr val="144856"/>
              </a:solidFill>
            </a:endParaRP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1739036" y="14618037"/>
            <a:ext cx="1048511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Define the term </a:t>
            </a:r>
            <a:r>
              <a:rPr lang="en-GB" sz="800" b="1" i="1" dirty="0"/>
              <a:t>Obesity </a:t>
            </a:r>
            <a:r>
              <a:rPr lang="en-GB" sz="800" dirty="0"/>
              <a:t>&amp; explore the use of </a:t>
            </a:r>
            <a:r>
              <a:rPr lang="en-GB" sz="800" b="1" i="1" dirty="0"/>
              <a:t>Body Mass Index </a:t>
            </a:r>
            <a:r>
              <a:rPr lang="en-GB" sz="800" dirty="0"/>
              <a:t>to calculate it.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854692" y="14385961"/>
            <a:ext cx="1445731" cy="21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35709" y="14082881"/>
            <a:ext cx="1138289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Identification of the term </a:t>
            </a:r>
            <a:r>
              <a:rPr lang="en-US" sz="800" b="1" i="1" dirty="0"/>
              <a:t>Ill Health </a:t>
            </a:r>
            <a:r>
              <a:rPr lang="en-US" sz="800" dirty="0"/>
              <a:t>&amp; how it impacts overall </a:t>
            </a:r>
            <a:r>
              <a:rPr lang="en-US" sz="800" b="1" i="1" dirty="0"/>
              <a:t>Health and Well-Being</a:t>
            </a:r>
            <a:endParaRPr lang="en-US" sz="800" dirty="0"/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>
            <a:off x="1073398" y="14433496"/>
            <a:ext cx="338588" cy="650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>
            <a:extLst>
              <a:ext uri="{FF2B5EF4-FFF2-40B4-BE49-F238E27FC236}">
                <a16:creationId xmlns:a16="http://schemas.microsoft.com/office/drawing/2014/main" id="{DEFE7ECA-41AE-254E-8286-046128B27D76}"/>
              </a:ext>
            </a:extLst>
          </p:cNvPr>
          <p:cNvSpPr txBox="1"/>
          <p:nvPr/>
        </p:nvSpPr>
        <p:spPr>
          <a:xfrm>
            <a:off x="37850" y="14707712"/>
            <a:ext cx="1121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Identify how obesity affects some </a:t>
            </a:r>
            <a:r>
              <a:rPr lang="en-US" sz="800" b="1" i="1" dirty="0"/>
              <a:t> Components of Fitness </a:t>
            </a:r>
            <a:r>
              <a:rPr lang="en-US" sz="800" dirty="0"/>
              <a:t>&amp; performance in sport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6859907" y="14022382"/>
            <a:ext cx="936839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Explain the characteristics of a </a:t>
            </a:r>
            <a:r>
              <a:rPr lang="en-GB" sz="800" b="1" i="1" dirty="0"/>
              <a:t>balanced diet</a:t>
            </a:r>
            <a:r>
              <a:rPr lang="en-GB" sz="800" dirty="0"/>
              <a:t>	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8892125" y="11666657"/>
            <a:ext cx="889319" cy="81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Explain the role each </a:t>
            </a:r>
            <a:r>
              <a:rPr lang="en-US" sz="800" b="1" i="1" dirty="0"/>
              <a:t>nutrient</a:t>
            </a:r>
            <a:r>
              <a:rPr lang="en-US" sz="800" dirty="0"/>
              <a:t> has in the body and how it can be important to athletes.</a:t>
            </a:r>
          </a:p>
        </p:txBody>
      </p: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76FE9973-F084-214D-8B07-121D8EEEA02E}"/>
              </a:ext>
            </a:extLst>
          </p:cNvPr>
          <p:cNvCxnSpPr>
            <a:cxnSpLocks/>
          </p:cNvCxnSpPr>
          <p:nvPr/>
        </p:nvCxnSpPr>
        <p:spPr>
          <a:xfrm>
            <a:off x="7665970" y="13412787"/>
            <a:ext cx="644" cy="3254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 412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756802" y="11851870"/>
            <a:ext cx="1078268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Explain how</a:t>
            </a:r>
            <a:r>
              <a:rPr lang="en-GB" sz="800" b="1" dirty="0"/>
              <a:t> </a:t>
            </a:r>
            <a:r>
              <a:rPr lang="en-GB" sz="800" b="1" i="1" dirty="0"/>
              <a:t>water</a:t>
            </a:r>
            <a:r>
              <a:rPr lang="en-GB" sz="800" b="1" dirty="0"/>
              <a:t> </a:t>
            </a:r>
            <a:r>
              <a:rPr lang="en-GB" sz="800" dirty="0"/>
              <a:t>is lost from the body during exercise and the reasons why.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043599" y="10540940"/>
            <a:ext cx="1029548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Explain the consequences of </a:t>
            </a:r>
            <a:r>
              <a:rPr lang="en-US" sz="800" b="1" i="1" dirty="0"/>
              <a:t>Dehydration</a:t>
            </a:r>
            <a:r>
              <a:rPr lang="en-US" sz="800" b="1" dirty="0"/>
              <a:t> </a:t>
            </a:r>
            <a:r>
              <a:rPr lang="en-US" sz="800" dirty="0"/>
              <a:t>on the body &amp; its impact on </a:t>
            </a:r>
            <a:r>
              <a:rPr lang="en-US" sz="800" b="1" i="1" dirty="0"/>
              <a:t>performance</a:t>
            </a:r>
            <a:endParaRPr lang="en-US" sz="800" i="1" dirty="0"/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8659363" y="7010832"/>
            <a:ext cx="10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Evaluate the benefits &amp; disadvantages of taking </a:t>
            </a:r>
            <a:r>
              <a:rPr lang="en-US" sz="800" b="1" i="1" dirty="0"/>
              <a:t>PEDS</a:t>
            </a:r>
            <a:r>
              <a:rPr lang="en-US" sz="800" b="1" dirty="0"/>
              <a:t> </a:t>
            </a:r>
            <a:r>
              <a:rPr lang="en-US" sz="800" dirty="0"/>
              <a:t>&amp; reasons why some performers take them.</a:t>
            </a:r>
            <a:endParaRPr lang="en-US" sz="800" b="1" dirty="0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641135" y="11819012"/>
            <a:ext cx="109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Identification of the </a:t>
            </a:r>
          </a:p>
          <a:p>
            <a:r>
              <a:rPr lang="en-GB" sz="800" dirty="0"/>
              <a:t>5 different </a:t>
            </a:r>
            <a:r>
              <a:rPr lang="en-GB" sz="800" b="1" i="1" dirty="0"/>
              <a:t>factors which can impact participation </a:t>
            </a:r>
            <a:r>
              <a:rPr lang="en-GB" sz="800" dirty="0"/>
              <a:t>in sport	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340058" y="15336349"/>
            <a:ext cx="1069387" cy="1043912"/>
            <a:chOff x="5965545" y="15166735"/>
            <a:chExt cx="1214980" cy="1196212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5965545" y="15166735"/>
              <a:ext cx="1214980" cy="11962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6077764" y="15290198"/>
              <a:ext cx="994057" cy="955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2BE9DFE9-D2AE-C14C-AB63-41C6DF192559}"/>
                </a:ext>
              </a:extLst>
            </p:cNvPr>
            <p:cNvSpPr txBox="1"/>
            <p:nvPr/>
          </p:nvSpPr>
          <p:spPr>
            <a:xfrm>
              <a:off x="6085337" y="15305833"/>
              <a:ext cx="96285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u="sng" dirty="0"/>
                <a:t>Chapter 6</a:t>
              </a:r>
            </a:p>
            <a:p>
              <a:pPr algn="ctr"/>
              <a:r>
                <a:rPr lang="en-US" sz="1100" b="1" dirty="0"/>
                <a:t>Health, Fitness &amp; Well-being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60643" y="14645888"/>
            <a:ext cx="880456" cy="701183"/>
            <a:chOff x="8327268" y="14581083"/>
            <a:chExt cx="880456" cy="716240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8327268" y="14581083"/>
              <a:ext cx="880456" cy="7162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8440392" y="14661386"/>
              <a:ext cx="648953" cy="570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8418B80D-A453-EC4A-95CC-6785F89B09BA}"/>
                </a:ext>
              </a:extLst>
            </p:cNvPr>
            <p:cNvSpPr txBox="1"/>
            <p:nvPr/>
          </p:nvSpPr>
          <p:spPr>
            <a:xfrm>
              <a:off x="8476785" y="14769449"/>
              <a:ext cx="559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10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2BE9DFE9-D2AE-C14C-AB63-41C6DF192559}"/>
                </a:ext>
              </a:extLst>
            </p:cNvPr>
            <p:cNvSpPr txBox="1"/>
            <p:nvPr/>
          </p:nvSpPr>
          <p:spPr>
            <a:xfrm>
              <a:off x="8455461" y="14682248"/>
              <a:ext cx="609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YEAR</a:t>
              </a:r>
            </a:p>
          </p:txBody>
        </p: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>
            <a:off x="2358483" y="13420059"/>
            <a:ext cx="0" cy="3222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TextBox 389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5389690" y="14030329"/>
            <a:ext cx="1260893" cy="45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Explore the factors affecting calorie intake e.g.</a:t>
            </a:r>
            <a:r>
              <a:rPr lang="en-US" sz="800" b="1" dirty="0"/>
              <a:t> Age, Height, gender</a:t>
            </a:r>
            <a:r>
              <a:rPr lang="en-US" sz="800" dirty="0"/>
              <a:t>.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 flipV="1">
            <a:off x="5910386" y="13739198"/>
            <a:ext cx="10327" cy="325121"/>
          </a:xfrm>
          <a:prstGeom prst="line">
            <a:avLst/>
          </a:prstGeom>
          <a:solidFill>
            <a:schemeClr val="bg1"/>
          </a:solidFill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 flipV="1">
            <a:off x="3120964" y="13760921"/>
            <a:ext cx="0" cy="3020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7214036" y="12874318"/>
            <a:ext cx="1115291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Explain the term </a:t>
            </a:r>
            <a:r>
              <a:rPr lang="en-GB" sz="800" b="1" i="1" dirty="0"/>
              <a:t>Nutrition</a:t>
            </a:r>
            <a:r>
              <a:rPr lang="en-GB" sz="800" b="1" dirty="0"/>
              <a:t> </a:t>
            </a:r>
            <a:r>
              <a:rPr lang="en-GB" sz="800" dirty="0"/>
              <a:t>and how this relates to a balanced diet.</a:t>
            </a:r>
            <a:endParaRPr lang="en-GB" sz="800" b="1" dirty="0"/>
          </a:p>
        </p:txBody>
      </p:sp>
      <p:pic>
        <p:nvPicPr>
          <p:cNvPr id="270" name="Picture 26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1" b="98491" l="9864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00" y="10793156"/>
            <a:ext cx="1099378" cy="132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1" name="Group 270"/>
          <p:cNvGrpSpPr/>
          <p:nvPr/>
        </p:nvGrpSpPr>
        <p:grpSpPr>
          <a:xfrm>
            <a:off x="5024937" y="10594829"/>
            <a:ext cx="825816" cy="515665"/>
            <a:chOff x="220152" y="14090700"/>
            <a:chExt cx="1454003" cy="780868"/>
          </a:xfrm>
        </p:grpSpPr>
        <p:sp>
          <p:nvSpPr>
            <p:cNvPr id="273" name="Cloud Callout 272"/>
            <p:cNvSpPr/>
            <p:nvPr/>
          </p:nvSpPr>
          <p:spPr>
            <a:xfrm>
              <a:off x="237646" y="14100753"/>
              <a:ext cx="1387023" cy="770815"/>
            </a:xfrm>
            <a:prstGeom prst="cloudCallout">
              <a:avLst>
                <a:gd name="adj1" fmla="val 36334"/>
                <a:gd name="adj2" fmla="val 59003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754347FA-8CA5-B64D-85BC-64ED9061E462}"/>
                </a:ext>
              </a:extLst>
            </p:cNvPr>
            <p:cNvSpPr txBox="1"/>
            <p:nvPr/>
          </p:nvSpPr>
          <p:spPr>
            <a:xfrm>
              <a:off x="220152" y="14090700"/>
              <a:ext cx="1454003" cy="68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Revision for End of Chapter  Test</a:t>
              </a:r>
            </a:p>
          </p:txBody>
        </p:sp>
      </p:grpSp>
      <p:sp>
        <p:nvSpPr>
          <p:cNvPr id="218" name="Block Arc 217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6204" y="7316889"/>
            <a:ext cx="2701108" cy="2198440"/>
          </a:xfrm>
          <a:prstGeom prst="blockArc">
            <a:avLst>
              <a:gd name="adj1" fmla="val 10799999"/>
              <a:gd name="adj2" fmla="val 32679"/>
              <a:gd name="adj3" fmla="val 2671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20581" y="7056116"/>
            <a:ext cx="5754178" cy="5930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22" name="Block Arc 221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36681" y="5201358"/>
            <a:ext cx="2711420" cy="2231416"/>
          </a:xfrm>
          <a:prstGeom prst="blockArc">
            <a:avLst>
              <a:gd name="adj1" fmla="val 10816312"/>
              <a:gd name="adj2" fmla="val 149537"/>
              <a:gd name="adj3" fmla="val 2669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223" name="Block Arc 222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2208" y="3039371"/>
            <a:ext cx="2780524" cy="2248403"/>
          </a:xfrm>
          <a:prstGeom prst="blockArc">
            <a:avLst>
              <a:gd name="adj1" fmla="val 10910517"/>
              <a:gd name="adj2" fmla="val 203249"/>
              <a:gd name="adj3" fmla="val 270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020580" y="4953278"/>
            <a:ext cx="5827819" cy="6005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 flipH="1" flipV="1">
            <a:off x="8354320" y="8950517"/>
            <a:ext cx="305492" cy="2497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0738FEE-A281-6E42-9850-973007E3653C}"/>
              </a:ext>
            </a:extLst>
          </p:cNvPr>
          <p:cNvCxnSpPr>
            <a:cxnSpLocks/>
          </p:cNvCxnSpPr>
          <p:nvPr/>
        </p:nvCxnSpPr>
        <p:spPr>
          <a:xfrm>
            <a:off x="5430109" y="7036721"/>
            <a:ext cx="0" cy="3441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94B2101-CC40-F046-8A5B-9760A193A4E8}"/>
              </a:ext>
            </a:extLst>
          </p:cNvPr>
          <p:cNvCxnSpPr>
            <a:cxnSpLocks/>
          </p:cNvCxnSpPr>
          <p:nvPr/>
        </p:nvCxnSpPr>
        <p:spPr>
          <a:xfrm flipH="1" flipV="1">
            <a:off x="6013015" y="7403749"/>
            <a:ext cx="9511" cy="3015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963100" y="7740132"/>
            <a:ext cx="1753729" cy="129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the 7 forms </a:t>
            </a:r>
          </a:p>
          <a:p>
            <a:r>
              <a:rPr lang="en-GB" sz="800" dirty="0"/>
              <a:t>of </a:t>
            </a:r>
            <a:r>
              <a:rPr lang="en-GB" sz="800" b="1" i="1" dirty="0"/>
              <a:t>Performance </a:t>
            </a:r>
          </a:p>
          <a:p>
            <a:r>
              <a:rPr lang="en-GB" sz="800" b="1" i="1" dirty="0"/>
              <a:t>Enhancing Drugs (PEDS):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Stimulants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Narcotic Analgesics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Anabolic Steroids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Peptide Hormones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Diuretics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Blood Doping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Beta Blockers</a:t>
            </a:r>
            <a:endParaRPr lang="en-GB" sz="800" i="1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5044828" y="8490068"/>
            <a:ext cx="1296153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Identification of the </a:t>
            </a:r>
          </a:p>
          <a:p>
            <a:r>
              <a:rPr lang="en-GB" sz="800" dirty="0"/>
              <a:t>main forms of </a:t>
            </a:r>
            <a:r>
              <a:rPr lang="en-GB" sz="800" b="1" i="1" dirty="0"/>
              <a:t>Technology</a:t>
            </a:r>
            <a:r>
              <a:rPr lang="en-GB" sz="800" dirty="0"/>
              <a:t> </a:t>
            </a:r>
          </a:p>
          <a:p>
            <a:r>
              <a:rPr lang="en-GB" sz="800" dirty="0"/>
              <a:t>used in sport e.g. </a:t>
            </a:r>
            <a:r>
              <a:rPr lang="en-GB" sz="800" b="1" i="1" dirty="0"/>
              <a:t>Hawkeye, Performance analysis aids &amp; TMO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457127" y="6383845"/>
            <a:ext cx="1028672" cy="21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 flipH="1">
            <a:off x="8411096" y="7628197"/>
            <a:ext cx="227643" cy="1228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32B43A6-134A-3145-B640-AB887E9F1045}"/>
              </a:ext>
            </a:extLst>
          </p:cNvPr>
          <p:cNvCxnSpPr>
            <a:cxnSpLocks/>
          </p:cNvCxnSpPr>
          <p:nvPr/>
        </p:nvCxnSpPr>
        <p:spPr>
          <a:xfrm>
            <a:off x="6475753" y="7036721"/>
            <a:ext cx="0" cy="3378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8666554" y="8788388"/>
            <a:ext cx="1136736" cy="93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and describe the key terms:</a:t>
            </a:r>
          </a:p>
          <a:p>
            <a:pPr marL="228600" indent="-228600">
              <a:buAutoNum type="arabicPeriod"/>
            </a:pPr>
            <a:r>
              <a:rPr lang="en-US" sz="800" b="1" i="1" dirty="0"/>
              <a:t>Etiquette</a:t>
            </a:r>
          </a:p>
          <a:p>
            <a:pPr marL="228600" indent="-228600">
              <a:buAutoNum type="arabicPeriod"/>
            </a:pPr>
            <a:r>
              <a:rPr lang="en-US" sz="800" b="1" i="1" dirty="0"/>
              <a:t>Sportsmanship</a:t>
            </a:r>
          </a:p>
          <a:p>
            <a:pPr marL="228600" indent="-228600">
              <a:buAutoNum type="arabicPeriod"/>
            </a:pPr>
            <a:r>
              <a:rPr lang="en-US" sz="800" b="1" i="1" dirty="0"/>
              <a:t>Gamesmanship</a:t>
            </a:r>
          </a:p>
          <a:p>
            <a:pPr marL="228600" indent="-228600">
              <a:buAutoNum type="arabicPeriod"/>
            </a:pPr>
            <a:r>
              <a:rPr lang="en-US" sz="800" b="1" i="1" dirty="0"/>
              <a:t>Contract to complete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2794284" y="6213979"/>
            <a:ext cx="1236263" cy="21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7855889" y="6344286"/>
            <a:ext cx="1168403" cy="81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Explain and justify why the </a:t>
            </a:r>
            <a:r>
              <a:rPr lang="en-US" sz="800" b="1" i="1" dirty="0"/>
              <a:t>World Anti-Doping Agency</a:t>
            </a:r>
            <a:r>
              <a:rPr lang="en-US" sz="800" b="1" dirty="0"/>
              <a:t> </a:t>
            </a:r>
            <a:r>
              <a:rPr lang="en-US" sz="800" dirty="0"/>
              <a:t>(WADA) &amp; UK </a:t>
            </a:r>
            <a:r>
              <a:rPr lang="en-US" sz="800" b="1" i="1" dirty="0"/>
              <a:t>Anti-Doping (UKAD) </a:t>
            </a:r>
            <a:r>
              <a:rPr lang="en-US" sz="800" dirty="0"/>
              <a:t>implements rules regarding PEDs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>
            <a:off x="8115533" y="8334660"/>
            <a:ext cx="38913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119699" y="6632493"/>
            <a:ext cx="1021128" cy="45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Define the </a:t>
            </a:r>
          </a:p>
          <a:p>
            <a:r>
              <a:rPr lang="en-GB" sz="800" dirty="0"/>
              <a:t>term </a:t>
            </a:r>
            <a:r>
              <a:rPr lang="en-GB" sz="800" b="1" i="1" dirty="0"/>
              <a:t>Home Field Advantage</a:t>
            </a:r>
            <a:endParaRPr lang="en-GB" sz="800" i="1" dirty="0"/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3615683" y="5991664"/>
            <a:ext cx="1558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Explain the strategies to combat hooliganism and poor behaviour by spectators: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Early Kick-offs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All Seater Stadiums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Fan Segregation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Alcohol Restrictions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Improved Security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1696479" y="7668445"/>
            <a:ext cx="90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Define and Describe the terms </a:t>
            </a:r>
            <a:r>
              <a:rPr lang="en-GB" sz="800" b="1" dirty="0"/>
              <a:t>Skill </a:t>
            </a:r>
            <a:r>
              <a:rPr lang="en-GB" sz="800" dirty="0"/>
              <a:t>&amp;</a:t>
            </a:r>
            <a:r>
              <a:rPr lang="en-GB" sz="800" b="1" dirty="0"/>
              <a:t> Ability</a:t>
            </a:r>
            <a:endParaRPr lang="en-GB" sz="800" dirty="0"/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>
            <a:off x="4270006" y="7037717"/>
            <a:ext cx="0" cy="3132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29674" y="5191585"/>
            <a:ext cx="122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Describe and explain the 2 </a:t>
            </a:r>
            <a:r>
              <a:rPr lang="en-US" sz="800" b="1" i="1" dirty="0"/>
              <a:t>Types of Goals:</a:t>
            </a:r>
          </a:p>
          <a:p>
            <a:pPr marL="228600" indent="-228600">
              <a:buAutoNum type="arabicPeriod"/>
            </a:pPr>
            <a:r>
              <a:rPr lang="en-US" sz="800" b="1" i="1" dirty="0"/>
              <a:t>Performance goals</a:t>
            </a:r>
          </a:p>
          <a:p>
            <a:pPr marL="228600" indent="-228600">
              <a:buAutoNum type="arabicPeriod"/>
            </a:pPr>
            <a:r>
              <a:rPr lang="en-US" sz="800" b="1" i="1" dirty="0"/>
              <a:t>Outcome Goals</a:t>
            </a:r>
            <a:endParaRPr lang="en-US" sz="800" i="1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1472816" y="4031992"/>
            <a:ext cx="1153711" cy="10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&amp; Apply the technique of </a:t>
            </a:r>
            <a:r>
              <a:rPr lang="en-GB" sz="800" b="1" i="1" dirty="0"/>
              <a:t>SMART</a:t>
            </a:r>
            <a:r>
              <a:rPr lang="en-GB" sz="8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1" i="1" dirty="0"/>
              <a:t>S</a:t>
            </a:r>
            <a:r>
              <a:rPr lang="en-GB" sz="800" i="1" dirty="0"/>
              <a:t>pecific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1" i="1" dirty="0"/>
              <a:t>M</a:t>
            </a:r>
            <a:r>
              <a:rPr lang="en-GB" sz="800" i="1" dirty="0"/>
              <a:t>easurable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1" i="1" dirty="0"/>
              <a:t>A</a:t>
            </a:r>
            <a:r>
              <a:rPr lang="en-GB" sz="800" i="1" dirty="0"/>
              <a:t>ccepted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1" i="1" dirty="0"/>
              <a:t>R</a:t>
            </a:r>
            <a:r>
              <a:rPr lang="en-GB" sz="800" i="1" dirty="0"/>
              <a:t>ealistic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1" i="1" dirty="0"/>
              <a:t>T</a:t>
            </a:r>
            <a:r>
              <a:rPr lang="en-GB" sz="800" i="1" dirty="0"/>
              <a:t>ime-bound</a:t>
            </a:r>
            <a:endParaRPr lang="en-GB" sz="800" b="1" i="1" dirty="0"/>
          </a:p>
          <a:p>
            <a:endParaRPr lang="en-GB" sz="800" b="1" dirty="0"/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V="1">
            <a:off x="966416" y="6739021"/>
            <a:ext cx="346463" cy="5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1859" y="2774459"/>
            <a:ext cx="5762482" cy="587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4534570" y="4143706"/>
            <a:ext cx="1367366" cy="81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and describe areas</a:t>
            </a:r>
          </a:p>
          <a:p>
            <a:r>
              <a:rPr lang="en-US" sz="800" dirty="0"/>
              <a:t>of </a:t>
            </a:r>
            <a:r>
              <a:rPr lang="en-US" sz="800" b="1" i="1" dirty="0"/>
              <a:t>feedback</a:t>
            </a:r>
            <a:r>
              <a:rPr lang="en-US" sz="800" dirty="0"/>
              <a:t> after the completion of a skill:</a:t>
            </a:r>
          </a:p>
          <a:p>
            <a:pPr marL="228600" indent="-228600">
              <a:buAutoNum type="arabicPeriod"/>
            </a:pPr>
            <a:r>
              <a:rPr lang="en-US" sz="800" b="1" i="1" dirty="0"/>
              <a:t>Intrinsic Feedback</a:t>
            </a:r>
          </a:p>
          <a:p>
            <a:pPr marL="228600" indent="-228600">
              <a:buAutoNum type="arabicPeriod"/>
            </a:pPr>
            <a:r>
              <a:rPr lang="en-US" sz="800" b="1" i="1" dirty="0" err="1"/>
              <a:t>Kinaesthetic</a:t>
            </a:r>
            <a:r>
              <a:rPr lang="en-US" sz="800" b="1" i="1" dirty="0"/>
              <a:t> Feedback</a:t>
            </a:r>
          </a:p>
          <a:p>
            <a:pPr marL="228600" indent="-228600">
              <a:buAutoNum type="arabicPeriod"/>
            </a:pPr>
            <a:r>
              <a:rPr lang="en-US" sz="800" b="1" i="1" dirty="0"/>
              <a:t>Extrinsic Feedback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977414" y="4365003"/>
            <a:ext cx="104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Justify the relevance of using each type </a:t>
            </a:r>
          </a:p>
          <a:p>
            <a:r>
              <a:rPr lang="en-US" sz="800" dirty="0"/>
              <a:t>of </a:t>
            </a:r>
            <a:r>
              <a:rPr lang="en-US" sz="800" b="1" i="1" dirty="0"/>
              <a:t>guidance</a:t>
            </a:r>
            <a:r>
              <a:rPr lang="en-US" sz="800" dirty="0"/>
              <a:t> with different performers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>
            <a:off x="7434718" y="4927122"/>
            <a:ext cx="0" cy="3254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4369793" y="2091769"/>
            <a:ext cx="997137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Explain the</a:t>
            </a:r>
            <a:r>
              <a:rPr lang="en-US" sz="800" b="1" i="1" dirty="0"/>
              <a:t> traits </a:t>
            </a:r>
            <a:r>
              <a:rPr lang="en-US" sz="800" dirty="0"/>
              <a:t>of each </a:t>
            </a:r>
            <a:r>
              <a:rPr lang="en-US" sz="800" b="1" i="1" dirty="0"/>
              <a:t>personality type </a:t>
            </a:r>
            <a:r>
              <a:rPr lang="en-US" sz="800" dirty="0"/>
              <a:t>and how they are suited to particular sports.</a:t>
            </a:r>
          </a:p>
        </p:txBody>
      </p: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94B9D2B9-9CD0-B849-8C38-34DA76186E1B}"/>
              </a:ext>
            </a:extLst>
          </p:cNvPr>
          <p:cNvCxnSpPr>
            <a:cxnSpLocks/>
          </p:cNvCxnSpPr>
          <p:nvPr/>
        </p:nvCxnSpPr>
        <p:spPr>
          <a:xfrm>
            <a:off x="6503573" y="2758648"/>
            <a:ext cx="0" cy="3094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94B9D2B9-9CD0-B849-8C38-34DA76186E1B}"/>
              </a:ext>
            </a:extLst>
          </p:cNvPr>
          <p:cNvCxnSpPr>
            <a:cxnSpLocks/>
          </p:cNvCxnSpPr>
          <p:nvPr/>
        </p:nvCxnSpPr>
        <p:spPr>
          <a:xfrm flipH="1" flipV="1">
            <a:off x="7909872" y="5191585"/>
            <a:ext cx="240813" cy="3118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94B9D2B9-9CD0-B849-8C38-34DA76186E1B}"/>
              </a:ext>
            </a:extLst>
          </p:cNvPr>
          <p:cNvCxnSpPr>
            <a:cxnSpLocks/>
          </p:cNvCxnSpPr>
          <p:nvPr/>
        </p:nvCxnSpPr>
        <p:spPr>
          <a:xfrm flipH="1" flipV="1">
            <a:off x="6994229" y="5250889"/>
            <a:ext cx="6994" cy="3241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588065" y="5522614"/>
            <a:ext cx="1131078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Explore 4 types of </a:t>
            </a:r>
            <a:r>
              <a:rPr lang="en-US" sz="800" b="1" i="1" dirty="0"/>
              <a:t>Guidance</a:t>
            </a:r>
            <a:r>
              <a:rPr lang="en-US" sz="800" dirty="0"/>
              <a:t> &amp; explain the positives and negatives of each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06580" y="9181334"/>
            <a:ext cx="5990166" cy="6133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V="1">
            <a:off x="790598" y="11048079"/>
            <a:ext cx="316903" cy="2120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>
            <a:off x="1446464" y="9187628"/>
            <a:ext cx="190206" cy="3164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 flipV="1">
            <a:off x="3492463" y="9464924"/>
            <a:ext cx="2193" cy="3566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655604" y="8275442"/>
            <a:ext cx="1335922" cy="93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Explain the </a:t>
            </a:r>
            <a:r>
              <a:rPr lang="en-GB" sz="800" b="1" i="1" dirty="0"/>
              <a:t>impact of sponsorship </a:t>
            </a:r>
            <a:r>
              <a:rPr lang="en-GB" sz="800" dirty="0"/>
              <a:t>and media for: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Performer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Official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Sport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Spectators</a:t>
            </a:r>
          </a:p>
          <a:p>
            <a:pPr marL="228600" indent="-228600">
              <a:buAutoNum type="arabicPeriod"/>
            </a:pPr>
            <a:r>
              <a:rPr lang="en-GB" sz="800" b="1" i="1" dirty="0"/>
              <a:t>Company</a:t>
            </a:r>
            <a:endParaRPr lang="en-GB" sz="800" i="1" dirty="0"/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23957" y="9328711"/>
            <a:ext cx="978918" cy="45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the terms </a:t>
            </a:r>
            <a:r>
              <a:rPr lang="en-US" sz="800" b="1" i="1" dirty="0" err="1"/>
              <a:t>Commercialisation</a:t>
            </a:r>
            <a:r>
              <a:rPr lang="en-US" sz="800" i="1" dirty="0"/>
              <a:t> and </a:t>
            </a:r>
            <a:r>
              <a:rPr lang="en-US" sz="800" b="1" i="1" dirty="0"/>
              <a:t>Media</a:t>
            </a:r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>
            <a:off x="871913" y="9684062"/>
            <a:ext cx="295174" cy="1495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 flipV="1">
            <a:off x="2038229" y="7374570"/>
            <a:ext cx="1485" cy="3264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1586313" y="6877074"/>
            <a:ext cx="212811" cy="2432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C0738FEE-A281-6E42-9850-973007E3653C}"/>
              </a:ext>
            </a:extLst>
          </p:cNvPr>
          <p:cNvCxnSpPr>
            <a:cxnSpLocks/>
          </p:cNvCxnSpPr>
          <p:nvPr/>
        </p:nvCxnSpPr>
        <p:spPr>
          <a:xfrm flipH="1" flipV="1">
            <a:off x="4860246" y="7371151"/>
            <a:ext cx="10994" cy="3426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>
            <a:extLst>
              <a:ext uri="{FF2B5EF4-FFF2-40B4-BE49-F238E27FC236}">
                <a16:creationId xmlns:a16="http://schemas.microsoft.com/office/drawing/2014/main" id="{3E70A4B5-DD50-C041-B459-7F9D75C9A977}"/>
              </a:ext>
            </a:extLst>
          </p:cNvPr>
          <p:cNvSpPr txBox="1"/>
          <p:nvPr/>
        </p:nvSpPr>
        <p:spPr>
          <a:xfrm>
            <a:off x="83238" y="6444838"/>
            <a:ext cx="1034009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Develop the ability to </a:t>
            </a:r>
            <a:r>
              <a:rPr lang="en-US" sz="800" b="1" i="1" dirty="0"/>
              <a:t>classify sporting skills i</a:t>
            </a:r>
            <a:r>
              <a:rPr lang="en-US" sz="800" dirty="0"/>
              <a:t>n to specific continuums.</a:t>
            </a:r>
          </a:p>
        </p:txBody>
      </p:sp>
      <p:pic>
        <p:nvPicPr>
          <p:cNvPr id="457" name="Picture 4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41" y="6621038"/>
            <a:ext cx="1266809" cy="127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1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47456" y="2552190"/>
            <a:ext cx="942775" cy="1049081"/>
          </a:xfrm>
          <a:prstGeom prst="triangle">
            <a:avLst>
              <a:gd name="adj" fmla="val 4695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2558156" y="3331465"/>
            <a:ext cx="1194018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</a:t>
            </a:r>
            <a:r>
              <a:rPr lang="en-US" sz="800" b="1" i="1" dirty="0"/>
              <a:t>Motivation</a:t>
            </a:r>
            <a:r>
              <a:rPr lang="en-US" sz="800" dirty="0"/>
              <a:t> &amp; explain the 2 </a:t>
            </a:r>
            <a:r>
              <a:rPr lang="en-US" sz="800" b="1" i="1" dirty="0"/>
              <a:t>types of motivation: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b="1" i="1" dirty="0"/>
              <a:t>Intrinsic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b="1" i="1" dirty="0"/>
              <a:t>Extrinsic</a:t>
            </a:r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5247451" y="3063332"/>
            <a:ext cx="0" cy="3434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FDEE5941-DCAC-F946-9E0D-D0D96D387CC8}"/>
              </a:ext>
            </a:extLst>
          </p:cNvPr>
          <p:cNvCxnSpPr>
            <a:cxnSpLocks/>
          </p:cNvCxnSpPr>
          <p:nvPr/>
        </p:nvCxnSpPr>
        <p:spPr>
          <a:xfrm>
            <a:off x="3509609" y="11211732"/>
            <a:ext cx="0" cy="2973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TextBox 474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-11163" y="10734464"/>
            <a:ext cx="978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Explain how </a:t>
            </a:r>
            <a:r>
              <a:rPr lang="en-GB" sz="800" b="1" i="1" dirty="0"/>
              <a:t>Disability</a:t>
            </a:r>
            <a:r>
              <a:rPr lang="en-GB" sz="800" dirty="0"/>
              <a:t> might impact </a:t>
            </a:r>
          </a:p>
          <a:p>
            <a:r>
              <a:rPr lang="en-GB" sz="800" dirty="0"/>
              <a:t>participation in sport and how sport is adapted to suit all needs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184033" y="8517321"/>
            <a:ext cx="1583635" cy="81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and Explain the 4 ways in which the</a:t>
            </a:r>
            <a:r>
              <a:rPr lang="en-GB" sz="800" b="1" i="1" dirty="0"/>
              <a:t> media </a:t>
            </a:r>
            <a:r>
              <a:rPr lang="en-GB" sz="800" dirty="0"/>
              <a:t>implements mass communication e.g. </a:t>
            </a:r>
            <a:r>
              <a:rPr lang="en-GB" sz="800" b="1" i="1" dirty="0"/>
              <a:t>Broadcasting, Internet &amp; social media, Print and Outdoor media</a:t>
            </a:r>
            <a:r>
              <a:rPr lang="en-GB" sz="800" i="1" dirty="0"/>
              <a:t>. </a:t>
            </a:r>
            <a:r>
              <a:rPr lang="en-GB" sz="800" dirty="0"/>
              <a:t>	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031EE4C-8DAC-4B58-A77F-47B10613D99F}"/>
              </a:ext>
            </a:extLst>
          </p:cNvPr>
          <p:cNvSpPr txBox="1"/>
          <p:nvPr/>
        </p:nvSpPr>
        <p:spPr>
          <a:xfrm>
            <a:off x="3968098" y="16142202"/>
            <a:ext cx="904571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the term </a:t>
            </a:r>
            <a:r>
              <a:rPr lang="en-US" sz="800" b="1" i="1" dirty="0"/>
              <a:t>Fitness </a:t>
            </a:r>
            <a:r>
              <a:rPr lang="en-US" sz="800" dirty="0"/>
              <a:t>and how it relates to maintaining overall health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A3476D6-3817-4F2D-829A-37835A4315F5}"/>
              </a:ext>
            </a:extLst>
          </p:cNvPr>
          <p:cNvCxnSpPr>
            <a:cxnSpLocks/>
          </p:cNvCxnSpPr>
          <p:nvPr/>
        </p:nvCxnSpPr>
        <p:spPr>
          <a:xfrm flipH="1" flipV="1">
            <a:off x="4381868" y="15865837"/>
            <a:ext cx="1536" cy="3277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CD67CD6B-B529-4E6B-A058-0566CFA86AEE}"/>
              </a:ext>
            </a:extLst>
          </p:cNvPr>
          <p:cNvSpPr txBox="1"/>
          <p:nvPr/>
        </p:nvSpPr>
        <p:spPr>
          <a:xfrm>
            <a:off x="3003888" y="14892402"/>
            <a:ext cx="1317219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Introduction to </a:t>
            </a:r>
            <a:r>
              <a:rPr lang="en-US" sz="800" b="1" i="1" dirty="0"/>
              <a:t>Qualitative</a:t>
            </a:r>
            <a:r>
              <a:rPr lang="en-US" sz="800" dirty="0"/>
              <a:t> and </a:t>
            </a:r>
            <a:r>
              <a:rPr lang="en-US" sz="800" b="1" i="1" dirty="0"/>
              <a:t>Quantitative</a:t>
            </a:r>
            <a:r>
              <a:rPr lang="en-US" sz="800" dirty="0"/>
              <a:t> data &amp; how it is used in questionnaires or by interviewing people.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99FAD2DD-8489-4264-883F-0C5C65EC7E90}"/>
              </a:ext>
            </a:extLst>
          </p:cNvPr>
          <p:cNvCxnSpPr>
            <a:cxnSpLocks/>
          </p:cNvCxnSpPr>
          <p:nvPr/>
        </p:nvCxnSpPr>
        <p:spPr>
          <a:xfrm flipH="1">
            <a:off x="3515164" y="15556017"/>
            <a:ext cx="1994" cy="3463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8E358EBE-4286-44D6-85F3-C4ACE5C82527}"/>
              </a:ext>
            </a:extLst>
          </p:cNvPr>
          <p:cNvSpPr txBox="1"/>
          <p:nvPr/>
        </p:nvSpPr>
        <p:spPr>
          <a:xfrm>
            <a:off x="1806580" y="12785537"/>
            <a:ext cx="1068037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Identify </a:t>
            </a:r>
            <a:r>
              <a:rPr lang="en-US" sz="800" b="1" i="1" dirty="0"/>
              <a:t>Body Classifications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b="1" i="1" dirty="0"/>
              <a:t>Ectomorph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b="1" i="1" dirty="0"/>
              <a:t>Mesomorph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b="1" i="1" dirty="0"/>
              <a:t>Endomorph</a:t>
            </a:r>
            <a:endParaRPr lang="en-US" sz="800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BF107FC-AD43-404C-B26E-6876FA4C2742}"/>
              </a:ext>
            </a:extLst>
          </p:cNvPr>
          <p:cNvSpPr txBox="1"/>
          <p:nvPr/>
        </p:nvSpPr>
        <p:spPr>
          <a:xfrm>
            <a:off x="2703947" y="14009706"/>
            <a:ext cx="1107526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Explain how certain </a:t>
            </a:r>
            <a:r>
              <a:rPr lang="en-US" sz="800" b="1" i="1" dirty="0"/>
              <a:t>body types </a:t>
            </a:r>
            <a:r>
              <a:rPr lang="en-US" sz="800" dirty="0"/>
              <a:t>are suited to certain sports and/or positions</a:t>
            </a:r>
          </a:p>
        </p:txBody>
      </p:sp>
      <p:pic>
        <p:nvPicPr>
          <p:cNvPr id="1028" name="Picture 4" descr="Somatotypes photos, royalty-free images, graphics, vectors ...">
            <a:extLst>
              <a:ext uri="{FF2B5EF4-FFF2-40B4-BE49-F238E27FC236}">
                <a16:creationId xmlns:a16="http://schemas.microsoft.com/office/drawing/2014/main" id="{37A3FD35-C25D-4099-87C2-E9FE3EE2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17" b="94167" l="5625" r="94688">
                        <a14:foregroundMark x1="50000" y1="8333" x2="45000" y2="93333"/>
                        <a14:foregroundMark x1="40000" y1="50000" x2="40000" y2="57083"/>
                        <a14:foregroundMark x1="60625" y1="48333" x2="61875" y2="56667"/>
                        <a14:foregroundMark x1="81563" y1="5417" x2="81563" y2="5417"/>
                        <a14:foregroundMark x1="81250" y1="5833" x2="79375" y2="29583"/>
                        <a14:foregroundMark x1="69063" y1="51250" x2="69063" y2="51250"/>
                        <a14:foregroundMark x1="69063" y1="51250" x2="69063" y2="51250"/>
                        <a14:foregroundMark x1="69063" y1="55417" x2="69063" y2="55417"/>
                        <a14:foregroundMark x1="67500" y1="49167" x2="67500" y2="49167"/>
                        <a14:foregroundMark x1="93125" y1="50000" x2="93125" y2="50000"/>
                        <a14:foregroundMark x1="92188" y1="54167" x2="92188" y2="54167"/>
                        <a14:foregroundMark x1="94688" y1="50000" x2="94688" y2="50000"/>
                        <a14:foregroundMark x1="55625" y1="93750" x2="55625" y2="93750"/>
                        <a14:foregroundMark x1="63750" y1="51667" x2="63750" y2="51667"/>
                        <a14:foregroundMark x1="74688" y1="54167" x2="74688" y2="54167"/>
                        <a14:foregroundMark x1="86563" y1="94167" x2="86563" y2="94167"/>
                        <a14:foregroundMark x1="24375" y1="92083" x2="24375" y2="92083"/>
                        <a14:foregroundMark x1="25625" y1="93750" x2="25625" y2="93750"/>
                        <a14:foregroundMark x1="31250" y1="54167" x2="31250" y2="54167"/>
                        <a14:foregroundMark x1="36875" y1="52083" x2="36875" y2="52083"/>
                        <a14:foregroundMark x1="30625" y1="57083" x2="30625" y2="57083"/>
                        <a14:foregroundMark x1="32500" y1="54583" x2="32500" y2="54583"/>
                        <a14:foregroundMark x1="9063" y1="54583" x2="9063" y2="54583"/>
                        <a14:foregroundMark x1="5625" y1="54583" x2="5625" y2="54583"/>
                        <a14:foregroundMark x1="8438" y1="59583" x2="8438" y2="59583"/>
                        <a14:foregroundMark x1="30938" y1="59583" x2="30938" y2="59583"/>
                        <a14:foregroundMark x1="53438" y1="13750" x2="53438" y2="13750"/>
                        <a14:foregroundMark x1="47188" y1="13333" x2="47188" y2="13333"/>
                        <a14:foregroundMark x1="78125" y1="10000" x2="78125" y2="10000"/>
                        <a14:foregroundMark x1="83750" y1="10000" x2="83750" y2="10000"/>
                        <a14:foregroundMark x1="84375" y1="10000" x2="84375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3" y="12587790"/>
            <a:ext cx="1595002" cy="9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C9850D3A-AF97-4F01-AE96-2CF40952BE49}"/>
              </a:ext>
            </a:extLst>
          </p:cNvPr>
          <p:cNvCxnSpPr>
            <a:cxnSpLocks/>
          </p:cNvCxnSpPr>
          <p:nvPr/>
        </p:nvCxnSpPr>
        <p:spPr>
          <a:xfrm flipH="1" flipV="1">
            <a:off x="4495747" y="13761222"/>
            <a:ext cx="7264" cy="3428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28" b="93038" l="6182" r="94182">
                        <a14:foregroundMark x1="13091" y1="51582" x2="5455" y2="82278"/>
                        <a14:foregroundMark x1="5455" y1="82278" x2="47273" y2="91139"/>
                        <a14:foregroundMark x1="47273" y1="91139" x2="92000" y2="91456"/>
                        <a14:foregroundMark x1="92000" y1="91456" x2="92364" y2="60127"/>
                        <a14:foregroundMark x1="92364" y1="60127" x2="86182" y2="50949"/>
                        <a14:foregroundMark x1="63636" y1="60127" x2="54909" y2="85443"/>
                        <a14:foregroundMark x1="18545" y1="65506" x2="52000" y2="69304"/>
                        <a14:foregroundMark x1="25455" y1="57911" x2="24364" y2="70253"/>
                        <a14:foregroundMark x1="30545" y1="59810" x2="33091" y2="72785"/>
                        <a14:foregroundMark x1="41455" y1="56329" x2="42182" y2="75949"/>
                        <a14:foregroundMark x1="49455" y1="56962" x2="49818" y2="73734"/>
                        <a14:foregroundMark x1="33818" y1="57595" x2="30182" y2="77848"/>
                        <a14:foregroundMark x1="27273" y1="71835" x2="26545" y2="86709"/>
                        <a14:foregroundMark x1="34909" y1="71835" x2="34545" y2="86392"/>
                        <a14:foregroundMark x1="42182" y1="72785" x2="41091" y2="88291"/>
                        <a14:foregroundMark x1="46545" y1="73101" x2="46909" y2="85443"/>
                        <a14:foregroundMark x1="69091" y1="70570" x2="66182" y2="86392"/>
                        <a14:foregroundMark x1="69091" y1="59494" x2="76727" y2="86076"/>
                        <a14:foregroundMark x1="94182" y1="74684" x2="94909" y2="88924"/>
                        <a14:foregroundMark x1="81455" y1="92722" x2="91273" y2="91456"/>
                        <a14:foregroundMark x1="9818" y1="93038" x2="6182" y2="75316"/>
                        <a14:foregroundMark x1="51636" y1="74367" x2="50545" y2="85443"/>
                        <a14:foregroundMark x1="52000" y1="38291" x2="50182" y2="48418"/>
                        <a14:foregroundMark x1="31636" y1="14557" x2="31636" y2="14557"/>
                        <a14:foregroundMark x1="33091" y1="11709" x2="33091" y2="11709"/>
                        <a14:foregroundMark x1="32364" y1="12025" x2="32364" y2="12025"/>
                        <a14:foregroundMark x1="34545" y1="10127" x2="35273" y2="11709"/>
                        <a14:foregroundMark x1="53818" y1="8228" x2="53818" y2="8228"/>
                        <a14:foregroundMark x1="54545" y1="11076" x2="54182" y2="47785"/>
                        <a14:foregroundMark x1="58545" y1="10759" x2="62909" y2="28481"/>
                        <a14:foregroundMark x1="33818" y1="13924" x2="48364" y2="42722"/>
                        <a14:foregroundMark x1="48364" y1="42722" x2="50909" y2="43671"/>
                        <a14:foregroundMark x1="67273" y1="38291" x2="58909" y2="48418"/>
                        <a14:foregroundMark x1="75273" y1="43038" x2="64000" y2="36709"/>
                        <a14:foregroundMark x1="76364" y1="44937" x2="76364" y2="44937"/>
                        <a14:foregroundMark x1="66182" y1="43354" x2="72727" y2="51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6" t="4284" r="3755" b="4834"/>
          <a:stretch/>
        </p:blipFill>
        <p:spPr>
          <a:xfrm>
            <a:off x="8458929" y="15432439"/>
            <a:ext cx="1187422" cy="1498071"/>
          </a:xfrm>
          <a:prstGeom prst="rect">
            <a:avLst/>
          </a:prstGeom>
        </p:spPr>
      </p:pic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AA80EA5-7341-4FBD-9F08-583ED8D9665D}"/>
              </a:ext>
            </a:extLst>
          </p:cNvPr>
          <p:cNvGrpSpPr/>
          <p:nvPr/>
        </p:nvGrpSpPr>
        <p:grpSpPr>
          <a:xfrm>
            <a:off x="1198869" y="13469064"/>
            <a:ext cx="1016509" cy="1071123"/>
            <a:chOff x="4928089" y="14502752"/>
            <a:chExt cx="1138288" cy="1155062"/>
          </a:xfrm>
        </p:grpSpPr>
        <p:sp>
          <p:nvSpPr>
            <p:cNvPr id="262" name="6-Point Star 332">
              <a:extLst>
                <a:ext uri="{FF2B5EF4-FFF2-40B4-BE49-F238E27FC236}">
                  <a16:creationId xmlns:a16="http://schemas.microsoft.com/office/drawing/2014/main" id="{F487B5E1-B93B-4CB6-A565-1033B1E5FA87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BAECDA39-E41B-445F-8312-AA20FE9F0BA7}"/>
                </a:ext>
              </a:extLst>
            </p:cNvPr>
            <p:cNvSpPr txBox="1"/>
            <p:nvPr/>
          </p:nvSpPr>
          <p:spPr>
            <a:xfrm>
              <a:off x="4980850" y="14772232"/>
              <a:ext cx="1026619" cy="552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6.3 </a:t>
              </a:r>
            </a:p>
            <a:p>
              <a:pPr algn="ctr"/>
              <a:r>
                <a:rPr lang="en-GB" sz="900" b="1" dirty="0"/>
                <a:t>Somatotypes</a:t>
              </a:r>
              <a:r>
                <a:rPr lang="en-GB" sz="1000" b="1" dirty="0"/>
                <a:t> </a:t>
              </a:r>
              <a:r>
                <a:rPr lang="en-GB" sz="800" dirty="0"/>
                <a:t>	</a:t>
              </a:r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78C4F55D-4152-4C60-9E05-6FFCAD9399DF}"/>
              </a:ext>
            </a:extLst>
          </p:cNvPr>
          <p:cNvSpPr txBox="1"/>
          <p:nvPr/>
        </p:nvSpPr>
        <p:spPr>
          <a:xfrm>
            <a:off x="4215977" y="14051024"/>
            <a:ext cx="825005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the term </a:t>
            </a:r>
            <a:r>
              <a:rPr lang="en-US" sz="800" b="1" i="1" dirty="0"/>
              <a:t>Calorie </a:t>
            </a:r>
            <a:r>
              <a:rPr lang="en-US" sz="800" dirty="0"/>
              <a:t>and how it is obtained from food.</a:t>
            </a:r>
            <a:endParaRPr lang="en-US" sz="800" b="1" i="1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E363A99A-350A-4C9C-A77F-D44C6797892E}"/>
              </a:ext>
            </a:extLst>
          </p:cNvPr>
          <p:cNvSpPr txBox="1"/>
          <p:nvPr/>
        </p:nvSpPr>
        <p:spPr>
          <a:xfrm>
            <a:off x="4659310" y="12727054"/>
            <a:ext cx="1324854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</a:t>
            </a:r>
            <a:r>
              <a:rPr lang="en-US" sz="800" b="1" i="1" dirty="0"/>
              <a:t>Energy Balance: </a:t>
            </a:r>
            <a:r>
              <a:rPr lang="en-US" sz="800" dirty="0"/>
              <a:t>investigate the correlation between calories taken in and calories burned in exercise on body weight.</a:t>
            </a:r>
            <a:endParaRPr lang="en-US" sz="800" b="1" i="1" dirty="0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13484A3-AA45-4705-A29F-D0B41926D59C}"/>
              </a:ext>
            </a:extLst>
          </p:cNvPr>
          <p:cNvGrpSpPr/>
          <p:nvPr/>
        </p:nvGrpSpPr>
        <p:grpSpPr>
          <a:xfrm>
            <a:off x="6150475" y="13246553"/>
            <a:ext cx="915975" cy="1000720"/>
            <a:chOff x="4928089" y="14502752"/>
            <a:chExt cx="1138288" cy="1155062"/>
          </a:xfrm>
        </p:grpSpPr>
        <p:sp>
          <p:nvSpPr>
            <p:cNvPr id="244" name="6-Point Star 332">
              <a:extLst>
                <a:ext uri="{FF2B5EF4-FFF2-40B4-BE49-F238E27FC236}">
                  <a16:creationId xmlns:a16="http://schemas.microsoft.com/office/drawing/2014/main" id="{DEC6A5E8-48AF-498E-A83F-DAFFA9EB7211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92F34F1-015C-4FAA-8C32-86CAE3A13B85}"/>
                </a:ext>
              </a:extLst>
            </p:cNvPr>
            <p:cNvSpPr txBox="1"/>
            <p:nvPr/>
          </p:nvSpPr>
          <p:spPr>
            <a:xfrm>
              <a:off x="5021492" y="14694460"/>
              <a:ext cx="936861" cy="67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6.5 </a:t>
              </a:r>
            </a:p>
            <a:p>
              <a:pPr algn="ctr"/>
              <a:r>
                <a:rPr lang="en-GB" sz="900" b="1" dirty="0"/>
                <a:t>A Balanced </a:t>
              </a:r>
            </a:p>
            <a:p>
              <a:pPr algn="ctr"/>
              <a:r>
                <a:rPr lang="en-GB" sz="900" b="1" dirty="0"/>
                <a:t>Diet</a:t>
              </a:r>
              <a:r>
                <a:rPr lang="en-GB" sz="800" dirty="0"/>
                <a:t>	</a:t>
              </a: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021A8EE9-E542-40A1-97E8-7DC3DDA7F623}"/>
              </a:ext>
            </a:extLst>
          </p:cNvPr>
          <p:cNvSpPr txBox="1"/>
          <p:nvPr/>
        </p:nvSpPr>
        <p:spPr>
          <a:xfrm>
            <a:off x="7871595" y="14000300"/>
            <a:ext cx="947810" cy="81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Identify the </a:t>
            </a:r>
            <a:r>
              <a:rPr lang="en-US" sz="800" b="1" i="1" dirty="0"/>
              <a:t>macronutrients</a:t>
            </a:r>
            <a:r>
              <a:rPr lang="en-US" sz="800" dirty="0"/>
              <a:t> contained in food</a:t>
            </a:r>
            <a:r>
              <a:rPr lang="en-US" sz="800" b="1" i="1" dirty="0"/>
              <a:t> (e.g</a:t>
            </a:r>
            <a:r>
              <a:rPr lang="en-US" sz="800" dirty="0"/>
              <a:t>. </a:t>
            </a:r>
            <a:r>
              <a:rPr lang="en-US" sz="800" b="1" i="1" dirty="0"/>
              <a:t>Fats, carbohydrates, </a:t>
            </a:r>
          </a:p>
          <a:p>
            <a:r>
              <a:rPr lang="en-US" sz="800" b="1" i="1" dirty="0"/>
              <a:t>&amp; proteins)</a:t>
            </a:r>
            <a:endParaRPr lang="en-US" sz="800" i="1" dirty="0"/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5AE8EA7F-EC16-4941-B76D-1F0028B52B00}"/>
              </a:ext>
            </a:extLst>
          </p:cNvPr>
          <p:cNvCxnSpPr>
            <a:cxnSpLocks/>
          </p:cNvCxnSpPr>
          <p:nvPr/>
        </p:nvCxnSpPr>
        <p:spPr>
          <a:xfrm flipH="1" flipV="1">
            <a:off x="8146669" y="13719078"/>
            <a:ext cx="23645" cy="3231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3A8F6FC1-B9AC-4B74-8AF5-85094F9D296F}"/>
              </a:ext>
            </a:extLst>
          </p:cNvPr>
          <p:cNvSpPr txBox="1"/>
          <p:nvPr/>
        </p:nvSpPr>
        <p:spPr>
          <a:xfrm>
            <a:off x="8747850" y="13392397"/>
            <a:ext cx="1011709" cy="81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Identify </a:t>
            </a:r>
            <a:r>
              <a:rPr lang="en-US" sz="800" b="1" i="1" dirty="0"/>
              <a:t>food sources </a:t>
            </a:r>
            <a:r>
              <a:rPr lang="en-US" sz="800" dirty="0"/>
              <a:t>which contains certain </a:t>
            </a:r>
            <a:r>
              <a:rPr lang="en-US" sz="800" b="1" i="1" dirty="0"/>
              <a:t>nutrients</a:t>
            </a:r>
            <a:r>
              <a:rPr lang="en-US" sz="800" dirty="0"/>
              <a:t> and how this forms a balanced diet.</a:t>
            </a:r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A0FE899B-3ACA-4812-AE93-69B085CEF52A}"/>
              </a:ext>
            </a:extLst>
          </p:cNvPr>
          <p:cNvCxnSpPr>
            <a:cxnSpLocks/>
          </p:cNvCxnSpPr>
          <p:nvPr/>
        </p:nvCxnSpPr>
        <p:spPr>
          <a:xfrm>
            <a:off x="7904537" y="11241474"/>
            <a:ext cx="1" cy="3110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id="{466CEF98-7B90-4303-929F-68BC04CA5412}"/>
              </a:ext>
            </a:extLst>
          </p:cNvPr>
          <p:cNvSpPr txBox="1"/>
          <p:nvPr/>
        </p:nvSpPr>
        <p:spPr>
          <a:xfrm>
            <a:off x="7402809" y="10703118"/>
            <a:ext cx="946979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Define the terms: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b="1" i="1" dirty="0"/>
              <a:t>Hydration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b="1" i="1" dirty="0"/>
              <a:t>Dehydration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b="1" i="1" dirty="0"/>
              <a:t>Rehydration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DF586AE-6BD7-47E1-A729-75ED2160CBEA}"/>
              </a:ext>
            </a:extLst>
          </p:cNvPr>
          <p:cNvGrpSpPr/>
          <p:nvPr/>
        </p:nvGrpSpPr>
        <p:grpSpPr>
          <a:xfrm>
            <a:off x="4476986" y="10994485"/>
            <a:ext cx="991400" cy="1020418"/>
            <a:chOff x="5873295" y="15166935"/>
            <a:chExt cx="1214980" cy="1196212"/>
          </a:xfrm>
        </p:grpSpPr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4BF42B9-23DE-4E53-9FC0-06B720DABDCA}"/>
                </a:ext>
              </a:extLst>
            </p:cNvPr>
            <p:cNvSpPr/>
            <p:nvPr/>
          </p:nvSpPr>
          <p:spPr>
            <a:xfrm>
              <a:off x="5873295" y="15166935"/>
              <a:ext cx="1214980" cy="11962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EA6F9253-A8AA-42A1-8D8B-426C536F9944}"/>
                </a:ext>
              </a:extLst>
            </p:cNvPr>
            <p:cNvSpPr/>
            <p:nvPr/>
          </p:nvSpPr>
          <p:spPr>
            <a:xfrm>
              <a:off x="5984267" y="15287491"/>
              <a:ext cx="994057" cy="955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6A2F9A3A-2616-40C0-B880-57CE080A5C48}"/>
                </a:ext>
              </a:extLst>
            </p:cNvPr>
            <p:cNvSpPr txBox="1"/>
            <p:nvPr/>
          </p:nvSpPr>
          <p:spPr>
            <a:xfrm>
              <a:off x="5982239" y="15312670"/>
              <a:ext cx="1005964" cy="883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u="sng" dirty="0"/>
                <a:t>Chapter 5</a:t>
              </a:r>
            </a:p>
            <a:p>
              <a:pPr algn="ctr"/>
              <a:r>
                <a:rPr lang="en-US" sz="1050" b="1" dirty="0"/>
                <a:t>Socio-Cultural Influences</a:t>
              </a:r>
            </a:p>
          </p:txBody>
        </p:sp>
      </p:grpSp>
      <p:sp>
        <p:nvSpPr>
          <p:cNvPr id="287" name="TextBox 286">
            <a:extLst>
              <a:ext uri="{FF2B5EF4-FFF2-40B4-BE49-F238E27FC236}">
                <a16:creationId xmlns:a16="http://schemas.microsoft.com/office/drawing/2014/main" id="{DC6B448E-5CCF-4B96-A647-701C85C1CB0D}"/>
              </a:ext>
            </a:extLst>
          </p:cNvPr>
          <p:cNvSpPr txBox="1"/>
          <p:nvPr/>
        </p:nvSpPr>
        <p:spPr>
          <a:xfrm>
            <a:off x="2092891" y="11844354"/>
            <a:ext cx="1124785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how </a:t>
            </a:r>
            <a:r>
              <a:rPr lang="en-GB" sz="800" b="1" i="1" dirty="0"/>
              <a:t>ethnicity</a:t>
            </a:r>
            <a:r>
              <a:rPr lang="en-GB" sz="800" dirty="0"/>
              <a:t> (</a:t>
            </a:r>
            <a:r>
              <a:rPr lang="en-GB" sz="800" dirty="0" err="1"/>
              <a:t>incl</a:t>
            </a:r>
            <a:r>
              <a:rPr lang="en-GB" sz="800" dirty="0"/>
              <a:t> </a:t>
            </a:r>
            <a:r>
              <a:rPr lang="en-GB" sz="800" b="1" i="1" dirty="0"/>
              <a:t>race, religion and culture</a:t>
            </a:r>
            <a:r>
              <a:rPr lang="en-GB" sz="800" i="1" dirty="0"/>
              <a:t>) </a:t>
            </a:r>
            <a:r>
              <a:rPr lang="en-GB" sz="800" dirty="0"/>
              <a:t>might affect participation in sport.	</a:t>
            </a: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22373803-E586-472D-99C7-C1F9BD0CB542}"/>
              </a:ext>
            </a:extLst>
          </p:cNvPr>
          <p:cNvCxnSpPr>
            <a:cxnSpLocks/>
          </p:cNvCxnSpPr>
          <p:nvPr/>
        </p:nvCxnSpPr>
        <p:spPr>
          <a:xfrm flipV="1">
            <a:off x="2613674" y="11617608"/>
            <a:ext cx="1" cy="2763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7C6636C2-3854-410D-8CA7-CD20F89C867F}"/>
              </a:ext>
            </a:extLst>
          </p:cNvPr>
          <p:cNvSpPr txBox="1"/>
          <p:nvPr/>
        </p:nvSpPr>
        <p:spPr>
          <a:xfrm>
            <a:off x="3072670" y="10546856"/>
            <a:ext cx="1045679" cy="81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how </a:t>
            </a:r>
            <a:r>
              <a:rPr lang="en-GB" sz="800" b="1" i="1" dirty="0"/>
              <a:t>Gender </a:t>
            </a:r>
            <a:r>
              <a:rPr lang="en-GB" sz="800" dirty="0"/>
              <a:t>can impact participation &amp; factors which might impact individuals	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A6FDFDAD-F111-4040-9556-E0B05E60B061}"/>
              </a:ext>
            </a:extLst>
          </p:cNvPr>
          <p:cNvCxnSpPr>
            <a:cxnSpLocks/>
          </p:cNvCxnSpPr>
          <p:nvPr/>
        </p:nvCxnSpPr>
        <p:spPr>
          <a:xfrm flipV="1">
            <a:off x="1586313" y="11568854"/>
            <a:ext cx="101982" cy="2938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96167083-5703-4455-A3C1-C7E7D45E0F20}"/>
              </a:ext>
            </a:extLst>
          </p:cNvPr>
          <p:cNvSpPr txBox="1"/>
          <p:nvPr/>
        </p:nvSpPr>
        <p:spPr>
          <a:xfrm>
            <a:off x="983490" y="11805686"/>
            <a:ext cx="1091884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Investigate ways to link </a:t>
            </a:r>
            <a:r>
              <a:rPr lang="en-GB" sz="800" b="1" i="1" dirty="0"/>
              <a:t>Age</a:t>
            </a:r>
            <a:r>
              <a:rPr lang="en-GB" sz="800" b="1" dirty="0"/>
              <a:t> </a:t>
            </a:r>
            <a:r>
              <a:rPr lang="en-GB" sz="800" dirty="0"/>
              <a:t>to participation in sport and how factors might affect this.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D0467444-49C9-4097-B850-BA49DA253FF5}"/>
              </a:ext>
            </a:extLst>
          </p:cNvPr>
          <p:cNvCxnSpPr>
            <a:cxnSpLocks/>
          </p:cNvCxnSpPr>
          <p:nvPr/>
        </p:nvCxnSpPr>
        <p:spPr>
          <a:xfrm flipH="1">
            <a:off x="1336957" y="11132259"/>
            <a:ext cx="233205" cy="238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>
            <a:extLst>
              <a:ext uri="{FF2B5EF4-FFF2-40B4-BE49-F238E27FC236}">
                <a16:creationId xmlns:a16="http://schemas.microsoft.com/office/drawing/2014/main" id="{A88DED65-14BA-4B60-928F-F853F5FBFCDF}"/>
              </a:ext>
            </a:extLst>
          </p:cNvPr>
          <p:cNvSpPr txBox="1"/>
          <p:nvPr/>
        </p:nvSpPr>
        <p:spPr>
          <a:xfrm>
            <a:off x="1515516" y="10686452"/>
            <a:ext cx="1249513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Explain how </a:t>
            </a:r>
            <a:r>
              <a:rPr lang="en-GB" sz="800" b="1" i="1" dirty="0"/>
              <a:t>Family, Friends &amp; Peers </a:t>
            </a:r>
            <a:r>
              <a:rPr lang="en-GB" sz="800" dirty="0"/>
              <a:t>can influence how and why we take part in sport</a:t>
            </a: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81944F03-B97F-4B2A-84BA-D52D5389F4BB}"/>
              </a:ext>
            </a:extLst>
          </p:cNvPr>
          <p:cNvGrpSpPr/>
          <p:nvPr/>
        </p:nvGrpSpPr>
        <p:grpSpPr>
          <a:xfrm>
            <a:off x="381154" y="9917107"/>
            <a:ext cx="1243442" cy="1037003"/>
            <a:chOff x="4843361" y="14502752"/>
            <a:chExt cx="1303187" cy="1155062"/>
          </a:xfrm>
        </p:grpSpPr>
        <p:sp>
          <p:nvSpPr>
            <p:cNvPr id="338" name="6-Point Star 332">
              <a:extLst>
                <a:ext uri="{FF2B5EF4-FFF2-40B4-BE49-F238E27FC236}">
                  <a16:creationId xmlns:a16="http://schemas.microsoft.com/office/drawing/2014/main" id="{AFCE67D2-4759-4ACF-B1DF-6ED65C1B68AA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A254FF37-1B1E-4DC4-8AC9-B1AC90799B1C}"/>
                </a:ext>
              </a:extLst>
            </p:cNvPr>
            <p:cNvSpPr txBox="1"/>
            <p:nvPr/>
          </p:nvSpPr>
          <p:spPr>
            <a:xfrm>
              <a:off x="4843361" y="14622284"/>
              <a:ext cx="1303187" cy="87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5.2 </a:t>
              </a:r>
            </a:p>
            <a:p>
              <a:pPr algn="ctr"/>
              <a:r>
                <a:rPr lang="en-GB" sz="1000" b="1" dirty="0"/>
                <a:t>Commercialism </a:t>
              </a:r>
            </a:p>
            <a:p>
              <a:pPr algn="ctr"/>
              <a:r>
                <a:rPr lang="en-GB" sz="1000" b="1" dirty="0"/>
                <a:t>In</a:t>
              </a:r>
            </a:p>
            <a:p>
              <a:pPr algn="ctr"/>
              <a:r>
                <a:rPr lang="en-GB" sz="1000" b="1" dirty="0"/>
                <a:t>Sport</a:t>
              </a:r>
              <a:r>
                <a:rPr lang="en-GB" sz="800" dirty="0"/>
                <a:t>	</a:t>
              </a:r>
            </a:p>
          </p:txBody>
        </p:sp>
      </p:grp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2C99D6D-0EF3-4BB5-84A8-959CFC0FCEDB}"/>
              </a:ext>
            </a:extLst>
          </p:cNvPr>
          <p:cNvCxnSpPr>
            <a:cxnSpLocks/>
          </p:cNvCxnSpPr>
          <p:nvPr/>
        </p:nvCxnSpPr>
        <p:spPr>
          <a:xfrm>
            <a:off x="4152367" y="9166783"/>
            <a:ext cx="0" cy="3116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>
            <a:extLst>
              <a:ext uri="{FF2B5EF4-FFF2-40B4-BE49-F238E27FC236}">
                <a16:creationId xmlns:a16="http://schemas.microsoft.com/office/drawing/2014/main" id="{12E2DA11-7CFB-4DB5-8675-3EE1C8F89018}"/>
              </a:ext>
            </a:extLst>
          </p:cNvPr>
          <p:cNvSpPr txBox="1"/>
          <p:nvPr/>
        </p:nvSpPr>
        <p:spPr>
          <a:xfrm>
            <a:off x="1806580" y="8726444"/>
            <a:ext cx="971778" cy="45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Defines the terms </a:t>
            </a:r>
            <a:r>
              <a:rPr lang="en-US" sz="800" b="1" i="1" dirty="0"/>
              <a:t>Sponsor &amp; Sponsorship</a:t>
            </a:r>
            <a:r>
              <a:rPr lang="en-US" sz="800" i="1" dirty="0"/>
              <a:t> </a:t>
            </a:r>
          </a:p>
        </p:txBody>
      </p: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20505399-5098-47FE-8AD8-25C94E863C5F}"/>
              </a:ext>
            </a:extLst>
          </p:cNvPr>
          <p:cNvCxnSpPr>
            <a:cxnSpLocks/>
          </p:cNvCxnSpPr>
          <p:nvPr/>
        </p:nvCxnSpPr>
        <p:spPr>
          <a:xfrm>
            <a:off x="2292877" y="9150050"/>
            <a:ext cx="0" cy="3498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0F466DC2-53DF-4EA0-BAFD-E028C4146015}"/>
              </a:ext>
            </a:extLst>
          </p:cNvPr>
          <p:cNvSpPr txBox="1"/>
          <p:nvPr/>
        </p:nvSpPr>
        <p:spPr>
          <a:xfrm>
            <a:off x="2962907" y="9786228"/>
            <a:ext cx="1093405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Explore the 3 areas of</a:t>
            </a:r>
            <a:r>
              <a:rPr lang="en-US" sz="800" b="1" dirty="0"/>
              <a:t> </a:t>
            </a:r>
            <a:r>
              <a:rPr lang="en-US" sz="800" b="1" i="1" dirty="0"/>
              <a:t>Sponsorship</a:t>
            </a:r>
            <a:r>
              <a:rPr lang="en-US" sz="800" b="1" dirty="0"/>
              <a:t> </a:t>
            </a:r>
            <a:r>
              <a:rPr lang="en-US" sz="800" dirty="0"/>
              <a:t>&amp; how it can</a:t>
            </a:r>
            <a:r>
              <a:rPr lang="en-US" sz="800" i="1" dirty="0"/>
              <a:t> </a:t>
            </a:r>
            <a:r>
              <a:rPr lang="en-US" sz="800" b="1" i="1" dirty="0"/>
              <a:t>benefit </a:t>
            </a:r>
            <a:r>
              <a:rPr lang="en-US" sz="800" dirty="0"/>
              <a:t>sports teams and individuals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E0A54BE-EB93-4B42-9379-50746BB99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87" y="8550913"/>
            <a:ext cx="1011012" cy="6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9B4CF27-6678-4F3E-88D0-01C39BEF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68" y="9704243"/>
            <a:ext cx="1596431" cy="9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" name="TextBox 350">
            <a:extLst>
              <a:ext uri="{FF2B5EF4-FFF2-40B4-BE49-F238E27FC236}">
                <a16:creationId xmlns:a16="http://schemas.microsoft.com/office/drawing/2014/main" id="{FDBC90A7-A164-49D5-8B0B-C67F32404EF6}"/>
              </a:ext>
            </a:extLst>
          </p:cNvPr>
          <p:cNvSpPr txBox="1"/>
          <p:nvPr/>
        </p:nvSpPr>
        <p:spPr>
          <a:xfrm>
            <a:off x="5593868" y="9784017"/>
            <a:ext cx="1025798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how other forms of </a:t>
            </a:r>
            <a:r>
              <a:rPr lang="en-GB" sz="800" b="1" i="1" dirty="0"/>
              <a:t>technology</a:t>
            </a:r>
            <a:r>
              <a:rPr lang="en-GB" sz="800" dirty="0"/>
              <a:t> are used or being introduced in to sports</a:t>
            </a: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4A7C477E-DBCE-442D-B4C5-692B1502FD23}"/>
              </a:ext>
            </a:extLst>
          </p:cNvPr>
          <p:cNvGrpSpPr/>
          <p:nvPr/>
        </p:nvGrpSpPr>
        <p:grpSpPr>
          <a:xfrm>
            <a:off x="4157194" y="8963337"/>
            <a:ext cx="1126482" cy="1056696"/>
            <a:chOff x="4839340" y="14502752"/>
            <a:chExt cx="1303187" cy="1155062"/>
          </a:xfrm>
        </p:grpSpPr>
        <p:sp>
          <p:nvSpPr>
            <p:cNvPr id="360" name="6-Point Star 332">
              <a:extLst>
                <a:ext uri="{FF2B5EF4-FFF2-40B4-BE49-F238E27FC236}">
                  <a16:creationId xmlns:a16="http://schemas.microsoft.com/office/drawing/2014/main" id="{BC1D1AAE-E6B0-4D7F-9049-61913FBCCBE2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BE6134EB-64D2-42A9-876E-BFB7D47E7137}"/>
                </a:ext>
              </a:extLst>
            </p:cNvPr>
            <p:cNvSpPr txBox="1"/>
            <p:nvPr/>
          </p:nvSpPr>
          <p:spPr>
            <a:xfrm>
              <a:off x="4839340" y="14645452"/>
              <a:ext cx="1303187" cy="844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5.3</a:t>
              </a:r>
            </a:p>
            <a:p>
              <a:pPr algn="ctr"/>
              <a:r>
                <a:rPr lang="en-GB" sz="900" b="1" dirty="0"/>
                <a:t>Impact of Technology </a:t>
              </a:r>
            </a:p>
            <a:p>
              <a:pPr algn="ctr"/>
              <a:r>
                <a:rPr lang="en-GB" sz="900" b="1" dirty="0"/>
                <a:t>in Sport </a:t>
              </a:r>
              <a:r>
                <a:rPr lang="en-GB" sz="800" dirty="0"/>
                <a:t>	</a:t>
              </a:r>
            </a:p>
          </p:txBody>
        </p:sp>
      </p:grp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054A15D5-6028-4702-BE76-6E5DD7D9CF2E}"/>
              </a:ext>
            </a:extLst>
          </p:cNvPr>
          <p:cNvCxnSpPr>
            <a:cxnSpLocks/>
          </p:cNvCxnSpPr>
          <p:nvPr/>
        </p:nvCxnSpPr>
        <p:spPr>
          <a:xfrm flipH="1" flipV="1">
            <a:off x="7148032" y="9494994"/>
            <a:ext cx="10626" cy="3300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B18A76F5-62D7-4400-A42F-589B5DE67BAC}"/>
              </a:ext>
            </a:extLst>
          </p:cNvPr>
          <p:cNvSpPr txBox="1"/>
          <p:nvPr/>
        </p:nvSpPr>
        <p:spPr>
          <a:xfrm>
            <a:off x="6684678" y="9790695"/>
            <a:ext cx="1216240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Discuss the impact of</a:t>
            </a:r>
            <a:r>
              <a:rPr lang="en-GB" sz="800" b="1" i="1" dirty="0"/>
              <a:t> Technology </a:t>
            </a:r>
            <a:r>
              <a:rPr lang="en-GB" sz="800" dirty="0"/>
              <a:t>for the 5 main platforms e.g. </a:t>
            </a:r>
            <a:r>
              <a:rPr lang="en-GB" sz="800" b="1" i="1" dirty="0"/>
              <a:t>performer, official etc</a:t>
            </a: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8E35EF6-71C6-4144-9137-A94DE6A1660C}"/>
              </a:ext>
            </a:extLst>
          </p:cNvPr>
          <p:cNvGrpSpPr/>
          <p:nvPr/>
        </p:nvGrpSpPr>
        <p:grpSpPr>
          <a:xfrm>
            <a:off x="7386061" y="8979026"/>
            <a:ext cx="1126482" cy="972411"/>
            <a:chOff x="4853047" y="14555515"/>
            <a:chExt cx="1303187" cy="1069679"/>
          </a:xfrm>
        </p:grpSpPr>
        <p:sp>
          <p:nvSpPr>
            <p:cNvPr id="374" name="6-Point Star 332">
              <a:extLst>
                <a:ext uri="{FF2B5EF4-FFF2-40B4-BE49-F238E27FC236}">
                  <a16:creationId xmlns:a16="http://schemas.microsoft.com/office/drawing/2014/main" id="{31B0F612-2382-4420-BF8B-2684565FD970}"/>
                </a:ext>
              </a:extLst>
            </p:cNvPr>
            <p:cNvSpPr/>
            <p:nvPr/>
          </p:nvSpPr>
          <p:spPr>
            <a:xfrm>
              <a:off x="4928089" y="14555515"/>
              <a:ext cx="1138288" cy="1069679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815A9FE6-8D8A-4567-BA71-B55135805E73}"/>
                </a:ext>
              </a:extLst>
            </p:cNvPr>
            <p:cNvSpPr txBox="1"/>
            <p:nvPr/>
          </p:nvSpPr>
          <p:spPr>
            <a:xfrm>
              <a:off x="4853047" y="14652031"/>
              <a:ext cx="1303187" cy="752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5.4</a:t>
              </a:r>
            </a:p>
            <a:p>
              <a:pPr algn="ctr"/>
              <a:r>
                <a:rPr lang="en-GB" sz="900" b="1" dirty="0"/>
                <a:t>Ethical </a:t>
              </a:r>
            </a:p>
            <a:p>
              <a:pPr algn="ctr"/>
              <a:r>
                <a:rPr lang="en-GB" sz="900" b="1" dirty="0"/>
                <a:t>Conduct by </a:t>
              </a:r>
            </a:p>
            <a:p>
              <a:pPr algn="ctr"/>
              <a:r>
                <a:rPr lang="en-GB" sz="900" b="1" dirty="0"/>
                <a:t>Performers</a:t>
              </a:r>
            </a:p>
          </p:txBody>
        </p:sp>
      </p:grp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55E5AB39-D720-4614-8286-883A8B7749F4}"/>
              </a:ext>
            </a:extLst>
          </p:cNvPr>
          <p:cNvCxnSpPr>
            <a:cxnSpLocks/>
          </p:cNvCxnSpPr>
          <p:nvPr/>
        </p:nvCxnSpPr>
        <p:spPr>
          <a:xfrm flipH="1">
            <a:off x="7759957" y="7042142"/>
            <a:ext cx="148163" cy="2764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46" b="74886" l="9562" r="89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8" t="9944" r="10754" b="25944"/>
          <a:stretch/>
        </p:blipFill>
        <p:spPr>
          <a:xfrm>
            <a:off x="8116534" y="7721949"/>
            <a:ext cx="866028" cy="989535"/>
          </a:xfrm>
          <a:prstGeom prst="rect">
            <a:avLst/>
          </a:prstGeom>
        </p:spPr>
      </p:pic>
      <p:sp>
        <p:nvSpPr>
          <p:cNvPr id="386" name="TextBox 385">
            <a:extLst>
              <a:ext uri="{FF2B5EF4-FFF2-40B4-BE49-F238E27FC236}">
                <a16:creationId xmlns:a16="http://schemas.microsoft.com/office/drawing/2014/main" id="{81030500-5F0E-46DB-9019-89742BEA686F}"/>
              </a:ext>
            </a:extLst>
          </p:cNvPr>
          <p:cNvSpPr txBox="1"/>
          <p:nvPr/>
        </p:nvSpPr>
        <p:spPr>
          <a:xfrm>
            <a:off x="5646443" y="7658235"/>
            <a:ext cx="1008575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Evaluate the </a:t>
            </a:r>
            <a:r>
              <a:rPr lang="en-US" sz="800" b="1" i="1" dirty="0"/>
              <a:t>positive &amp; negative </a:t>
            </a:r>
            <a:r>
              <a:rPr lang="en-US" sz="800" dirty="0"/>
              <a:t>influences of </a:t>
            </a:r>
            <a:r>
              <a:rPr lang="en-US" sz="800" b="1" i="1" dirty="0"/>
              <a:t>spectators</a:t>
            </a:r>
            <a:r>
              <a:rPr lang="en-US" sz="800" dirty="0"/>
              <a:t> being at sporting events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1C304E40-B8F8-4B3B-AD1C-EC2A1C246334}"/>
              </a:ext>
            </a:extLst>
          </p:cNvPr>
          <p:cNvSpPr txBox="1"/>
          <p:nvPr/>
        </p:nvSpPr>
        <p:spPr>
          <a:xfrm>
            <a:off x="5059543" y="6710162"/>
            <a:ext cx="884193" cy="33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the term </a:t>
            </a:r>
            <a:r>
              <a:rPr lang="en-US" sz="800" b="1" i="1" dirty="0"/>
              <a:t>Hooliganism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DAA97D4A-951A-49C2-8601-8531E545F06C}"/>
              </a:ext>
            </a:extLst>
          </p:cNvPr>
          <p:cNvSpPr txBox="1"/>
          <p:nvPr/>
        </p:nvSpPr>
        <p:spPr>
          <a:xfrm>
            <a:off x="4325580" y="7647063"/>
            <a:ext cx="1209930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Investigate reasons for </a:t>
            </a:r>
            <a:r>
              <a:rPr lang="en-GB" sz="800" b="1" i="1" dirty="0"/>
              <a:t>Hooliganism</a:t>
            </a:r>
            <a:r>
              <a:rPr lang="en-GB" sz="800" dirty="0"/>
              <a:t> and the impact on the reputation of sport.</a:t>
            </a:r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458275D0-B4F9-42A1-AC7F-4EAABB34AD7F}"/>
              </a:ext>
            </a:extLst>
          </p:cNvPr>
          <p:cNvGrpSpPr/>
          <p:nvPr/>
        </p:nvGrpSpPr>
        <p:grpSpPr>
          <a:xfrm>
            <a:off x="2739620" y="6184627"/>
            <a:ext cx="876561" cy="578443"/>
            <a:chOff x="493040" y="13974760"/>
            <a:chExt cx="1492558" cy="753322"/>
          </a:xfrm>
        </p:grpSpPr>
        <p:sp>
          <p:nvSpPr>
            <p:cNvPr id="392" name="Cloud Callout 272">
              <a:extLst>
                <a:ext uri="{FF2B5EF4-FFF2-40B4-BE49-F238E27FC236}">
                  <a16:creationId xmlns:a16="http://schemas.microsoft.com/office/drawing/2014/main" id="{643AE639-5CFB-40D4-9A36-D60D96452B38}"/>
                </a:ext>
              </a:extLst>
            </p:cNvPr>
            <p:cNvSpPr/>
            <p:nvPr/>
          </p:nvSpPr>
          <p:spPr>
            <a:xfrm>
              <a:off x="493040" y="13974760"/>
              <a:ext cx="1492558" cy="753322"/>
            </a:xfrm>
            <a:prstGeom prst="cloudCallout">
              <a:avLst>
                <a:gd name="adj1" fmla="val 9068"/>
                <a:gd name="adj2" fmla="val 78930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871E4672-AAD3-4570-B5FA-5AAC7E10585D}"/>
                </a:ext>
              </a:extLst>
            </p:cNvPr>
            <p:cNvSpPr txBox="1"/>
            <p:nvPr/>
          </p:nvSpPr>
          <p:spPr>
            <a:xfrm>
              <a:off x="517788" y="14025684"/>
              <a:ext cx="1394257" cy="60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Revision for End of Chapter  Test</a:t>
              </a:r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596C15A9-DDFD-4597-BCB5-C8F209036E73}"/>
              </a:ext>
            </a:extLst>
          </p:cNvPr>
          <p:cNvGrpSpPr/>
          <p:nvPr/>
        </p:nvGrpSpPr>
        <p:grpSpPr>
          <a:xfrm>
            <a:off x="2158180" y="6882235"/>
            <a:ext cx="876561" cy="878779"/>
            <a:chOff x="6101855" y="15169450"/>
            <a:chExt cx="987154" cy="1193497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F4CF9542-8327-43F0-9D80-E7331A7F5D91}"/>
                </a:ext>
              </a:extLst>
            </p:cNvPr>
            <p:cNvSpPr/>
            <p:nvPr/>
          </p:nvSpPr>
          <p:spPr>
            <a:xfrm>
              <a:off x="6101855" y="15169450"/>
              <a:ext cx="987154" cy="119349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6F67DDF3-CD3B-4F32-ACEC-A9E375B5329D}"/>
                </a:ext>
              </a:extLst>
            </p:cNvPr>
            <p:cNvSpPr/>
            <p:nvPr/>
          </p:nvSpPr>
          <p:spPr>
            <a:xfrm>
              <a:off x="6174016" y="15288420"/>
              <a:ext cx="843945" cy="955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DD459E62-88FF-4E6F-96FB-E0792E9056B3}"/>
                </a:ext>
              </a:extLst>
            </p:cNvPr>
            <p:cNvSpPr txBox="1"/>
            <p:nvPr/>
          </p:nvSpPr>
          <p:spPr>
            <a:xfrm>
              <a:off x="6153628" y="15380615"/>
              <a:ext cx="890096" cy="762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u="sng" dirty="0"/>
                <a:t>Chapter 4</a:t>
              </a:r>
            </a:p>
            <a:p>
              <a:pPr algn="ctr"/>
              <a:r>
                <a:rPr lang="en-US" sz="1000" b="1" dirty="0"/>
                <a:t>Sports</a:t>
              </a:r>
            </a:p>
            <a:p>
              <a:pPr algn="ctr"/>
              <a:r>
                <a:rPr lang="en-US" sz="1000" b="1" dirty="0"/>
                <a:t>Psychology</a:t>
              </a:r>
            </a:p>
          </p:txBody>
        </p:sp>
      </p:grpSp>
      <p:sp>
        <p:nvSpPr>
          <p:cNvPr id="403" name="TextBox 402">
            <a:extLst>
              <a:ext uri="{FF2B5EF4-FFF2-40B4-BE49-F238E27FC236}">
                <a16:creationId xmlns:a16="http://schemas.microsoft.com/office/drawing/2014/main" id="{D9FD6895-A43A-467E-8041-F696644E959D}"/>
              </a:ext>
            </a:extLst>
          </p:cNvPr>
          <p:cNvSpPr txBox="1"/>
          <p:nvPr/>
        </p:nvSpPr>
        <p:spPr>
          <a:xfrm>
            <a:off x="1632470" y="6443628"/>
            <a:ext cx="1031521" cy="45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Identification of the 4 </a:t>
            </a:r>
            <a:r>
              <a:rPr lang="en-US" sz="800" b="1" i="1" dirty="0"/>
              <a:t>Classifications of Skill </a:t>
            </a:r>
            <a:r>
              <a:rPr lang="en-US" sz="800" dirty="0"/>
              <a:t>continuums.</a:t>
            </a: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69EA849A-0BBD-4C65-AE14-7E37368D788F}"/>
              </a:ext>
            </a:extLst>
          </p:cNvPr>
          <p:cNvGrpSpPr/>
          <p:nvPr/>
        </p:nvGrpSpPr>
        <p:grpSpPr>
          <a:xfrm>
            <a:off x="757771" y="5616797"/>
            <a:ext cx="1113370" cy="994338"/>
            <a:chOff x="4847486" y="14502752"/>
            <a:chExt cx="1303187" cy="1155062"/>
          </a:xfrm>
        </p:grpSpPr>
        <p:sp>
          <p:nvSpPr>
            <p:cNvPr id="423" name="6-Point Star 332">
              <a:extLst>
                <a:ext uri="{FF2B5EF4-FFF2-40B4-BE49-F238E27FC236}">
                  <a16:creationId xmlns:a16="http://schemas.microsoft.com/office/drawing/2014/main" id="{B36D3400-760A-47D8-81D9-8A09F3DF8500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C91E7C05-0B2F-49B6-B1BB-86526F8D4EBF}"/>
                </a:ext>
              </a:extLst>
            </p:cNvPr>
            <p:cNvSpPr txBox="1"/>
            <p:nvPr/>
          </p:nvSpPr>
          <p:spPr>
            <a:xfrm>
              <a:off x="4847486" y="14648702"/>
              <a:ext cx="1303187" cy="71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4.2</a:t>
              </a:r>
            </a:p>
            <a:p>
              <a:pPr algn="ctr"/>
              <a:r>
                <a:rPr lang="en-GB" sz="900" b="1" dirty="0"/>
                <a:t>Goals </a:t>
              </a:r>
            </a:p>
            <a:p>
              <a:pPr algn="ctr"/>
              <a:r>
                <a:rPr lang="en-GB" sz="900" b="1" dirty="0"/>
                <a:t>and </a:t>
              </a:r>
            </a:p>
            <a:p>
              <a:pPr algn="ctr"/>
              <a:r>
                <a:rPr lang="en-GB" sz="900" b="1" dirty="0"/>
                <a:t>Targets</a:t>
              </a:r>
            </a:p>
          </p:txBody>
        </p:sp>
      </p:grp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D7FC88D-3340-4435-B11B-4180056FB276}"/>
              </a:ext>
            </a:extLst>
          </p:cNvPr>
          <p:cNvCxnSpPr>
            <a:cxnSpLocks/>
          </p:cNvCxnSpPr>
          <p:nvPr/>
        </p:nvCxnSpPr>
        <p:spPr>
          <a:xfrm>
            <a:off x="1884612" y="4938801"/>
            <a:ext cx="112163" cy="3246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67B380C3-88C5-4F9E-8BF6-087482CD5591}"/>
              </a:ext>
            </a:extLst>
          </p:cNvPr>
          <p:cNvCxnSpPr>
            <a:cxnSpLocks/>
          </p:cNvCxnSpPr>
          <p:nvPr/>
        </p:nvCxnSpPr>
        <p:spPr>
          <a:xfrm flipV="1">
            <a:off x="5786732" y="5234278"/>
            <a:ext cx="4283" cy="3616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6F0C4049-43A1-4A8A-A263-FFB9D65123F1}"/>
              </a:ext>
            </a:extLst>
          </p:cNvPr>
          <p:cNvCxnSpPr>
            <a:cxnSpLocks/>
          </p:cNvCxnSpPr>
          <p:nvPr/>
        </p:nvCxnSpPr>
        <p:spPr>
          <a:xfrm>
            <a:off x="5174400" y="4938395"/>
            <a:ext cx="0" cy="2958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7A889956-B7E5-4979-83F3-682023CB76E5}"/>
              </a:ext>
            </a:extLst>
          </p:cNvPr>
          <p:cNvCxnSpPr>
            <a:cxnSpLocks/>
          </p:cNvCxnSpPr>
          <p:nvPr/>
        </p:nvCxnSpPr>
        <p:spPr>
          <a:xfrm>
            <a:off x="1150379" y="5483973"/>
            <a:ext cx="326125" cy="372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432">
            <a:extLst>
              <a:ext uri="{FF2B5EF4-FFF2-40B4-BE49-F238E27FC236}">
                <a16:creationId xmlns:a16="http://schemas.microsoft.com/office/drawing/2014/main" id="{600E01BF-0857-4764-A715-B01E5E67692E}"/>
              </a:ext>
            </a:extLst>
          </p:cNvPr>
          <p:cNvSpPr txBox="1"/>
          <p:nvPr/>
        </p:nvSpPr>
        <p:spPr>
          <a:xfrm>
            <a:off x="3218365" y="4504823"/>
            <a:ext cx="1285306" cy="45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and Describe the 4 steps in the </a:t>
            </a:r>
            <a:r>
              <a:rPr lang="en-GB" sz="800" b="1" i="1" dirty="0"/>
              <a:t>Information Processing model</a:t>
            </a:r>
          </a:p>
        </p:txBody>
      </p: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5E877A74-D478-4EDE-9350-ED57BF1C220A}"/>
              </a:ext>
            </a:extLst>
          </p:cNvPr>
          <p:cNvGrpSpPr/>
          <p:nvPr/>
        </p:nvGrpSpPr>
        <p:grpSpPr>
          <a:xfrm>
            <a:off x="2036002" y="4707530"/>
            <a:ext cx="1108110" cy="1086718"/>
            <a:chOff x="4849590" y="14502752"/>
            <a:chExt cx="1303187" cy="1155062"/>
          </a:xfrm>
        </p:grpSpPr>
        <p:sp>
          <p:nvSpPr>
            <p:cNvPr id="435" name="6-Point Star 332">
              <a:extLst>
                <a:ext uri="{FF2B5EF4-FFF2-40B4-BE49-F238E27FC236}">
                  <a16:creationId xmlns:a16="http://schemas.microsoft.com/office/drawing/2014/main" id="{CAC8C35A-E60B-4C0D-B15D-9B1CD3E0C92A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F37EE6BE-BE58-4C9B-B337-584520E37A24}"/>
                </a:ext>
              </a:extLst>
            </p:cNvPr>
            <p:cNvSpPr txBox="1"/>
            <p:nvPr/>
          </p:nvSpPr>
          <p:spPr>
            <a:xfrm>
              <a:off x="4849590" y="14716144"/>
              <a:ext cx="1303187" cy="56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4.3</a:t>
              </a:r>
            </a:p>
            <a:p>
              <a:pPr algn="ctr"/>
              <a:r>
                <a:rPr lang="en-GB" sz="900" b="1" dirty="0"/>
                <a:t>Information Processing</a:t>
              </a:r>
            </a:p>
          </p:txBody>
        </p:sp>
      </p:grpSp>
      <p:sp>
        <p:nvSpPr>
          <p:cNvPr id="437" name="TextBox 436">
            <a:extLst>
              <a:ext uri="{FF2B5EF4-FFF2-40B4-BE49-F238E27FC236}">
                <a16:creationId xmlns:a16="http://schemas.microsoft.com/office/drawing/2014/main" id="{DD43C0C6-0EB2-44A0-B2D6-BEEF4859D350}"/>
              </a:ext>
            </a:extLst>
          </p:cNvPr>
          <p:cNvSpPr txBox="1"/>
          <p:nvPr/>
        </p:nvSpPr>
        <p:spPr>
          <a:xfrm>
            <a:off x="5224387" y="5527661"/>
            <a:ext cx="11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Explain how the </a:t>
            </a:r>
            <a:r>
              <a:rPr lang="en-GB" sz="800" b="1" i="1" dirty="0"/>
              <a:t>speed of the process </a:t>
            </a:r>
            <a:r>
              <a:rPr lang="en-GB" sz="800" dirty="0"/>
              <a:t>changes with experience in sport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B75FED5A-4AC7-466D-8EF3-1C20187A8189}"/>
              </a:ext>
            </a:extLst>
          </p:cNvPr>
          <p:cNvSpPr txBox="1"/>
          <p:nvPr/>
        </p:nvSpPr>
        <p:spPr>
          <a:xfrm>
            <a:off x="6577290" y="3346941"/>
            <a:ext cx="1224516" cy="6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</a:t>
            </a:r>
            <a:r>
              <a:rPr lang="en-US" sz="800" b="1" i="1" dirty="0"/>
              <a:t>Aggression</a:t>
            </a:r>
            <a:r>
              <a:rPr lang="en-US" sz="800" dirty="0"/>
              <a:t> &amp; describe the 2 </a:t>
            </a:r>
            <a:r>
              <a:rPr lang="en-US" sz="800" b="1" i="1" dirty="0"/>
              <a:t>Types of Aggression: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b="1" i="1" dirty="0"/>
              <a:t>Direct Aggression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b="1" i="1" dirty="0"/>
              <a:t>Indirect Aggression</a:t>
            </a:r>
          </a:p>
        </p:txBody>
      </p: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414743E1-E7CE-4D01-8F40-046F24D7D046}"/>
              </a:ext>
            </a:extLst>
          </p:cNvPr>
          <p:cNvGrpSpPr/>
          <p:nvPr/>
        </p:nvGrpSpPr>
        <p:grpSpPr>
          <a:xfrm>
            <a:off x="5907974" y="4701032"/>
            <a:ext cx="1096369" cy="1103410"/>
            <a:chOff x="4847845" y="14502752"/>
            <a:chExt cx="1303187" cy="1155062"/>
          </a:xfrm>
        </p:grpSpPr>
        <p:sp>
          <p:nvSpPr>
            <p:cNvPr id="440" name="6-Point Star 332">
              <a:extLst>
                <a:ext uri="{FF2B5EF4-FFF2-40B4-BE49-F238E27FC236}">
                  <a16:creationId xmlns:a16="http://schemas.microsoft.com/office/drawing/2014/main" id="{3A03D138-CEB3-46ED-AA32-07F1874CB87F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D86471C4-8429-4587-B881-66CA1F0081BE}"/>
                </a:ext>
              </a:extLst>
            </p:cNvPr>
            <p:cNvSpPr txBox="1"/>
            <p:nvPr/>
          </p:nvSpPr>
          <p:spPr>
            <a:xfrm>
              <a:off x="4847845" y="14647940"/>
              <a:ext cx="1303187" cy="694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4.4</a:t>
              </a:r>
            </a:p>
            <a:p>
              <a:pPr algn="ctr"/>
              <a:r>
                <a:rPr lang="en-GB" sz="900" b="1" dirty="0"/>
                <a:t>Guidance </a:t>
              </a:r>
            </a:p>
            <a:p>
              <a:pPr algn="ctr"/>
              <a:r>
                <a:rPr lang="en-GB" sz="900" b="1" dirty="0"/>
                <a:t>&amp; </a:t>
              </a:r>
            </a:p>
            <a:p>
              <a:pPr algn="ctr"/>
              <a:r>
                <a:rPr lang="en-GB" sz="900" b="1" dirty="0"/>
                <a:t>Feedback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7975862" y="15046262"/>
            <a:ext cx="968173" cy="45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Introduction to </a:t>
            </a:r>
            <a:r>
              <a:rPr lang="en-US" sz="800" b="1" i="1" dirty="0"/>
              <a:t>AQA GCSE PE </a:t>
            </a:r>
            <a:r>
              <a:rPr lang="en-US" sz="800" dirty="0"/>
              <a:t>and</a:t>
            </a:r>
            <a:r>
              <a:rPr lang="en-US" sz="800" b="1" dirty="0"/>
              <a:t> </a:t>
            </a:r>
            <a:r>
              <a:rPr lang="en-US" sz="800" dirty="0"/>
              <a:t>Assessment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5E01037-66F7-4981-B59E-96AD8CD84375}"/>
              </a:ext>
            </a:extLst>
          </p:cNvPr>
          <p:cNvGrpSpPr/>
          <p:nvPr/>
        </p:nvGrpSpPr>
        <p:grpSpPr>
          <a:xfrm>
            <a:off x="81549" y="15454708"/>
            <a:ext cx="1627399" cy="1674753"/>
            <a:chOff x="-85441" y="13458043"/>
            <a:chExt cx="1240264" cy="1710716"/>
          </a:xfrm>
        </p:grpSpPr>
        <p:pic>
          <p:nvPicPr>
            <p:cNvPr id="1026" name="Picture 2" descr="BBC NEWS | Health | Calculate your body mass index">
              <a:extLst>
                <a:ext uri="{FF2B5EF4-FFF2-40B4-BE49-F238E27FC236}">
                  <a16:creationId xmlns:a16="http://schemas.microsoft.com/office/drawing/2014/main" id="{E8434975-3717-460C-AECF-01F872814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441" y="14058819"/>
              <a:ext cx="1240264" cy="1109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5" b="96985" l="4523" r="93719">
                          <a14:foregroundMark x1="75628" y1="86683" x2="75628" y2="86683"/>
                          <a14:foregroundMark x1="69598" y1="85678" x2="69598" y2="85678"/>
                          <a14:foregroundMark x1="69347" y1="91457" x2="69347" y2="91457"/>
                          <a14:foregroundMark x1="71859" y1="90452" x2="71859" y2="90452"/>
                          <a14:foregroundMark x1="74372" y1="89698" x2="74372" y2="89698"/>
                          <a14:foregroundMark x1="74372" y1="89698" x2="74372" y2="89698"/>
                          <a14:foregroundMark x1="80402" y1="75879" x2="80402" y2="75879"/>
                          <a14:foregroundMark x1="71608" y1="75377" x2="71608" y2="75377"/>
                          <a14:foregroundMark x1="75377" y1="75377" x2="75377" y2="75377"/>
                          <a14:foregroundMark x1="48744" y1="72613" x2="48744" y2="72613"/>
                          <a14:foregroundMark x1="24372" y1="63065" x2="24372" y2="63065"/>
                          <a14:foregroundMark x1="76131" y1="22864" x2="76131" y2="22864"/>
                          <a14:foregroundMark x1="64824" y1="24121" x2="64824" y2="24121"/>
                          <a14:foregroundMark x1="58040" y1="26884" x2="58040" y2="26884"/>
                          <a14:foregroundMark x1="45226" y1="30151" x2="45226" y2="30151"/>
                          <a14:foregroundMark x1="30402" y1="29397" x2="30402" y2="29397"/>
                          <a14:foregroundMark x1="15829" y1="43216" x2="15829" y2="43216"/>
                          <a14:foregroundMark x1="36683" y1="72613" x2="36683" y2="72613"/>
                          <a14:foregroundMark x1="34171" y1="72111" x2="34171" y2="72111"/>
                          <a14:foregroundMark x1="86432" y1="87186" x2="86432" y2="87186"/>
                          <a14:foregroundMark x1="88693" y1="94472" x2="88693" y2="944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86" y="13458043"/>
              <a:ext cx="882825" cy="920556"/>
            </a:xfrm>
            <a:prstGeom prst="rect">
              <a:avLst/>
            </a:prstGeom>
          </p:spPr>
        </p:pic>
      </p:grpSp>
      <p:sp>
        <p:nvSpPr>
          <p:cNvPr id="442" name="Rectangle 441">
            <a:extLst>
              <a:ext uri="{FF2B5EF4-FFF2-40B4-BE49-F238E27FC236}">
                <a16:creationId xmlns:a16="http://schemas.microsoft.com/office/drawing/2014/main" id="{1C5456A6-1C4A-43E4-92C1-B5DAB7AA5439}"/>
              </a:ext>
            </a:extLst>
          </p:cNvPr>
          <p:cNvSpPr/>
          <p:nvPr/>
        </p:nvSpPr>
        <p:spPr>
          <a:xfrm>
            <a:off x="4769331" y="13485277"/>
            <a:ext cx="416777" cy="1621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>
            <a:off x="5229675" y="13394094"/>
            <a:ext cx="0" cy="3608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F805802C-2F50-4E43-989D-51A7C00FB25B}"/>
              </a:ext>
            </a:extLst>
          </p:cNvPr>
          <p:cNvCxnSpPr>
            <a:cxnSpLocks/>
          </p:cNvCxnSpPr>
          <p:nvPr/>
        </p:nvCxnSpPr>
        <p:spPr>
          <a:xfrm flipH="1" flipV="1">
            <a:off x="8466134" y="13436544"/>
            <a:ext cx="250695" cy="1883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7D6FD9D7-14C2-BE48-995B-3076BE197D85}"/>
              </a:ext>
            </a:extLst>
          </p:cNvPr>
          <p:cNvCxnSpPr>
            <a:cxnSpLocks/>
          </p:cNvCxnSpPr>
          <p:nvPr/>
        </p:nvCxnSpPr>
        <p:spPr>
          <a:xfrm flipH="1">
            <a:off x="5610162" y="9133787"/>
            <a:ext cx="3555" cy="2896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>
            <a:extLst>
              <a:ext uri="{FF2B5EF4-FFF2-40B4-BE49-F238E27FC236}">
                <a16:creationId xmlns:a16="http://schemas.microsoft.com/office/drawing/2014/main" id="{D926DAE4-F5E3-4B5F-804F-E7A0D704D459}"/>
              </a:ext>
            </a:extLst>
          </p:cNvPr>
          <p:cNvSpPr txBox="1"/>
          <p:nvPr/>
        </p:nvSpPr>
        <p:spPr>
          <a:xfrm>
            <a:off x="7665970" y="5490146"/>
            <a:ext cx="1131077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Investigate the 6 </a:t>
            </a:r>
            <a:r>
              <a:rPr lang="en-US" sz="800" b="1" i="1" dirty="0"/>
              <a:t>Types of Feedback</a:t>
            </a:r>
            <a:r>
              <a:rPr lang="en-US" sz="800" dirty="0"/>
              <a:t>. Giving advantages &amp; disadvantages for all.</a:t>
            </a: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C7C89755-3D8D-4A8C-894B-903D77DFE615}"/>
              </a:ext>
            </a:extLst>
          </p:cNvPr>
          <p:cNvGrpSpPr/>
          <p:nvPr/>
        </p:nvGrpSpPr>
        <p:grpSpPr>
          <a:xfrm>
            <a:off x="7835070" y="4371027"/>
            <a:ext cx="1049133" cy="899342"/>
            <a:chOff x="4851326" y="14502752"/>
            <a:chExt cx="1303187" cy="1155062"/>
          </a:xfrm>
        </p:grpSpPr>
        <p:sp>
          <p:nvSpPr>
            <p:cNvPr id="335" name="6-Point Star 332">
              <a:extLst>
                <a:ext uri="{FF2B5EF4-FFF2-40B4-BE49-F238E27FC236}">
                  <a16:creationId xmlns:a16="http://schemas.microsoft.com/office/drawing/2014/main" id="{F1D2B7E5-6D91-426E-865D-77B495A0E0B5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B53BBBD3-3192-4590-BC5A-ABBC8122F0EA}"/>
                </a:ext>
              </a:extLst>
            </p:cNvPr>
            <p:cNvSpPr txBox="1"/>
            <p:nvPr/>
          </p:nvSpPr>
          <p:spPr>
            <a:xfrm>
              <a:off x="4851326" y="14807501"/>
              <a:ext cx="1303187" cy="404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4.5</a:t>
              </a:r>
            </a:p>
            <a:p>
              <a:pPr algn="ctr"/>
              <a:r>
                <a:rPr lang="en-GB" sz="900" b="1" dirty="0"/>
                <a:t>Arousal</a:t>
              </a:r>
            </a:p>
          </p:txBody>
        </p:sp>
      </p:grp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FAF91FBA-0AAB-40F9-B346-622FD344B98F}"/>
              </a:ext>
            </a:extLst>
          </p:cNvPr>
          <p:cNvCxnSpPr>
            <a:cxnSpLocks/>
          </p:cNvCxnSpPr>
          <p:nvPr/>
        </p:nvCxnSpPr>
        <p:spPr>
          <a:xfrm flipH="1" flipV="1">
            <a:off x="7104543" y="3077756"/>
            <a:ext cx="80" cy="3145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E5942928-6AF9-4D10-8277-7D6E222DD997}"/>
              </a:ext>
            </a:extLst>
          </p:cNvPr>
          <p:cNvGrpSpPr/>
          <p:nvPr/>
        </p:nvGrpSpPr>
        <p:grpSpPr>
          <a:xfrm>
            <a:off x="8337539" y="2597304"/>
            <a:ext cx="1751228" cy="2199476"/>
            <a:chOff x="8320023" y="1785174"/>
            <a:chExt cx="1751228" cy="2246706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3E70A4B5-DD50-C041-B459-7F9D75C9A977}"/>
                </a:ext>
              </a:extLst>
            </p:cNvPr>
            <p:cNvSpPr txBox="1"/>
            <p:nvPr/>
          </p:nvSpPr>
          <p:spPr>
            <a:xfrm>
              <a:off x="8771206" y="2639561"/>
              <a:ext cx="10148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Begin to link skills within sport to appropriate levels of </a:t>
              </a:r>
              <a:r>
                <a:rPr lang="en-US" sz="800" b="1" i="1" dirty="0"/>
                <a:t>Arousal</a:t>
              </a:r>
              <a:r>
                <a:rPr lang="en-US" sz="800" dirty="0"/>
                <a:t>.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59865158-3AFA-2248-A2BF-94AF4BDA5263}"/>
                </a:ext>
              </a:extLst>
            </p:cNvPr>
            <p:cNvSpPr txBox="1"/>
            <p:nvPr/>
          </p:nvSpPr>
          <p:spPr>
            <a:xfrm>
              <a:off x="8817815" y="3400447"/>
              <a:ext cx="12534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" dirty="0"/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A004A65-F6C5-4141-8C1F-EA48F18945B6}"/>
                </a:ext>
              </a:extLst>
            </p:cNvPr>
            <p:cNvCxnSpPr>
              <a:cxnSpLocks/>
              <a:stCxn id="303" idx="1"/>
            </p:cNvCxnSpPr>
            <p:nvPr/>
          </p:nvCxnSpPr>
          <p:spPr>
            <a:xfrm flipH="1">
              <a:off x="8512488" y="2931948"/>
              <a:ext cx="258718" cy="73840"/>
            </a:xfrm>
            <a:prstGeom prst="line">
              <a:avLst/>
            </a:prstGeom>
            <a:ln w="190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59865158-3AFA-2248-A2BF-94AF4BDA5263}"/>
                </a:ext>
              </a:extLst>
            </p:cNvPr>
            <p:cNvSpPr txBox="1"/>
            <p:nvPr/>
          </p:nvSpPr>
          <p:spPr>
            <a:xfrm>
              <a:off x="8519148" y="1785174"/>
              <a:ext cx="10747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Describe and explain how athletes may use </a:t>
              </a:r>
              <a:r>
                <a:rPr lang="en-US" sz="800" b="1" i="1" dirty="0"/>
                <a:t>Stress management techniques </a:t>
              </a:r>
              <a:r>
                <a:rPr lang="en-US" sz="800" dirty="0"/>
                <a:t>to manage arousal. </a:t>
              </a: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927893CF-AF01-4019-92C0-29E7C32BF8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23" y="2376040"/>
              <a:ext cx="228143" cy="227240"/>
            </a:xfrm>
            <a:prstGeom prst="line">
              <a:avLst/>
            </a:prstGeom>
            <a:ln w="190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8F9473B-9126-4C74-99B7-C52D3222F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9499" y="3613442"/>
              <a:ext cx="268182" cy="40323"/>
            </a:xfrm>
            <a:prstGeom prst="line">
              <a:avLst/>
            </a:prstGeom>
            <a:ln w="190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59865158-3AFA-2248-A2BF-94AF4BDA5263}"/>
                </a:ext>
              </a:extLst>
            </p:cNvPr>
            <p:cNvSpPr txBox="1"/>
            <p:nvPr/>
          </p:nvSpPr>
          <p:spPr>
            <a:xfrm>
              <a:off x="8754874" y="3323994"/>
              <a:ext cx="1031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Define </a:t>
              </a:r>
              <a:r>
                <a:rPr lang="en-US" sz="800" b="1" i="1" dirty="0"/>
                <a:t>Arousal</a:t>
              </a:r>
              <a:r>
                <a:rPr lang="en-US" sz="800" dirty="0"/>
                <a:t> &amp; illustrate the graph which represents </a:t>
              </a:r>
              <a:r>
                <a:rPr lang="en-US" sz="800" b="1" i="1" dirty="0"/>
                <a:t>“Inverted-U” theory</a:t>
              </a:r>
              <a:r>
                <a:rPr lang="en-US" sz="800" dirty="0"/>
                <a:t>.</a:t>
              </a:r>
            </a:p>
          </p:txBody>
        </p:sp>
      </p:grpSp>
      <p:sp>
        <p:nvSpPr>
          <p:cNvPr id="349" name="TextBox 348">
            <a:extLst>
              <a:ext uri="{FF2B5EF4-FFF2-40B4-BE49-F238E27FC236}">
                <a16:creationId xmlns:a16="http://schemas.microsoft.com/office/drawing/2014/main" id="{31971632-DFBC-40EE-AAD3-AEDEEF85E342}"/>
              </a:ext>
            </a:extLst>
          </p:cNvPr>
          <p:cNvSpPr txBox="1"/>
          <p:nvPr/>
        </p:nvSpPr>
        <p:spPr>
          <a:xfrm>
            <a:off x="4833100" y="3402481"/>
            <a:ext cx="1194018" cy="21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B2F866C-2123-4A30-91D8-5CEF583F6124}"/>
              </a:ext>
            </a:extLst>
          </p:cNvPr>
          <p:cNvSpPr txBox="1"/>
          <p:nvPr/>
        </p:nvSpPr>
        <p:spPr>
          <a:xfrm>
            <a:off x="6022526" y="2220062"/>
            <a:ext cx="1131078" cy="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Apply </a:t>
            </a:r>
            <a:r>
              <a:rPr lang="en-US" sz="800" b="1" i="1" dirty="0"/>
              <a:t>Aggression</a:t>
            </a:r>
            <a:r>
              <a:rPr lang="en-US" sz="800" dirty="0"/>
              <a:t> to sporting examples &amp; explain why it may be needed in sport.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8D943981-0482-44A7-A759-29BACD104D85}"/>
              </a:ext>
            </a:extLst>
          </p:cNvPr>
          <p:cNvSpPr txBox="1"/>
          <p:nvPr/>
        </p:nvSpPr>
        <p:spPr>
          <a:xfrm>
            <a:off x="4786509" y="3350949"/>
            <a:ext cx="98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Define and Explain the 2 </a:t>
            </a:r>
            <a:r>
              <a:rPr lang="en-US" sz="800" b="1" i="1" dirty="0"/>
              <a:t>Types of Personality</a:t>
            </a:r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A6C4510D-135C-4531-A293-C7671FD467B5}"/>
              </a:ext>
            </a:extLst>
          </p:cNvPr>
          <p:cNvGrpSpPr/>
          <p:nvPr/>
        </p:nvGrpSpPr>
        <p:grpSpPr>
          <a:xfrm>
            <a:off x="5232835" y="2538787"/>
            <a:ext cx="1171275" cy="1063758"/>
            <a:chOff x="4845639" y="14502752"/>
            <a:chExt cx="1303187" cy="1155062"/>
          </a:xfrm>
        </p:grpSpPr>
        <p:sp>
          <p:nvSpPr>
            <p:cNvPr id="365" name="6-Point Star 332">
              <a:extLst>
                <a:ext uri="{FF2B5EF4-FFF2-40B4-BE49-F238E27FC236}">
                  <a16:creationId xmlns:a16="http://schemas.microsoft.com/office/drawing/2014/main" id="{CF75E9E2-481E-455D-A259-C105F113142C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FA69960C-93C4-4694-B350-F77DF61CB4DF}"/>
                </a:ext>
              </a:extLst>
            </p:cNvPr>
            <p:cNvSpPr txBox="1"/>
            <p:nvPr/>
          </p:nvSpPr>
          <p:spPr>
            <a:xfrm>
              <a:off x="4845639" y="14724482"/>
              <a:ext cx="1303187" cy="60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4.7</a:t>
              </a:r>
            </a:p>
            <a:p>
              <a:pPr algn="ctr"/>
              <a:r>
                <a:rPr lang="en-GB" sz="1000" b="1" dirty="0"/>
                <a:t>Personality </a:t>
              </a:r>
            </a:p>
            <a:p>
              <a:pPr algn="ctr"/>
              <a:r>
                <a:rPr lang="en-GB" sz="1000" b="1" dirty="0"/>
                <a:t>Types</a:t>
              </a:r>
              <a:endParaRPr lang="en-GB" sz="900" b="1" dirty="0"/>
            </a:p>
          </p:txBody>
        </p:sp>
      </p:grp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CD6643CB-F2BE-4F08-B2AD-B10496CF86C0}"/>
              </a:ext>
            </a:extLst>
          </p:cNvPr>
          <p:cNvCxnSpPr>
            <a:cxnSpLocks/>
          </p:cNvCxnSpPr>
          <p:nvPr/>
        </p:nvCxnSpPr>
        <p:spPr>
          <a:xfrm>
            <a:off x="4763094" y="2753521"/>
            <a:ext cx="2551" cy="3057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E4172862-8C8B-45BE-9FF1-69496DC1A516}"/>
              </a:ext>
            </a:extLst>
          </p:cNvPr>
          <p:cNvCxnSpPr>
            <a:cxnSpLocks/>
          </p:cNvCxnSpPr>
          <p:nvPr/>
        </p:nvCxnSpPr>
        <p:spPr>
          <a:xfrm>
            <a:off x="2596379" y="2736619"/>
            <a:ext cx="855" cy="3139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8D7E717E-E459-46A1-B7AA-25C1A1207C84}"/>
              </a:ext>
            </a:extLst>
          </p:cNvPr>
          <p:cNvCxnSpPr>
            <a:cxnSpLocks/>
          </p:cNvCxnSpPr>
          <p:nvPr/>
        </p:nvCxnSpPr>
        <p:spPr>
          <a:xfrm flipV="1">
            <a:off x="3142774" y="3063164"/>
            <a:ext cx="935" cy="3162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>
            <a:extLst>
              <a:ext uri="{FF2B5EF4-FFF2-40B4-BE49-F238E27FC236}">
                <a16:creationId xmlns:a16="http://schemas.microsoft.com/office/drawing/2014/main" id="{F77E396B-D4A0-43F1-A9E0-EF2E424E4B6E}"/>
              </a:ext>
            </a:extLst>
          </p:cNvPr>
          <p:cNvSpPr txBox="1"/>
          <p:nvPr/>
        </p:nvSpPr>
        <p:spPr>
          <a:xfrm>
            <a:off x="2073104" y="1978471"/>
            <a:ext cx="1247864" cy="81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Explain the </a:t>
            </a:r>
            <a:r>
              <a:rPr lang="en-US" sz="800" b="1" i="1" dirty="0"/>
              <a:t>importance of motivation </a:t>
            </a:r>
            <a:r>
              <a:rPr lang="en-US" sz="800" dirty="0"/>
              <a:t>in sport &amp; justify the </a:t>
            </a:r>
            <a:r>
              <a:rPr lang="en-US" sz="800" b="1" i="1" dirty="0"/>
              <a:t>positive and negative impact </a:t>
            </a:r>
            <a:r>
              <a:rPr lang="en-US" sz="800" dirty="0"/>
              <a:t>of each type of motivation on performance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37F4231F-C87D-431C-B7B1-A577A81C3242}"/>
              </a:ext>
            </a:extLst>
          </p:cNvPr>
          <p:cNvSpPr/>
          <p:nvPr/>
        </p:nvSpPr>
        <p:spPr>
          <a:xfrm>
            <a:off x="4101044" y="16002095"/>
            <a:ext cx="45719" cy="1621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9B6A83-3BE8-4125-95DE-1A9DD1AA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96" b="89974" l="5176" r="99707">
                        <a14:foregroundMark x1="8789" y1="32422" x2="8008" y2="61068"/>
                        <a14:backgroundMark x1="45898" y1="42188" x2="35742" y2="37760"/>
                        <a14:backgroundMark x1="41992" y1="38932" x2="33496" y2="31250"/>
                        <a14:backgroundMark x1="37988" y1="38542" x2="31445" y2="35938"/>
                        <a14:backgroundMark x1="5859" y1="31250" x2="5078" y2="24219"/>
                        <a14:backgroundMark x1="8105" y1="27865" x2="8105" y2="27865"/>
                        <a14:backgroundMark x1="6055" y1="26823" x2="31445" y2="33724"/>
                        <a14:backgroundMark x1="31250" y1="33073" x2="7617" y2="22786"/>
                        <a14:backgroundMark x1="6836" y1="22396" x2="6836" y2="22396"/>
                        <a14:backgroundMark x1="6836" y1="22396" x2="31738" y2="31641"/>
                        <a14:backgroundMark x1="5859" y1="22396" x2="8594" y2="21745"/>
                        <a14:backgroundMark x1="20020" y1="26432" x2="34961" y2="31250"/>
                        <a14:backgroundMark x1="26270" y1="34115" x2="31738" y2="38542"/>
                        <a14:backgroundMark x1="21484" y1="32682" x2="6348" y2="27604"/>
                        <a14:backgroundMark x1="24316" y1="33724" x2="5078" y2="29427"/>
                        <a14:backgroundMark x1="8594" y1="32292" x2="8594" y2="32292"/>
                        <a14:backgroundMark x1="71289" y1="29427" x2="98926" y2="33724"/>
                        <a14:backgroundMark x1="92969" y1="38542" x2="88477" y2="34505"/>
                        <a14:backgroundMark x1="97461" y1="36719" x2="92285" y2="33724"/>
                        <a14:backgroundMark x1="90723" y1="33073" x2="92480" y2="37109"/>
                        <a14:backgroundMark x1="97949" y1="34115" x2="95703" y2="36719"/>
                        <a14:backgroundMark x1="96484" y1="33724" x2="95215" y2="25781"/>
                        <a14:backgroundMark x1="99512" y1="24219" x2="97754" y2="31901"/>
                        <a14:backgroundMark x1="96484" y1="24609" x2="95215" y2="34115"/>
                        <a14:backgroundMark x1="92773" y1="25391" x2="95020" y2="32292"/>
                        <a14:backgroundMark x1="91992" y1="28646" x2="75781" y2="26823"/>
                        <a14:backgroundMark x1="92285" y1="27604" x2="93750" y2="33464"/>
                        <a14:backgroundMark x1="87793" y1="27604" x2="78320" y2="22396"/>
                        <a14:backgroundMark x1="85547" y1="23177" x2="92480" y2="26823"/>
                        <a14:backgroundMark x1="82324" y1="21745" x2="80078" y2="26823"/>
                        <a14:backgroundMark x1="81836" y1="19531" x2="75098" y2="25781"/>
                        <a14:backgroundMark x1="84277" y1="23568" x2="79785" y2="25781"/>
                        <a14:backgroundMark x1="81543" y1="20313" x2="74023" y2="26823"/>
                        <a14:backgroundMark x1="79785" y1="19922" x2="70117" y2="26042"/>
                        <a14:backgroundMark x1="80273" y1="22786" x2="65137" y2="27604"/>
                        <a14:backgroundMark x1="80566" y1="23568" x2="68555" y2="27604"/>
                        <a14:backgroundMark x1="77344" y1="17708" x2="58594" y2="23568"/>
                        <a14:backgroundMark x1="85742" y1="17318" x2="62598" y2="26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86" y="13217921"/>
            <a:ext cx="1370296" cy="9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352" b="93719" l="754" r="98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0" t="19607" b="5548"/>
          <a:stretch/>
        </p:blipFill>
        <p:spPr>
          <a:xfrm>
            <a:off x="8301466" y="12303212"/>
            <a:ext cx="1221254" cy="10638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41C668B-3C72-427B-83BD-CF93328DEF2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5252" y="11262369"/>
            <a:ext cx="1000640" cy="58797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28F6986-CFC3-479E-B16C-DCCDEF07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79" y="9181258"/>
            <a:ext cx="723765" cy="6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B063178E-D425-084A-B3E1-D1E2E5715874}"/>
              </a:ext>
            </a:extLst>
          </p:cNvPr>
          <p:cNvCxnSpPr>
            <a:cxnSpLocks/>
          </p:cNvCxnSpPr>
          <p:nvPr/>
        </p:nvCxnSpPr>
        <p:spPr>
          <a:xfrm flipV="1">
            <a:off x="6072896" y="9486077"/>
            <a:ext cx="1" cy="3475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Picture 6">
            <a:extLst>
              <a:ext uri="{FF2B5EF4-FFF2-40B4-BE49-F238E27FC236}">
                <a16:creationId xmlns:a16="http://schemas.microsoft.com/office/drawing/2014/main" id="{724A69EA-E803-41AB-9F54-E58FA51F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86" t="16186" r="16696" b="15202"/>
          <a:stretch/>
        </p:blipFill>
        <p:spPr bwMode="auto">
          <a:xfrm>
            <a:off x="8111443" y="8731024"/>
            <a:ext cx="616722" cy="39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E540F837-BC50-4B72-9E09-52628F90A393}"/>
              </a:ext>
            </a:extLst>
          </p:cNvPr>
          <p:cNvCxnSpPr>
            <a:cxnSpLocks/>
          </p:cNvCxnSpPr>
          <p:nvPr/>
        </p:nvCxnSpPr>
        <p:spPr>
          <a:xfrm>
            <a:off x="3800637" y="4918060"/>
            <a:ext cx="1" cy="1379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>
            <a:extLst>
              <a:ext uri="{FF2B5EF4-FFF2-40B4-BE49-F238E27FC236}">
                <a16:creationId xmlns:a16="http://schemas.microsoft.com/office/drawing/2014/main" id="{10F78B30-9438-451F-B74E-8400B64E8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3158" b="90000" l="1493" r="97015">
                        <a14:foregroundMark x1="13134" y1="34737" x2="12239" y2="83158"/>
                        <a14:foregroundMark x1="12537" y1="84211" x2="28060" y2="85263"/>
                        <a14:foregroundMark x1="28060" y1="85263" x2="12836" y2="80000"/>
                        <a14:foregroundMark x1="12836" y1="80000" x2="13731" y2="53158"/>
                        <a14:foregroundMark x1="13731" y1="53158" x2="11642" y2="83684"/>
                        <a14:foregroundMark x1="11642" y1="70000" x2="11642" y2="70000"/>
                        <a14:foregroundMark x1="11642" y1="70000" x2="11642" y2="70000"/>
                        <a14:foregroundMark x1="11642" y1="65263" x2="11642" y2="65263"/>
                        <a14:foregroundMark x1="11642" y1="65263" x2="11642" y2="65263"/>
                        <a14:foregroundMark x1="11642" y1="58947" x2="11642" y2="58947"/>
                        <a14:foregroundMark x1="11642" y1="57368" x2="11642" y2="57368"/>
                        <a14:foregroundMark x1="11045" y1="40000" x2="11045" y2="40000"/>
                        <a14:foregroundMark x1="11045" y1="40000" x2="11045" y2="40000"/>
                        <a14:foregroundMark x1="10448" y1="38421" x2="10448" y2="38421"/>
                        <a14:foregroundMark x1="10448" y1="38421" x2="10448" y2="38421"/>
                        <a14:foregroundMark x1="30149" y1="81053" x2="30149" y2="81053"/>
                        <a14:foregroundMark x1="30149" y1="81053" x2="30149" y2="81053"/>
                        <a14:foregroundMark x1="30746" y1="80000" x2="30746" y2="80000"/>
                        <a14:foregroundMark x1="30746" y1="80000" x2="30746" y2="80000"/>
                        <a14:foregroundMark x1="44478" y1="76842" x2="44478" y2="76842"/>
                        <a14:foregroundMark x1="44478" y1="76842" x2="44478" y2="76842"/>
                        <a14:foregroundMark x1="39104" y1="72632" x2="52537" y2="85263"/>
                        <a14:foregroundMark x1="52537" y1="85263" x2="60299" y2="87368"/>
                        <a14:foregroundMark x1="66866" y1="77895" x2="66866" y2="77895"/>
                        <a14:foregroundMark x1="66866" y1="77895" x2="66866" y2="77895"/>
                        <a14:foregroundMark x1="64179" y1="80000" x2="64179" y2="80000"/>
                        <a14:foregroundMark x1="64179" y1="80000" x2="64179" y2="80000"/>
                        <a14:foregroundMark x1="64179" y1="84737" x2="64179" y2="84737"/>
                        <a14:foregroundMark x1="64179" y1="84737" x2="64179" y2="84737"/>
                        <a14:foregroundMark x1="67164" y1="87368" x2="67164" y2="87368"/>
                        <a14:foregroundMark x1="67164" y1="87368" x2="67164" y2="87368"/>
                        <a14:foregroundMark x1="72537" y1="84211" x2="72537" y2="84211"/>
                        <a14:foregroundMark x1="72537" y1="84211" x2="72537" y2="84211"/>
                        <a14:foregroundMark x1="75224" y1="84211" x2="75224" y2="84211"/>
                        <a14:foregroundMark x1="76716" y1="84211" x2="76716" y2="84211"/>
                        <a14:foregroundMark x1="77612" y1="84211" x2="78209" y2="84211"/>
                        <a14:foregroundMark x1="80597" y1="84211" x2="81194" y2="84211"/>
                        <a14:foregroundMark x1="82388" y1="84211" x2="83582" y2="84211"/>
                        <a14:foregroundMark x1="84776" y1="84211" x2="84776" y2="84211"/>
                        <a14:foregroundMark x1="85672" y1="84211" x2="85672" y2="84211"/>
                        <a14:foregroundMark x1="86866" y1="84211" x2="86866" y2="84211"/>
                        <a14:foregroundMark x1="88060" y1="84211" x2="88060" y2="84211"/>
                        <a14:foregroundMark x1="88955" y1="83158" x2="88955" y2="83158"/>
                        <a14:foregroundMark x1="88657" y1="80000" x2="88657" y2="80000"/>
                        <a14:foregroundMark x1="88657" y1="78947" x2="88657" y2="78947"/>
                        <a14:foregroundMark x1="88657" y1="75789" x2="88657" y2="75789"/>
                        <a14:foregroundMark x1="83881" y1="81053" x2="83881" y2="81053"/>
                        <a14:foregroundMark x1="79701" y1="81053" x2="79104" y2="81053"/>
                        <a14:foregroundMark x1="78209" y1="81053" x2="78209" y2="81053"/>
                        <a14:foregroundMark x1="75224" y1="81053" x2="75224" y2="81053"/>
                        <a14:foregroundMark x1="75224" y1="81053" x2="74627" y2="81053"/>
                        <a14:foregroundMark x1="70746" y1="81053" x2="70746" y2="81053"/>
                        <a14:foregroundMark x1="70746" y1="81053" x2="70746" y2="81053"/>
                        <a14:foregroundMark x1="68657" y1="81053" x2="68657" y2="81053"/>
                        <a14:foregroundMark x1="70448" y1="81053" x2="71642" y2="81053"/>
                        <a14:foregroundMark x1="73134" y1="81053" x2="74328" y2="81053"/>
                        <a14:foregroundMark x1="76716" y1="81053" x2="76716" y2="81053"/>
                        <a14:foregroundMark x1="79701" y1="81053" x2="81493" y2="81053"/>
                        <a14:foregroundMark x1="81493" y1="81053" x2="82985" y2="81053"/>
                        <a14:foregroundMark x1="83881" y1="81053" x2="85075" y2="81053"/>
                        <a14:foregroundMark x1="85075" y1="80526" x2="85075" y2="80526"/>
                        <a14:foregroundMark x1="84776" y1="80526" x2="84776" y2="80526"/>
                        <a14:foregroundMark x1="80896" y1="80526" x2="80299" y2="80526"/>
                        <a14:foregroundMark x1="80299" y1="80526" x2="77612" y2="80526"/>
                        <a14:foregroundMark x1="85672" y1="11579" x2="85672" y2="11579"/>
                        <a14:foregroundMark x1="86269" y1="11579" x2="86269" y2="11579"/>
                        <a14:foregroundMark x1="80299" y1="7895" x2="97015" y2="18947"/>
                        <a14:foregroundMark x1="43284" y1="5263" x2="61493" y2="6316"/>
                        <a14:foregroundMark x1="55821" y1="3158" x2="44179" y2="3158"/>
                        <a14:foregroundMark x1="55821" y1="28947" x2="55821" y2="28947"/>
                        <a14:foregroundMark x1="55821" y1="28947" x2="55821" y2="28947"/>
                        <a14:foregroundMark x1="85075" y1="4211" x2="85075" y2="4211"/>
                        <a14:foregroundMark x1="85075" y1="4211" x2="85075" y2="4211"/>
                        <a14:foregroundMark x1="85075" y1="3684" x2="85075" y2="3684"/>
                        <a14:foregroundMark x1="85075" y1="3684" x2="85075" y2="3684"/>
                        <a14:foregroundMark x1="89552" y1="3684" x2="89552" y2="3684"/>
                        <a14:foregroundMark x1="89552" y1="3684" x2="89552" y2="3684"/>
                        <a14:foregroundMark x1="86269" y1="3684" x2="86269" y2="3684"/>
                        <a14:foregroundMark x1="86269" y1="3684" x2="86269" y2="3684"/>
                        <a14:foregroundMark x1="71940" y1="12632" x2="71940" y2="12632"/>
                        <a14:foregroundMark x1="71940" y1="12632" x2="71940" y2="12632"/>
                        <a14:foregroundMark x1="70746" y1="15789" x2="64776" y2="17368"/>
                        <a14:foregroundMark x1="70746" y1="16842" x2="70746" y2="16842"/>
                        <a14:foregroundMark x1="70746" y1="21053" x2="70746" y2="21053"/>
                        <a14:foregroundMark x1="69851" y1="24211" x2="69851" y2="24211"/>
                        <a14:foregroundMark x1="65970" y1="16842" x2="65970" y2="16842"/>
                        <a14:foregroundMark x1="70149" y1="11053" x2="70149" y2="11053"/>
                        <a14:foregroundMark x1="68358" y1="14211" x2="68358" y2="14211"/>
                        <a14:foregroundMark x1="68358" y1="14211" x2="68358" y2="14211"/>
                        <a14:foregroundMark x1="62985" y1="16842" x2="62985" y2="16842"/>
                        <a14:foregroundMark x1="62985" y1="16842" x2="62985" y2="16842"/>
                        <a14:foregroundMark x1="37015" y1="15789" x2="37015" y2="15789"/>
                        <a14:foregroundMark x1="37015" y1="15789" x2="37015" y2="15789"/>
                        <a14:foregroundMark x1="34030" y1="12632" x2="34030" y2="12632"/>
                        <a14:foregroundMark x1="33731" y1="12105" x2="33731" y2="12105"/>
                        <a14:foregroundMark x1="32537" y1="11053" x2="32537" y2="11053"/>
                        <a14:foregroundMark x1="31940" y1="15263" x2="31940" y2="15263"/>
                        <a14:foregroundMark x1="29552" y1="15263" x2="28060" y2="15263"/>
                        <a14:foregroundMark x1="29552" y1="19474" x2="29552" y2="19474"/>
                        <a14:foregroundMark x1="21791" y1="15263" x2="21791" y2="15263"/>
                        <a14:foregroundMark x1="21791" y1="15263" x2="21791" y2="15263"/>
                        <a14:foregroundMark x1="5672" y1="14211" x2="5672" y2="14211"/>
                        <a14:foregroundMark x1="1493" y1="13158" x2="1493" y2="13158"/>
                        <a14:foregroundMark x1="18806" y1="3684" x2="18806" y2="3684"/>
                        <a14:foregroundMark x1="17015" y1="3158" x2="17015" y2="3158"/>
                        <a14:foregroundMark x1="15224" y1="3158" x2="13433" y2="3158"/>
                        <a14:foregroundMark x1="12239" y1="3158" x2="12239" y2="3158"/>
                        <a14:foregroundMark x1="8657" y1="3158" x2="8657" y2="3158"/>
                        <a14:foregroundMark x1="7463" y1="3158" x2="6866" y2="3158"/>
                        <a14:foregroundMark x1="11045" y1="3158" x2="11045" y2="3158"/>
                        <a14:foregroundMark x1="7463" y1="3158" x2="7463" y2="3158"/>
                        <a14:foregroundMark x1="33433" y1="80526" x2="33433" y2="80526"/>
                        <a14:foregroundMark x1="28657" y1="80526" x2="27164" y2="80526"/>
                        <a14:foregroundMark x1="23284" y1="80526" x2="23284" y2="80526"/>
                        <a14:foregroundMark x1="19104" y1="80526" x2="19104" y2="80526"/>
                        <a14:foregroundMark x1="74030" y1="80000" x2="74030" y2="80000"/>
                        <a14:foregroundMark x1="70746" y1="81053" x2="70746" y2="81053"/>
                        <a14:foregroundMark x1="71940" y1="81053" x2="71940" y2="81053"/>
                        <a14:foregroundMark x1="71642" y1="81053" x2="71642" y2="81053"/>
                        <a14:foregroundMark x1="71642" y1="80526" x2="71642" y2="80526"/>
                        <a14:foregroundMark x1="83284" y1="3158" x2="83284" y2="3158"/>
                        <a14:foregroundMark x1="82388" y1="3158" x2="82388" y2="3158"/>
                        <a14:foregroundMark x1="81194" y1="3158" x2="81194" y2="3158"/>
                        <a14:foregroundMark x1="77910" y1="4211" x2="77910" y2="4211"/>
                        <a14:foregroundMark x1="91642" y1="3158" x2="91642" y2="3158"/>
                        <a14:foregroundMark x1="92836" y1="3158" x2="92836" y2="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21" y="4936345"/>
            <a:ext cx="1263169" cy="7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0" name="Group 379">
            <a:extLst>
              <a:ext uri="{FF2B5EF4-FFF2-40B4-BE49-F238E27FC236}">
                <a16:creationId xmlns:a16="http://schemas.microsoft.com/office/drawing/2014/main" id="{2D5AF737-5E56-4F67-A70B-8A6F719BD31C}"/>
              </a:ext>
            </a:extLst>
          </p:cNvPr>
          <p:cNvGrpSpPr/>
          <p:nvPr/>
        </p:nvGrpSpPr>
        <p:grpSpPr>
          <a:xfrm>
            <a:off x="6464273" y="6856764"/>
            <a:ext cx="1078769" cy="939473"/>
            <a:chOff x="4839405" y="14502752"/>
            <a:chExt cx="1303187" cy="1155062"/>
          </a:xfrm>
        </p:grpSpPr>
        <p:sp>
          <p:nvSpPr>
            <p:cNvPr id="381" name="6-Point Star 332">
              <a:extLst>
                <a:ext uri="{FF2B5EF4-FFF2-40B4-BE49-F238E27FC236}">
                  <a16:creationId xmlns:a16="http://schemas.microsoft.com/office/drawing/2014/main" id="{3BEA83FF-3919-46EB-BE6E-34365A5AAFD9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3DB01A96-8FB0-4B28-A417-C917CC081297}"/>
                </a:ext>
              </a:extLst>
            </p:cNvPr>
            <p:cNvSpPr txBox="1"/>
            <p:nvPr/>
          </p:nvSpPr>
          <p:spPr>
            <a:xfrm>
              <a:off x="4839405" y="14747143"/>
              <a:ext cx="1303187" cy="57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u="sng" dirty="0"/>
                <a:t>5.5</a:t>
              </a:r>
            </a:p>
            <a:p>
              <a:pPr algn="ctr"/>
              <a:r>
                <a:rPr lang="en-GB" sz="800" b="1" dirty="0"/>
                <a:t>Spectator </a:t>
              </a:r>
            </a:p>
            <a:p>
              <a:pPr algn="ctr"/>
              <a:r>
                <a:rPr lang="en-GB" sz="800" b="1" dirty="0"/>
                <a:t>Behaviour</a:t>
              </a:r>
            </a:p>
          </p:txBody>
        </p:sp>
      </p:grpSp>
      <p:pic>
        <p:nvPicPr>
          <p:cNvPr id="1036" name="Picture 12" descr="Image preview">
            <a:extLst>
              <a:ext uri="{FF2B5EF4-FFF2-40B4-BE49-F238E27FC236}">
                <a16:creationId xmlns:a16="http://schemas.microsoft.com/office/drawing/2014/main" id="{37119076-225F-4C5F-B327-A55EB94A8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789" b="95980" l="9799" r="93719">
                        <a14:foregroundMark x1="40452" y1="41457" x2="40955" y2="49749"/>
                        <a14:foregroundMark x1="35678" y1="11307" x2="35678" y2="11307"/>
                        <a14:foregroundMark x1="93719" y1="72864" x2="93216" y2="88442"/>
                        <a14:foregroundMark x1="82663" y1="90704" x2="58291" y2="90955"/>
                        <a14:foregroundMark x1="69598" y1="94724" x2="68342" y2="96231"/>
                        <a14:foregroundMark x1="89950" y1="55779" x2="89698" y2="59296"/>
                        <a14:foregroundMark x1="34422" y1="7789" x2="29648" y2="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0" t="-237" r="180" b="-982"/>
          <a:stretch/>
        </p:blipFill>
        <p:spPr bwMode="auto">
          <a:xfrm>
            <a:off x="8449089" y="4798557"/>
            <a:ext cx="1285474" cy="11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3AC20-1C21-45D7-93BD-201E073A79F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015" b="93216" l="2764" r="97990">
                        <a14:foregroundMark x1="3015" y1="14824" x2="97990" y2="14824"/>
                        <a14:foregroundMark x1="22613" y1="64322" x2="22613" y2="64322"/>
                        <a14:foregroundMark x1="29648" y1="67085" x2="29648" y2="67085"/>
                        <a14:foregroundMark x1="68090" y1="67337" x2="68090" y2="67337"/>
                        <a14:foregroundMark x1="78894" y1="65829" x2="78894" y2="65829"/>
                        <a14:foregroundMark x1="74372" y1="63065" x2="74372" y2="63065"/>
                        <a14:foregroundMark x1="74372" y1="62563" x2="74372" y2="62563"/>
                        <a14:foregroundMark x1="64070" y1="83166" x2="64070" y2="83166"/>
                        <a14:foregroundMark x1="71357" y1="81910" x2="71357" y2="81910"/>
                        <a14:foregroundMark x1="72362" y1="93467" x2="72362" y2="93467"/>
                        <a14:foregroundMark x1="47739" y1="92462" x2="47739" y2="92462"/>
                        <a14:foregroundMark x1="33920" y1="87688" x2="33920" y2="87688"/>
                        <a14:foregroundMark x1="60553" y1="22362" x2="60553" y2="22362"/>
                        <a14:foregroundMark x1="80905" y1="25879" x2="80905" y2="25879"/>
                        <a14:foregroundMark x1="87688" y1="22362" x2="86935" y2="36683"/>
                        <a14:foregroundMark x1="90955" y1="27387" x2="95477" y2="33166"/>
                        <a14:foregroundMark x1="83920" y1="13819" x2="83920" y2="13819"/>
                        <a14:foregroundMark x1="67839" y1="12060" x2="71357" y2="3015"/>
                        <a14:foregroundMark x1="53266" y1="9045" x2="40955" y2="13317"/>
                        <a14:foregroundMark x1="40955" y1="13317" x2="35678" y2="9045"/>
                        <a14:foregroundMark x1="32915" y1="16834" x2="32915" y2="31910"/>
                        <a14:foregroundMark x1="28643" y1="25879" x2="30402" y2="31156"/>
                        <a14:foregroundMark x1="44724" y1="33166" x2="39196" y2="36181"/>
                        <a14:foregroundMark x1="33166" y1="46482" x2="33166" y2="46482"/>
                        <a14:foregroundMark x1="47487" y1="55779" x2="48995" y2="64322"/>
                        <a14:foregroundMark x1="17337" y1="23618" x2="12312" y2="35678"/>
                        <a14:foregroundMark x1="12312" y1="35678" x2="16583" y2="47739"/>
                        <a14:foregroundMark x1="16583" y1="47739" x2="17337" y2="48241"/>
                        <a14:foregroundMark x1="54523" y1="20854" x2="63317" y2="23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674" y="1918017"/>
            <a:ext cx="1750292" cy="2019215"/>
          </a:xfrm>
          <a:prstGeom prst="rect">
            <a:avLst/>
          </a:prstGeom>
        </p:spPr>
      </p:pic>
      <p:pic>
        <p:nvPicPr>
          <p:cNvPr id="11" name="Picture 6" descr="EG's Mental Health hub | EG">
            <a:extLst>
              <a:ext uri="{FF2B5EF4-FFF2-40B4-BE49-F238E27FC236}">
                <a16:creationId xmlns:a16="http://schemas.microsoft.com/office/drawing/2014/main" id="{5A2DC19E-62E0-4C9C-9123-E0C8796F0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81" y="16526763"/>
            <a:ext cx="1813299" cy="669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A1C4C-9E3E-4B44-9E36-72AF7F65907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76847" y="16162345"/>
            <a:ext cx="1121761" cy="986598"/>
          </a:xfrm>
          <a:prstGeom prst="rect">
            <a:avLst/>
          </a:prstGeom>
        </p:spPr>
      </p:pic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74113B7-28E3-4268-8396-0033F4EC4FC1}"/>
              </a:ext>
            </a:extLst>
          </p:cNvPr>
          <p:cNvGrpSpPr/>
          <p:nvPr/>
        </p:nvGrpSpPr>
        <p:grpSpPr>
          <a:xfrm>
            <a:off x="2239265" y="15320383"/>
            <a:ext cx="1138288" cy="1090365"/>
            <a:chOff x="4928089" y="14502752"/>
            <a:chExt cx="1138288" cy="1155062"/>
          </a:xfrm>
        </p:grpSpPr>
        <p:sp>
          <p:nvSpPr>
            <p:cNvPr id="258" name="6-Point Star 26">
              <a:extLst>
                <a:ext uri="{FF2B5EF4-FFF2-40B4-BE49-F238E27FC236}">
                  <a16:creationId xmlns:a16="http://schemas.microsoft.com/office/drawing/2014/main" id="{8A45F041-D1F2-4563-8CAF-7F153AB0C20B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135030B-4D59-489E-A2B2-97E5E50D8C36}"/>
                </a:ext>
              </a:extLst>
            </p:cNvPr>
            <p:cNvSpPr txBox="1"/>
            <p:nvPr/>
          </p:nvSpPr>
          <p:spPr>
            <a:xfrm>
              <a:off x="5038569" y="14677515"/>
              <a:ext cx="928082" cy="670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u="sng" dirty="0"/>
                <a:t>6.1</a:t>
              </a:r>
            </a:p>
            <a:p>
              <a:pPr algn="ctr"/>
              <a:r>
                <a:rPr lang="en-US" sz="900" b="1" dirty="0"/>
                <a:t>Consequences of a Sedentary Lifestyle</a:t>
              </a:r>
            </a:p>
          </p:txBody>
        </p:sp>
      </p:grpSp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52A0AAF0-7CB7-4A44-B4D7-DF1C1D555647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961" b="96680" l="9961" r="89844">
                        <a14:foregroundMark x1="45508" y1="90918" x2="45508" y2="90918"/>
                        <a14:foregroundMark x1="44434" y1="95215" x2="44434" y2="95215"/>
                        <a14:foregroundMark x1="59082" y1="95898" x2="59082" y2="95898"/>
                        <a14:foregroundMark x1="42676" y1="96387" x2="42676" y2="96387"/>
                        <a14:foregroundMark x1="60645" y1="96680" x2="60645" y2="9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35254" r="15642"/>
          <a:stretch/>
        </p:blipFill>
        <p:spPr>
          <a:xfrm>
            <a:off x="8499350" y="10409041"/>
            <a:ext cx="1173300" cy="1208512"/>
          </a:xfrm>
          <a:prstGeom prst="rect">
            <a:avLst/>
          </a:prstGeom>
        </p:spPr>
      </p:pic>
      <p:grpSp>
        <p:nvGrpSpPr>
          <p:cNvPr id="332" name="Group 331"/>
          <p:cNvGrpSpPr/>
          <p:nvPr/>
        </p:nvGrpSpPr>
        <p:grpSpPr>
          <a:xfrm>
            <a:off x="8000515" y="11347422"/>
            <a:ext cx="867213" cy="951041"/>
            <a:chOff x="4928089" y="14502752"/>
            <a:chExt cx="1138288" cy="1155062"/>
          </a:xfrm>
        </p:grpSpPr>
        <p:sp>
          <p:nvSpPr>
            <p:cNvPr id="333" name="6-Point Star 332"/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4E64330C-E1D9-ED4C-A99A-71B1F661D561}"/>
                </a:ext>
              </a:extLst>
            </p:cNvPr>
            <p:cNvSpPr txBox="1"/>
            <p:nvPr/>
          </p:nvSpPr>
          <p:spPr>
            <a:xfrm>
              <a:off x="5035425" y="14677212"/>
              <a:ext cx="936861" cy="73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u="sng" dirty="0"/>
                <a:t>6.6</a:t>
              </a:r>
            </a:p>
            <a:p>
              <a:pPr algn="ctr"/>
              <a:r>
                <a:rPr lang="en-GB" sz="800" b="1" dirty="0"/>
                <a:t>Maintaining Water </a:t>
              </a:r>
            </a:p>
            <a:p>
              <a:pPr algn="ctr"/>
              <a:r>
                <a:rPr lang="en-GB" sz="800" b="1" dirty="0"/>
                <a:t>Balance</a:t>
              </a:r>
              <a:r>
                <a:rPr lang="en-GB" sz="800" dirty="0"/>
                <a:t>	</a:t>
              </a:r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970CBD9-AA06-4A88-B7AE-D18658C4BB3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348" b="93750" l="9961" r="89844">
                        <a14:foregroundMark x1="26074" y1="6445" x2="26074" y2="6445"/>
                        <a14:foregroundMark x1="58496" y1="91406" x2="58496" y2="91406"/>
                        <a14:foregroundMark x1="71777" y1="92383" x2="71777" y2="92383"/>
                        <a14:foregroundMark x1="55078" y1="93750" x2="55078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42" y="6187110"/>
            <a:ext cx="1467922" cy="982958"/>
          </a:xfrm>
          <a:prstGeom prst="rect">
            <a:avLst/>
          </a:prstGeom>
        </p:spPr>
      </p:pic>
      <p:pic>
        <p:nvPicPr>
          <p:cNvPr id="16" name="Picture 2" descr="Image preview">
            <a:extLst>
              <a:ext uri="{FF2B5EF4-FFF2-40B4-BE49-F238E27FC236}">
                <a16:creationId xmlns:a16="http://schemas.microsoft.com/office/drawing/2014/main" id="{BE278DFD-EAA3-4F2E-83D9-6C07E76F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9961" b="95410" l="9961" r="91211">
                        <a14:foregroundMark x1="6836" y1="78320" x2="44141" y2="93359"/>
                        <a14:foregroundMark x1="44141" y1="93359" x2="59961" y2="95313"/>
                        <a14:foregroundMark x1="59961" y1="95313" x2="77539" y2="92383"/>
                        <a14:foregroundMark x1="77539" y1="92383" x2="91211" y2="84082"/>
                        <a14:foregroundMark x1="91211" y1="84082" x2="62598" y2="81152"/>
                        <a14:foregroundMark x1="73828" y1="93945" x2="35547" y2="91602"/>
                        <a14:foregroundMark x1="35547" y1="91602" x2="25098" y2="88672"/>
                        <a14:foregroundMark x1="24609" y1="90332" x2="24609" y2="90332"/>
                        <a14:foregroundMark x1="23730" y1="90234" x2="23730" y2="90234"/>
                        <a14:foregroundMark x1="21387" y1="89355" x2="36133" y2="95508"/>
                        <a14:foregroundMark x1="36133" y1="95508" x2="57422" y2="98242"/>
                        <a14:foregroundMark x1="57422" y1="98242" x2="74805" y2="95410"/>
                        <a14:foregroundMark x1="74805" y1="95410" x2="76660" y2="94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34" y="1370879"/>
            <a:ext cx="1583987" cy="14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31BE329-BD7E-4C5E-95D5-D6AA9366248A}"/>
              </a:ext>
            </a:extLst>
          </p:cNvPr>
          <p:cNvGrpSpPr/>
          <p:nvPr/>
        </p:nvGrpSpPr>
        <p:grpSpPr>
          <a:xfrm>
            <a:off x="7261215" y="2605342"/>
            <a:ext cx="1005786" cy="998194"/>
            <a:chOff x="4851326" y="14502752"/>
            <a:chExt cx="1303187" cy="1155062"/>
          </a:xfrm>
        </p:grpSpPr>
        <p:sp>
          <p:nvSpPr>
            <p:cNvPr id="347" name="6-Point Star 332">
              <a:extLst>
                <a:ext uri="{FF2B5EF4-FFF2-40B4-BE49-F238E27FC236}">
                  <a16:creationId xmlns:a16="http://schemas.microsoft.com/office/drawing/2014/main" id="{E0E1C43B-4F9A-460B-B1CD-58124ED3374A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2E1AC102-72C5-48C2-BD8C-7813F818F86E}"/>
                </a:ext>
              </a:extLst>
            </p:cNvPr>
            <p:cNvSpPr txBox="1"/>
            <p:nvPr/>
          </p:nvSpPr>
          <p:spPr>
            <a:xfrm>
              <a:off x="4851326" y="14807501"/>
              <a:ext cx="1303187" cy="44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4.6</a:t>
              </a:r>
            </a:p>
            <a:p>
              <a:pPr algn="ctr"/>
              <a:r>
                <a:rPr lang="en-GB" sz="900" b="1" dirty="0"/>
                <a:t>Aggression</a:t>
              </a:r>
            </a:p>
          </p:txBody>
        </p:sp>
      </p:grpSp>
      <p:pic>
        <p:nvPicPr>
          <p:cNvPr id="19" name="Picture 4" descr="Image preview">
            <a:extLst>
              <a:ext uri="{FF2B5EF4-FFF2-40B4-BE49-F238E27FC236}">
                <a16:creationId xmlns:a16="http://schemas.microsoft.com/office/drawing/2014/main" id="{A75D3A94-F9A5-44BE-BC92-7401E5C7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9799" b="94472" l="9799" r="89950">
                        <a14:foregroundMark x1="27638" y1="31658" x2="26131" y2="30905"/>
                        <a14:foregroundMark x1="26382" y1="31910" x2="28894" y2="30151"/>
                        <a14:foregroundMark x1="61558" y1="34171" x2="64573" y2="38945"/>
                        <a14:foregroundMark x1="64070" y1="39698" x2="65327" y2="37940"/>
                        <a14:foregroundMark x1="62312" y1="34925" x2="64070" y2="34673"/>
                        <a14:foregroundMark x1="62312" y1="33920" x2="65829" y2="39447"/>
                        <a14:foregroundMark x1="64322" y1="30151" x2="68342" y2="32915"/>
                        <a14:foregroundMark x1="37437" y1="93719" x2="34925" y2="94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24" y="10741208"/>
            <a:ext cx="1505613" cy="119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preview">
            <a:extLst>
              <a:ext uri="{FF2B5EF4-FFF2-40B4-BE49-F238E27FC236}">
                <a16:creationId xmlns:a16="http://schemas.microsoft.com/office/drawing/2014/main" id="{65EAC91D-1296-4DD2-B0D6-97FF12B4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3769" b="94724" l="9799" r="89950">
                        <a14:foregroundMark x1="30905" y1="89698" x2="29397" y2="94724"/>
                        <a14:foregroundMark x1="67588" y1="14824" x2="63568" y2="29146"/>
                        <a14:foregroundMark x1="62814" y1="12060" x2="75126" y2="7538"/>
                        <a14:foregroundMark x1="75126" y1="7538" x2="78894" y2="3769"/>
                        <a14:foregroundMark x1="74623" y1="17085" x2="87688" y2="14824"/>
                        <a14:foregroundMark x1="87688" y1="14824" x2="88191" y2="14824"/>
                        <a14:foregroundMark x1="80653" y1="8794" x2="83417" y2="6533"/>
                        <a14:foregroundMark x1="86181" y1="15829" x2="73869" y2="21608"/>
                        <a14:foregroundMark x1="73869" y1="21608" x2="73116" y2="22864"/>
                        <a14:foregroundMark x1="71357" y1="27387" x2="66834" y2="27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38" y="12405611"/>
            <a:ext cx="1276637" cy="12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mage preview">
            <a:extLst>
              <a:ext uri="{FF2B5EF4-FFF2-40B4-BE49-F238E27FC236}">
                <a16:creationId xmlns:a16="http://schemas.microsoft.com/office/drawing/2014/main" id="{9ABE901B-8F8D-459E-8FDF-B3E0B032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6030" b="94975" l="9799" r="89950">
                        <a14:foregroundMark x1="67839" y1="6281" x2="69849" y2="9045"/>
                        <a14:foregroundMark x1="16583" y1="29397" x2="20101" y2="41960"/>
                        <a14:foregroundMark x1="20101" y1="41960" x2="20603" y2="42211"/>
                        <a14:foregroundMark x1="58543" y1="89196" x2="60804" y2="94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" y="6619142"/>
            <a:ext cx="1889802" cy="16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06258" y="256933"/>
            <a:ext cx="3449812" cy="150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Balloonist SF" panose="020BE200000000000000" pitchFamily="34" charset="0"/>
              </a:rPr>
              <a:t>GCSE PE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Balloonist SF" panose="020BE200000000000000" pitchFamily="34" charset="0"/>
              </a:rPr>
              <a:t>Learning Journey at William Howard School</a:t>
            </a:r>
          </a:p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Balloonist SF" panose="020BE200000000000000" pitchFamily="34" charset="0"/>
              </a:rPr>
              <a:t>(Year 10)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Balloonist SF" panose="020BE200000000000000" pitchFamily="34" charset="0"/>
              </a:rPr>
              <a:t> </a:t>
            </a:r>
            <a:endParaRPr lang="en-GB" sz="2400" i="1" dirty="0">
              <a:solidFill>
                <a:schemeClr val="accent4">
                  <a:lumMod val="75000"/>
                </a:schemeClr>
              </a:solidFill>
              <a:latin typeface="Annie BTN" panose="030C0506040109040306" pitchFamily="66" charset="0"/>
            </a:endParaRPr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1A3B9635-E2E3-4B70-9DAC-25A17D432390}"/>
              </a:ext>
            </a:extLst>
          </p:cNvPr>
          <p:cNvGrpSpPr/>
          <p:nvPr/>
        </p:nvGrpSpPr>
        <p:grpSpPr>
          <a:xfrm>
            <a:off x="3266563" y="2560136"/>
            <a:ext cx="1107235" cy="997529"/>
            <a:chOff x="4868641" y="14502752"/>
            <a:chExt cx="1303187" cy="1155062"/>
          </a:xfrm>
        </p:grpSpPr>
        <p:sp>
          <p:nvSpPr>
            <p:cNvPr id="397" name="6-Point Star 332">
              <a:extLst>
                <a:ext uri="{FF2B5EF4-FFF2-40B4-BE49-F238E27FC236}">
                  <a16:creationId xmlns:a16="http://schemas.microsoft.com/office/drawing/2014/main" id="{69FB38E5-9CB0-405B-8CBF-B941A0AC6886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3906887B-1132-4BEF-9F7B-3A03432F21E2}"/>
                </a:ext>
              </a:extLst>
            </p:cNvPr>
            <p:cNvSpPr txBox="1"/>
            <p:nvPr/>
          </p:nvSpPr>
          <p:spPr>
            <a:xfrm>
              <a:off x="4868641" y="14815061"/>
              <a:ext cx="1303187" cy="48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4.8 </a:t>
              </a:r>
            </a:p>
            <a:p>
              <a:pPr algn="ctr"/>
              <a:r>
                <a:rPr lang="en-GB" sz="900" b="1" dirty="0"/>
                <a:t>Motivation</a:t>
              </a:r>
            </a:p>
          </p:txBody>
        </p:sp>
      </p:grpSp>
      <p:pic>
        <p:nvPicPr>
          <p:cNvPr id="23" name="Picture 10" descr="Image preview">
            <a:extLst>
              <a:ext uri="{FF2B5EF4-FFF2-40B4-BE49-F238E27FC236}">
                <a16:creationId xmlns:a16="http://schemas.microsoft.com/office/drawing/2014/main" id="{2C980B8E-1221-4FCF-B1C9-2C6F3F67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7538" b="98995" l="2513" r="94975">
                        <a14:foregroundMark x1="10302" y1="87688" x2="88442" y2="87688"/>
                        <a14:foregroundMark x1="86181" y1="72362" x2="24623" y2="72362"/>
                        <a14:foregroundMark x1="36181" y1="65327" x2="72362" y2="70352"/>
                        <a14:foregroundMark x1="72362" y1="70352" x2="36432" y2="70352"/>
                        <a14:foregroundMark x1="36432" y1="70352" x2="27638" y2="62814"/>
                        <a14:foregroundMark x1="28392" y1="77638" x2="3015" y2="94221"/>
                        <a14:foregroundMark x1="10804" y1="89698" x2="16834" y2="76131"/>
                        <a14:foregroundMark x1="10804" y1="81156" x2="7789" y2="85176"/>
                        <a14:foregroundMark x1="9799" y1="82161" x2="9799" y2="82161"/>
                        <a14:foregroundMark x1="5276" y1="82663" x2="5276" y2="82663"/>
                        <a14:foregroundMark x1="5276" y1="82663" x2="5276" y2="82663"/>
                        <a14:foregroundMark x1="5779" y1="82663" x2="5276" y2="94724"/>
                        <a14:foregroundMark x1="4523" y1="80151" x2="19849" y2="80151"/>
                        <a14:foregroundMark x1="94975" y1="95729" x2="2513" y2="95226"/>
                        <a14:foregroundMark x1="92462" y1="74874" x2="89196" y2="90704"/>
                        <a14:foregroundMark x1="96482" y1="97739" x2="25126" y2="99246"/>
                        <a14:foregroundMark x1="25126" y1="99246" x2="40201" y2="95729"/>
                        <a14:foregroundMark x1="22613" y1="97236" x2="5276" y2="97739"/>
                        <a14:foregroundMark x1="25126" y1="72864" x2="14824" y2="74372"/>
                        <a14:foregroundMark x1="73116" y1="63819" x2="51759" y2="54774"/>
                        <a14:foregroundMark x1="56281" y1="60302" x2="56281" y2="60302"/>
                        <a14:foregroundMark x1="60804" y1="63819" x2="60804" y2="63819"/>
                        <a14:foregroundMark x1="61558" y1="16583" x2="55528" y2="34925"/>
                        <a14:foregroundMark x1="64573" y1="20603" x2="64573" y2="20603"/>
                        <a14:foregroundMark x1="56784" y1="17588" x2="56784" y2="17588"/>
                        <a14:foregroundMark x1="63317" y1="20101" x2="62563" y2="21357"/>
                        <a14:foregroundMark x1="80151" y1="34422" x2="60050" y2="38442"/>
                        <a14:foregroundMark x1="69095" y1="39950" x2="69095" y2="39950"/>
                        <a14:foregroundMark x1="71106" y1="39950" x2="71106" y2="39950"/>
                        <a14:foregroundMark x1="64824" y1="39447" x2="64824" y2="39447"/>
                        <a14:foregroundMark x1="31658" y1="24874" x2="31658" y2="24874"/>
                        <a14:foregroundMark x1="27136" y1="23367" x2="27136" y2="23367"/>
                        <a14:foregroundMark x1="27136" y1="21859" x2="25377" y2="23367"/>
                        <a14:foregroundMark x1="73116" y1="13568" x2="73116" y2="13568"/>
                        <a14:foregroundMark x1="75126" y1="7538" x2="73618" y2="19095"/>
                        <a14:foregroundMark x1="73116" y1="78643" x2="67085" y2="83668"/>
                        <a14:foregroundMark x1="66834" y1="8543" x2="64824" y2="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7" r="2612"/>
          <a:stretch/>
        </p:blipFill>
        <p:spPr bwMode="auto">
          <a:xfrm>
            <a:off x="3152239" y="1604447"/>
            <a:ext cx="1253405" cy="11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953024-1569-444F-B0A4-762C061223E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5" y="3998861"/>
            <a:ext cx="1334702" cy="1204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3F2F26-6A55-4247-B53F-F6451F72FF12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11055" b="93970" l="5025" r="93719">
                        <a14:foregroundMark x1="45980" y1="13819" x2="44221" y2="33920"/>
                        <a14:foregroundMark x1="59548" y1="30151" x2="59548" y2="30151"/>
                        <a14:foregroundMark x1="38191" y1="32663" x2="38191" y2="32663"/>
                        <a14:foregroundMark x1="18593" y1="73618" x2="55025" y2="69849"/>
                        <a14:foregroundMark x1="55025" y1="69849" x2="76382" y2="72111"/>
                        <a14:foregroundMark x1="17085" y1="69347" x2="47236" y2="73367"/>
                        <a14:foregroundMark x1="46482" y1="68342" x2="30653" y2="77387"/>
                        <a14:foregroundMark x1="83920" y1="68342" x2="80653" y2="79397"/>
                        <a14:foregroundMark x1="77889" y1="77638" x2="68090" y2="76131"/>
                        <a14:foregroundMark x1="86432" y1="67085" x2="81910" y2="80905"/>
                        <a14:foregroundMark x1="79899" y1="81658" x2="69095" y2="81910"/>
                        <a14:foregroundMark x1="72362" y1="86432" x2="72362" y2="86432"/>
                        <a14:foregroundMark x1="83417" y1="87688" x2="83417" y2="87688"/>
                        <a14:foregroundMark x1="83417" y1="87688" x2="83417" y2="87688"/>
                        <a14:foregroundMark x1="83417" y1="87688" x2="81910" y2="91457"/>
                        <a14:foregroundMark x1="85176" y1="89447" x2="89950" y2="89447"/>
                        <a14:foregroundMark x1="93719" y1="87186" x2="91206" y2="94472"/>
                        <a14:foregroundMark x1="92211" y1="85678" x2="92211" y2="85678"/>
                        <a14:foregroundMark x1="92211" y1="84673" x2="92211" y2="84673"/>
                        <a14:foregroundMark x1="93216" y1="84422" x2="93216" y2="84422"/>
                        <a14:foregroundMark x1="61809" y1="86935" x2="61809" y2="86935"/>
                        <a14:foregroundMark x1="42965" y1="87688" x2="42965" y2="87688"/>
                        <a14:foregroundMark x1="35678" y1="86181" x2="35678" y2="86181"/>
                        <a14:foregroundMark x1="26884" y1="85427" x2="26884" y2="85427"/>
                        <a14:foregroundMark x1="5276" y1="85427" x2="5276" y2="85427"/>
                        <a14:foregroundMark x1="13065" y1="85176" x2="13065" y2="85176"/>
                        <a14:foregroundMark x1="19095" y1="85678" x2="19095" y2="85678"/>
                        <a14:foregroundMark x1="20854" y1="85678" x2="20854" y2="85678"/>
                        <a14:foregroundMark x1="23618" y1="85678" x2="23618" y2="85678"/>
                        <a14:foregroundMark x1="27387" y1="85678" x2="27387" y2="85678"/>
                        <a14:foregroundMark x1="15075" y1="85427" x2="15075" y2="85427"/>
                        <a14:foregroundMark x1="9045" y1="85176" x2="9045" y2="85176"/>
                        <a14:foregroundMark x1="12814" y1="85678" x2="9045" y2="85678"/>
                        <a14:foregroundMark x1="10553" y1="87437" x2="26131" y2="87437"/>
                        <a14:foregroundMark x1="25879" y1="88191" x2="10804" y2="87940"/>
                        <a14:foregroundMark x1="26382" y1="90955" x2="14322" y2="89698"/>
                        <a14:foregroundMark x1="10804" y1="88693" x2="13317" y2="89950"/>
                        <a14:foregroundMark x1="52513" y1="11307" x2="38442" y2="11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58"/>
          <a:stretch/>
        </p:blipFill>
        <p:spPr>
          <a:xfrm>
            <a:off x="4062535" y="9695339"/>
            <a:ext cx="1315800" cy="8166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C07800-8F39-4774-AE13-0F7172BD9647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3769" b="94221" l="9799" r="89950">
                        <a14:foregroundMark x1="40955" y1="3769" x2="68342" y2="11307"/>
                        <a14:foregroundMark x1="68342" y1="11307" x2="68090" y2="11558"/>
                        <a14:foregroundMark x1="65829" y1="11558" x2="39950" y2="14573"/>
                        <a14:foregroundMark x1="39950" y1="14573" x2="37940" y2="15829"/>
                        <a14:foregroundMark x1="37940" y1="15829" x2="38191" y2="4271"/>
                        <a14:foregroundMark x1="51759" y1="87437" x2="55276" y2="94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66" r="30021"/>
          <a:stretch/>
        </p:blipFill>
        <p:spPr>
          <a:xfrm>
            <a:off x="3884956" y="12436481"/>
            <a:ext cx="818847" cy="1375936"/>
          </a:xfrm>
          <a:prstGeom prst="rect">
            <a:avLst/>
          </a:prstGeom>
        </p:spPr>
      </p:pic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6ACD3C3-E064-4011-9F66-48122CFCCA43}"/>
              </a:ext>
            </a:extLst>
          </p:cNvPr>
          <p:cNvGrpSpPr/>
          <p:nvPr/>
        </p:nvGrpSpPr>
        <p:grpSpPr>
          <a:xfrm>
            <a:off x="3445080" y="13296359"/>
            <a:ext cx="1015798" cy="942612"/>
            <a:chOff x="4928089" y="14502752"/>
            <a:chExt cx="1138288" cy="1155062"/>
          </a:xfrm>
        </p:grpSpPr>
        <p:sp>
          <p:nvSpPr>
            <p:cNvPr id="267" name="6-Point Star 332">
              <a:extLst>
                <a:ext uri="{FF2B5EF4-FFF2-40B4-BE49-F238E27FC236}">
                  <a16:creationId xmlns:a16="http://schemas.microsoft.com/office/drawing/2014/main" id="{4CACEC60-4E1E-4371-A116-17B91CF75688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C382DF23-FBCE-46F9-8C4A-2B5502DE77F4}"/>
                </a:ext>
              </a:extLst>
            </p:cNvPr>
            <p:cNvSpPr txBox="1"/>
            <p:nvPr/>
          </p:nvSpPr>
          <p:spPr>
            <a:xfrm>
              <a:off x="5035322" y="14750950"/>
              <a:ext cx="936861" cy="5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6.4 </a:t>
              </a:r>
            </a:p>
            <a:p>
              <a:pPr algn="ctr"/>
              <a:r>
                <a:rPr lang="en-GB" sz="900" b="1" dirty="0"/>
                <a:t>Energy Use </a:t>
              </a:r>
              <a:r>
                <a:rPr lang="en-GB" sz="800" dirty="0"/>
                <a:t>	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1823618-5753-4AF8-9297-BE72A6180196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3518" b="97487" l="9799" r="89950">
                        <a14:foregroundMark x1="15327" y1="7286" x2="20101" y2="24623"/>
                        <a14:foregroundMark x1="24121" y1="3518" x2="24121" y2="3518"/>
                        <a14:foregroundMark x1="16834" y1="7035" x2="15075" y2="17085"/>
                        <a14:foregroundMark x1="61055" y1="5025" x2="59296" y2="18090"/>
                        <a14:foregroundMark x1="59296" y1="18090" x2="68593" y2="9296"/>
                        <a14:foregroundMark x1="68593" y1="9296" x2="56281" y2="13317"/>
                        <a14:foregroundMark x1="56281" y1="13317" x2="57286" y2="20603"/>
                        <a14:foregroundMark x1="33417" y1="88191" x2="33417" y2="94221"/>
                        <a14:foregroundMark x1="67085" y1="95729" x2="67085" y2="95729"/>
                        <a14:foregroundMark x1="55276" y1="97236" x2="51256" y2="97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36" y="14476523"/>
            <a:ext cx="1460014" cy="102883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247773" y="15331804"/>
            <a:ext cx="1138288" cy="1090365"/>
            <a:chOff x="4928089" y="14502752"/>
            <a:chExt cx="1138288" cy="1155062"/>
          </a:xfrm>
        </p:grpSpPr>
        <p:sp>
          <p:nvSpPr>
            <p:cNvPr id="27" name="6-Point Star 26"/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E64330C-E1D9-ED4C-A99A-71B1F661D561}"/>
                </a:ext>
              </a:extLst>
            </p:cNvPr>
            <p:cNvSpPr txBox="1"/>
            <p:nvPr/>
          </p:nvSpPr>
          <p:spPr>
            <a:xfrm>
              <a:off x="5030295" y="14630179"/>
              <a:ext cx="928082" cy="813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u="sng" dirty="0"/>
                <a:t>6.1</a:t>
              </a:r>
            </a:p>
            <a:p>
              <a:pPr algn="ctr"/>
              <a:r>
                <a:rPr lang="en-US" sz="900" b="1" dirty="0"/>
                <a:t>Physical, emotional and social well-being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AD8DF9E-4AEE-4490-B95E-FB1469C05F29}"/>
                  </a:ext>
                </a:extLst>
              </p14:cNvPr>
              <p14:cNvContentPartPr/>
              <p14:nvPr/>
            </p14:nvContentPartPr>
            <p14:xfrm>
              <a:off x="8710725" y="8121746"/>
              <a:ext cx="1440" cy="1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AD8DF9E-4AEE-4490-B95E-FB1469C05F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93085" y="8104106"/>
                <a:ext cx="3708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22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7792" y="-813831"/>
            <a:ext cx="9726896" cy="18049195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34398" y="-899141"/>
            <a:ext cx="9648519" cy="18048495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493" name="Picture 492">
            <a:extLst>
              <a:ext uri="{FF2B5EF4-FFF2-40B4-BE49-F238E27FC236}">
                <a16:creationId xmlns:a16="http://schemas.microsoft.com/office/drawing/2014/main" id="{03775E33-5869-4D70-B4B5-3A87C77D8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16" y="946899"/>
            <a:ext cx="1463438" cy="1463438"/>
          </a:xfrm>
          <a:prstGeom prst="rect">
            <a:avLst/>
          </a:prstGeom>
        </p:spPr>
      </p:pic>
      <p:pic>
        <p:nvPicPr>
          <p:cNvPr id="491" name="Picture 490">
            <a:extLst>
              <a:ext uri="{FF2B5EF4-FFF2-40B4-BE49-F238E27FC236}">
                <a16:creationId xmlns:a16="http://schemas.microsoft.com/office/drawing/2014/main" id="{357F4AF3-57F4-4825-969A-0F486BA67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" y="1052185"/>
            <a:ext cx="1676210" cy="1676210"/>
          </a:xfrm>
          <a:prstGeom prst="rect">
            <a:avLst/>
          </a:prstGeom>
        </p:spPr>
      </p:pic>
      <p:pic>
        <p:nvPicPr>
          <p:cNvPr id="489" name="Picture 488">
            <a:extLst>
              <a:ext uri="{FF2B5EF4-FFF2-40B4-BE49-F238E27FC236}">
                <a16:creationId xmlns:a16="http://schemas.microsoft.com/office/drawing/2014/main" id="{338CB5B0-FB90-4EE1-8BFF-2249D33B13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40" y="4816684"/>
            <a:ext cx="1253436" cy="1253436"/>
          </a:xfrm>
          <a:prstGeom prst="rect">
            <a:avLst/>
          </a:prstGeom>
        </p:spPr>
      </p:pic>
      <p:pic>
        <p:nvPicPr>
          <p:cNvPr id="483" name="Picture 482">
            <a:extLst>
              <a:ext uri="{FF2B5EF4-FFF2-40B4-BE49-F238E27FC236}">
                <a16:creationId xmlns:a16="http://schemas.microsoft.com/office/drawing/2014/main" id="{1F290D03-D036-4C8F-982C-598FB20F0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2" y="7155552"/>
            <a:ext cx="1708505" cy="1708505"/>
          </a:xfrm>
          <a:prstGeom prst="rect">
            <a:avLst/>
          </a:prstGeom>
        </p:spPr>
      </p:pic>
      <p:pic>
        <p:nvPicPr>
          <p:cNvPr id="481" name="Picture 480">
            <a:extLst>
              <a:ext uri="{FF2B5EF4-FFF2-40B4-BE49-F238E27FC236}">
                <a16:creationId xmlns:a16="http://schemas.microsoft.com/office/drawing/2014/main" id="{5A4F2E77-7C3F-45EF-B098-5E8B5D043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31" y="5504153"/>
            <a:ext cx="1193604" cy="1193604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F9D3F0E7-1167-42E9-80C9-787378DEFA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24" y="9772420"/>
            <a:ext cx="1248832" cy="1248832"/>
          </a:xfrm>
          <a:prstGeom prst="rect">
            <a:avLst/>
          </a:prstGeom>
        </p:spPr>
      </p:pic>
      <p:pic>
        <p:nvPicPr>
          <p:cNvPr id="477" name="Picture 476">
            <a:extLst>
              <a:ext uri="{FF2B5EF4-FFF2-40B4-BE49-F238E27FC236}">
                <a16:creationId xmlns:a16="http://schemas.microsoft.com/office/drawing/2014/main" id="{8EBCE1FF-4FC0-410D-ACBD-E58CBF122F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88" y="11840546"/>
            <a:ext cx="1311502" cy="1311502"/>
          </a:xfrm>
          <a:prstGeom prst="rect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B00275B1-BDBE-460F-9B10-517497171D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02" y="14500955"/>
            <a:ext cx="998829" cy="998829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4EAC65B7-0CA3-45F5-BD2B-018D10F2B6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550" y="15187472"/>
            <a:ext cx="995982" cy="995982"/>
          </a:xfrm>
          <a:prstGeom prst="rect">
            <a:avLst/>
          </a:prstGeom>
        </p:spPr>
      </p:pic>
      <p:pic>
        <p:nvPicPr>
          <p:cNvPr id="469" name="Picture 468">
            <a:extLst>
              <a:ext uri="{FF2B5EF4-FFF2-40B4-BE49-F238E27FC236}">
                <a16:creationId xmlns:a16="http://schemas.microsoft.com/office/drawing/2014/main" id="{E9F0837F-0D15-4533-9BC1-B9E40F6C74D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15573" r="5054"/>
          <a:stretch/>
        </p:blipFill>
        <p:spPr>
          <a:xfrm>
            <a:off x="805563" y="15891968"/>
            <a:ext cx="1206140" cy="1178973"/>
          </a:xfrm>
          <a:prstGeom prst="rect">
            <a:avLst/>
          </a:prstGeom>
        </p:spPr>
      </p:pic>
      <p:pic>
        <p:nvPicPr>
          <p:cNvPr id="471" name="Picture 470">
            <a:extLst>
              <a:ext uri="{FF2B5EF4-FFF2-40B4-BE49-F238E27FC236}">
                <a16:creationId xmlns:a16="http://schemas.microsoft.com/office/drawing/2014/main" id="{1D8F39FE-C165-45AD-BF35-88DD401E5F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47" y="14383897"/>
            <a:ext cx="1148262" cy="114826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C5F88022-48F2-4D99-86BE-9E4C962307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11565341"/>
            <a:ext cx="1435982" cy="1435982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81814" y="13649668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525711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68679" y="11487861"/>
            <a:ext cx="2847721" cy="2126325"/>
          </a:xfrm>
          <a:prstGeom prst="blockArc">
            <a:avLst>
              <a:gd name="adj1" fmla="val 10800000"/>
              <a:gd name="adj2" fmla="val 1564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3" y="13352213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695156" y="11114373"/>
            <a:ext cx="6239177" cy="6078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419985" y="9259095"/>
            <a:ext cx="2717478" cy="2203432"/>
          </a:xfrm>
          <a:prstGeom prst="blockArc">
            <a:avLst>
              <a:gd name="adj1" fmla="val 10790939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8538200" y="15451526"/>
            <a:ext cx="12371" cy="3752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>
            <a:off x="6012759" y="15530410"/>
            <a:ext cx="0" cy="3147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A9F72DB-801B-1540-9027-8E9B8D266CA4}"/>
              </a:ext>
            </a:extLst>
          </p:cNvPr>
          <p:cNvSpPr txBox="1"/>
          <p:nvPr/>
        </p:nvSpPr>
        <p:spPr>
          <a:xfrm>
            <a:off x="5448381" y="15054094"/>
            <a:ext cx="112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Be able to define and  understanding of the term </a:t>
            </a:r>
            <a:r>
              <a:rPr lang="en-US" sz="800" b="1" i="1" dirty="0"/>
              <a:t>health.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347FA-8CA5-B64D-85BC-64ED9061E462}"/>
              </a:ext>
            </a:extLst>
          </p:cNvPr>
          <p:cNvSpPr txBox="1"/>
          <p:nvPr/>
        </p:nvSpPr>
        <p:spPr>
          <a:xfrm>
            <a:off x="5228047" y="16199306"/>
            <a:ext cx="135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Explore the term </a:t>
            </a:r>
            <a:r>
              <a:rPr lang="en-US" sz="800" b="1" i="1" dirty="0"/>
              <a:t>fitness </a:t>
            </a:r>
            <a:r>
              <a:rPr lang="en-US" sz="800" dirty="0"/>
              <a:t>and understand what it means to be physically ‘fit</a:t>
            </a:r>
            <a:r>
              <a:rPr lang="en-US" sz="800" b="1" i="1" dirty="0"/>
              <a:t>’ </a:t>
            </a:r>
            <a:endParaRPr lang="en-US" sz="800" b="1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V="1">
            <a:off x="5717087" y="15811870"/>
            <a:ext cx="1" cy="3133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1995127" y="16133794"/>
            <a:ext cx="921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i="1" dirty="0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>
            <a:off x="1334638" y="15639142"/>
            <a:ext cx="428610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H="1" flipV="1">
            <a:off x="5342983" y="13594740"/>
            <a:ext cx="2474" cy="3381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D926B2A-A746-2743-A1C0-AD8DE17492FD}"/>
              </a:ext>
            </a:extLst>
          </p:cNvPr>
          <p:cNvCxnSpPr>
            <a:cxnSpLocks/>
          </p:cNvCxnSpPr>
          <p:nvPr/>
        </p:nvCxnSpPr>
        <p:spPr>
          <a:xfrm flipH="1">
            <a:off x="8518392" y="11892906"/>
            <a:ext cx="281491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H="1" flipV="1">
            <a:off x="5794809" y="11412334"/>
            <a:ext cx="2805" cy="3073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3F4B10E-3327-F44F-91B8-8FA1DBDE34BB}"/>
              </a:ext>
            </a:extLst>
          </p:cNvPr>
          <p:cNvCxnSpPr>
            <a:cxnSpLocks/>
          </p:cNvCxnSpPr>
          <p:nvPr/>
        </p:nvCxnSpPr>
        <p:spPr>
          <a:xfrm flipV="1">
            <a:off x="8373544" y="12419340"/>
            <a:ext cx="350956" cy="70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718254" y="17235365"/>
            <a:ext cx="798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000" dirty="0">
                <a:solidFill>
                  <a:srgbClr val="175A68"/>
                </a:solidFill>
              </a:rPr>
              <a:t>RESPECT|RESILIENCE | RESPONSIBILIT</a:t>
            </a:r>
            <a:r>
              <a:rPr lang="en-GB" sz="2000" dirty="0">
                <a:solidFill>
                  <a:srgbClr val="144856"/>
                </a:solidFill>
              </a:rPr>
              <a:t>Y    Be The Best You Can Be</a:t>
            </a:r>
            <a:endParaRPr lang="en-US" sz="1600" b="1" dirty="0">
              <a:solidFill>
                <a:srgbClr val="14485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6258" y="-545040"/>
            <a:ext cx="3449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Balloonist SF" panose="020BE200000000000000" pitchFamily="34" charset="0"/>
              </a:rPr>
              <a:t>GCSE PE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Balloonist SF" panose="020BE200000000000000" pitchFamily="34" charset="0"/>
              </a:rPr>
              <a:t>Learning Journey at William Howard School</a:t>
            </a:r>
          </a:p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Balloonist SF" panose="020BE200000000000000" pitchFamily="34" charset="0"/>
              </a:rPr>
              <a:t>(Year 11)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Balloonist SF" panose="020BE200000000000000" pitchFamily="34" charset="0"/>
              </a:rPr>
              <a:t> </a:t>
            </a:r>
            <a:endParaRPr lang="en-GB" sz="2400" i="1" dirty="0">
              <a:solidFill>
                <a:schemeClr val="accent4">
                  <a:lumMod val="75000"/>
                </a:schemeClr>
              </a:solidFill>
              <a:latin typeface="Annie BTN" panose="030C0506040109040306" pitchFamily="66" charset="0"/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-2339053" y="15816606"/>
            <a:ext cx="339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854692" y="14316185"/>
            <a:ext cx="1445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DEFE7ECA-41AE-254E-8286-046128B27D76}"/>
              </a:ext>
            </a:extLst>
          </p:cNvPr>
          <p:cNvSpPr txBox="1"/>
          <p:nvPr/>
        </p:nvSpPr>
        <p:spPr>
          <a:xfrm>
            <a:off x="164409" y="15416286"/>
            <a:ext cx="1121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Apply your knowledge of </a:t>
            </a:r>
            <a:r>
              <a:rPr lang="en-US" sz="800" b="1" i="1" dirty="0"/>
              <a:t>components of fitness </a:t>
            </a:r>
            <a:r>
              <a:rPr lang="en-US" sz="800" dirty="0"/>
              <a:t>to your coursework/chosen sport. 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8167030" y="13811606"/>
            <a:ext cx="88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Explore </a:t>
            </a:r>
            <a:r>
              <a:rPr lang="en-US" sz="800" b="1" i="1" dirty="0"/>
              <a:t>anerobic training zones – 80 – 90% MHR.</a:t>
            </a:r>
          </a:p>
        </p:txBody>
      </p: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76FE9973-F084-214D-8B07-121D8EEEA02E}"/>
              </a:ext>
            </a:extLst>
          </p:cNvPr>
          <p:cNvCxnSpPr>
            <a:cxnSpLocks/>
          </p:cNvCxnSpPr>
          <p:nvPr/>
        </p:nvCxnSpPr>
        <p:spPr>
          <a:xfrm>
            <a:off x="5670483" y="13351512"/>
            <a:ext cx="644" cy="3324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7376530" y="15313386"/>
            <a:ext cx="1069387" cy="1066328"/>
            <a:chOff x="5965545" y="15166735"/>
            <a:chExt cx="1214980" cy="1196212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5965545" y="15166735"/>
              <a:ext cx="1214980" cy="11962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6077764" y="15290198"/>
              <a:ext cx="994057" cy="955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Physical Training</a:t>
              </a:r>
              <a:r>
                <a:rPr lang="en-US" sz="1000" b="1" dirty="0"/>
                <a:t> 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2BE9DFE9-D2AE-C14C-AB63-41C6DF192559}"/>
                </a:ext>
              </a:extLst>
            </p:cNvPr>
            <p:cNvSpPr txBox="1"/>
            <p:nvPr/>
          </p:nvSpPr>
          <p:spPr>
            <a:xfrm>
              <a:off x="6085337" y="15305833"/>
              <a:ext cx="962857" cy="293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u="sng" dirty="0"/>
                <a:t>Chapter 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8606" y="16396698"/>
            <a:ext cx="880456" cy="716240"/>
            <a:chOff x="8327268" y="14581083"/>
            <a:chExt cx="880456" cy="716240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8327268" y="14581083"/>
              <a:ext cx="880456" cy="7162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8440392" y="14661386"/>
              <a:ext cx="648953" cy="570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8418B80D-A453-EC4A-95CC-6785F89B09BA}"/>
                </a:ext>
              </a:extLst>
            </p:cNvPr>
            <p:cNvSpPr txBox="1"/>
            <p:nvPr/>
          </p:nvSpPr>
          <p:spPr>
            <a:xfrm>
              <a:off x="8476785" y="14769449"/>
              <a:ext cx="559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11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2BE9DFE9-D2AE-C14C-AB63-41C6DF192559}"/>
                </a:ext>
              </a:extLst>
            </p:cNvPr>
            <p:cNvSpPr txBox="1"/>
            <p:nvPr/>
          </p:nvSpPr>
          <p:spPr>
            <a:xfrm>
              <a:off x="8455461" y="14682248"/>
              <a:ext cx="609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YEAR</a:t>
              </a:r>
            </a:p>
          </p:txBody>
        </p: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>
            <a:off x="1528068" y="13652778"/>
            <a:ext cx="107130" cy="2426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 flipV="1">
            <a:off x="2176597" y="13642348"/>
            <a:ext cx="0" cy="3085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2" name="Group 331"/>
          <p:cNvGrpSpPr/>
          <p:nvPr/>
        </p:nvGrpSpPr>
        <p:grpSpPr>
          <a:xfrm>
            <a:off x="8202019" y="12426386"/>
            <a:ext cx="953757" cy="1080124"/>
            <a:chOff x="4928089" y="14502752"/>
            <a:chExt cx="1138288" cy="1155062"/>
          </a:xfrm>
        </p:grpSpPr>
        <p:sp>
          <p:nvSpPr>
            <p:cNvPr id="333" name="6-Point Star 332"/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4E64330C-E1D9-ED4C-A99A-71B1F661D561}"/>
                </a:ext>
              </a:extLst>
            </p:cNvPr>
            <p:cNvSpPr txBox="1"/>
            <p:nvPr/>
          </p:nvSpPr>
          <p:spPr>
            <a:xfrm>
              <a:off x="5035425" y="14712330"/>
              <a:ext cx="936861" cy="69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u="sng" dirty="0"/>
                <a:t>3.6</a:t>
              </a:r>
            </a:p>
            <a:p>
              <a:pPr algn="ctr"/>
              <a:r>
                <a:rPr lang="en-GB" sz="800" b="1" dirty="0"/>
                <a:t>Types of training </a:t>
              </a:r>
              <a:r>
                <a:rPr lang="en-GB" sz="800" dirty="0"/>
                <a:t>	</a:t>
              </a:r>
            </a:p>
          </p:txBody>
        </p:sp>
      </p:grpSp>
      <p:sp>
        <p:nvSpPr>
          <p:cNvPr id="340" name="TextBox 33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5224179" y="12549269"/>
            <a:ext cx="111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 and explain and the terms </a:t>
            </a:r>
            <a:r>
              <a:rPr lang="en-GB" sz="800" b="1" i="1" dirty="0"/>
              <a:t>SPORT</a:t>
            </a:r>
            <a:r>
              <a:rPr lang="en-GB" sz="800" dirty="0"/>
              <a:t> and </a:t>
            </a:r>
            <a:r>
              <a:rPr lang="en-GB" sz="800" b="1" i="1" dirty="0"/>
              <a:t>FITT</a:t>
            </a:r>
            <a:r>
              <a:rPr lang="en-GB" sz="800" dirty="0"/>
              <a:t> e.g. – </a:t>
            </a:r>
            <a:r>
              <a:rPr lang="en-GB" sz="800" b="1" i="1" dirty="0"/>
              <a:t>F – Frequency </a:t>
            </a:r>
            <a:r>
              <a:rPr lang="en-GB" sz="800" dirty="0"/>
              <a:t>– How often an athlete may train.</a:t>
            </a:r>
            <a:endParaRPr lang="en-GB" sz="800" b="1" dirty="0"/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8" y="-742897"/>
            <a:ext cx="1890079" cy="1629323"/>
          </a:xfrm>
          <a:prstGeom prst="rect">
            <a:avLst/>
          </a:prstGeom>
        </p:spPr>
      </p:pic>
      <p:pic>
        <p:nvPicPr>
          <p:cNvPr id="487" name="Picture 486">
            <a:extLst>
              <a:ext uri="{FF2B5EF4-FFF2-40B4-BE49-F238E27FC236}">
                <a16:creationId xmlns:a16="http://schemas.microsoft.com/office/drawing/2014/main" id="{EACC2F61-5283-403B-B11E-3B70416498A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55" y="4981592"/>
            <a:ext cx="1402181" cy="1402181"/>
          </a:xfrm>
          <a:prstGeom prst="rect">
            <a:avLst/>
          </a:prstGeom>
        </p:spPr>
      </p:pic>
      <p:pic>
        <p:nvPicPr>
          <p:cNvPr id="364" name="Picture 3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66" y="-737997"/>
            <a:ext cx="1890079" cy="1629323"/>
          </a:xfrm>
          <a:prstGeom prst="rect">
            <a:avLst/>
          </a:prstGeom>
        </p:spPr>
      </p:pic>
      <p:sp>
        <p:nvSpPr>
          <p:cNvPr id="218" name="Block Arc 217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294079" y="7128461"/>
            <a:ext cx="2805423" cy="219850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20580" y="6838588"/>
            <a:ext cx="5827821" cy="6179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22" name="Block Arc 221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01333" y="4952081"/>
            <a:ext cx="2782116" cy="2231416"/>
          </a:xfrm>
          <a:prstGeom prst="blockArc">
            <a:avLst>
              <a:gd name="adj1" fmla="val 10816312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223" name="Block Arc 222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282639" y="2749806"/>
            <a:ext cx="2821379" cy="2230120"/>
          </a:xfrm>
          <a:prstGeom prst="blockArc">
            <a:avLst>
              <a:gd name="adj1" fmla="val 10800000"/>
              <a:gd name="adj2" fmla="val 203249"/>
              <a:gd name="adj3" fmla="val 270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020580" y="4680955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0738FEE-A281-6E42-9850-973007E3653C}"/>
              </a:ext>
            </a:extLst>
          </p:cNvPr>
          <p:cNvCxnSpPr>
            <a:cxnSpLocks/>
          </p:cNvCxnSpPr>
          <p:nvPr/>
        </p:nvCxnSpPr>
        <p:spPr>
          <a:xfrm>
            <a:off x="6728616" y="6851091"/>
            <a:ext cx="0" cy="2964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6457127" y="6142240"/>
            <a:ext cx="1028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 flipH="1">
            <a:off x="8425530" y="7892871"/>
            <a:ext cx="327365" cy="40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32B43A6-134A-3145-B640-AB887E9F1045}"/>
              </a:ext>
            </a:extLst>
          </p:cNvPr>
          <p:cNvCxnSpPr>
            <a:cxnSpLocks/>
          </p:cNvCxnSpPr>
          <p:nvPr/>
        </p:nvCxnSpPr>
        <p:spPr>
          <a:xfrm>
            <a:off x="7946588" y="6860145"/>
            <a:ext cx="11808" cy="2576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2794284" y="5968726"/>
            <a:ext cx="1236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 flipH="1" flipV="1">
            <a:off x="8135699" y="9100977"/>
            <a:ext cx="321390" cy="1181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>
            <a:off x="5534051" y="6847803"/>
            <a:ext cx="0" cy="3199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1859" y="2455349"/>
            <a:ext cx="5762482" cy="5998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>
            <a:off x="4878227" y="4686629"/>
            <a:ext cx="0" cy="3324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94B9D2B9-9CD0-B849-8C38-34DA76186E1B}"/>
              </a:ext>
            </a:extLst>
          </p:cNvPr>
          <p:cNvCxnSpPr>
            <a:cxnSpLocks/>
          </p:cNvCxnSpPr>
          <p:nvPr/>
        </p:nvCxnSpPr>
        <p:spPr>
          <a:xfrm flipH="1">
            <a:off x="7878071" y="2519698"/>
            <a:ext cx="162779" cy="2444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94B9D2B9-9CD0-B849-8C38-34DA76186E1B}"/>
              </a:ext>
            </a:extLst>
          </p:cNvPr>
          <p:cNvCxnSpPr>
            <a:cxnSpLocks/>
          </p:cNvCxnSpPr>
          <p:nvPr/>
        </p:nvCxnSpPr>
        <p:spPr>
          <a:xfrm flipH="1" flipV="1">
            <a:off x="7719950" y="4974598"/>
            <a:ext cx="131982" cy="2946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Rectangle 329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06580" y="8999799"/>
            <a:ext cx="5990166" cy="6265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>
            <a:off x="2029566" y="11108560"/>
            <a:ext cx="0" cy="3789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H="1">
            <a:off x="893067" y="10214046"/>
            <a:ext cx="419475" cy="65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>
            <a:off x="2965138" y="8993038"/>
            <a:ext cx="6871" cy="328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V="1">
            <a:off x="1075849" y="11126782"/>
            <a:ext cx="280857" cy="2551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C0738FEE-A281-6E42-9850-973007E3653C}"/>
              </a:ext>
            </a:extLst>
          </p:cNvPr>
          <p:cNvCxnSpPr>
            <a:cxnSpLocks/>
          </p:cNvCxnSpPr>
          <p:nvPr/>
        </p:nvCxnSpPr>
        <p:spPr>
          <a:xfrm flipH="1" flipV="1">
            <a:off x="7533547" y="9264611"/>
            <a:ext cx="10994" cy="3499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334" y="2239571"/>
            <a:ext cx="963020" cy="1049081"/>
          </a:xfrm>
          <a:prstGeom prst="triangle">
            <a:avLst>
              <a:gd name="adj" fmla="val 4695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8E358EBE-4286-44D6-85F3-C4ACE5C82527}"/>
              </a:ext>
            </a:extLst>
          </p:cNvPr>
          <p:cNvSpPr txBox="1"/>
          <p:nvPr/>
        </p:nvSpPr>
        <p:spPr>
          <a:xfrm>
            <a:off x="631467" y="12760050"/>
            <a:ext cx="1068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Identify and understand the difference between </a:t>
            </a:r>
            <a:r>
              <a:rPr lang="en-US" sz="800" b="1" i="1" dirty="0"/>
              <a:t>quantitative</a:t>
            </a:r>
            <a:r>
              <a:rPr lang="en-US" sz="800" dirty="0"/>
              <a:t> and </a:t>
            </a:r>
            <a:r>
              <a:rPr lang="en-US" sz="800" b="1" i="1" dirty="0"/>
              <a:t>qualitative data. </a:t>
            </a:r>
            <a:r>
              <a:rPr lang="en-US" sz="800" dirty="0"/>
              <a:t>How can this be applied to testing?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BF107FC-AD43-404C-B26E-6876FA4C2742}"/>
              </a:ext>
            </a:extLst>
          </p:cNvPr>
          <p:cNvSpPr txBox="1"/>
          <p:nvPr/>
        </p:nvSpPr>
        <p:spPr>
          <a:xfrm>
            <a:off x="1881714" y="13964185"/>
            <a:ext cx="81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Be able to identify all 11 </a:t>
            </a:r>
            <a:r>
              <a:rPr lang="en-US" sz="800" b="1" i="1" dirty="0"/>
              <a:t>fitness tests </a:t>
            </a:r>
            <a:r>
              <a:rPr lang="en-US" sz="800" dirty="0"/>
              <a:t>e.g. </a:t>
            </a:r>
            <a:r>
              <a:rPr lang="en-US" sz="800" b="1" i="1" dirty="0"/>
              <a:t>The Illinois agility test. 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C9850D3A-AF97-4F01-AE96-2CF40952BE49}"/>
              </a:ext>
            </a:extLst>
          </p:cNvPr>
          <p:cNvCxnSpPr>
            <a:cxnSpLocks/>
          </p:cNvCxnSpPr>
          <p:nvPr/>
        </p:nvCxnSpPr>
        <p:spPr>
          <a:xfrm flipH="1" flipV="1">
            <a:off x="3073249" y="13598969"/>
            <a:ext cx="7264" cy="3502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AA80EA5-7341-4FBD-9F08-583ED8D9665D}"/>
              </a:ext>
            </a:extLst>
          </p:cNvPr>
          <p:cNvGrpSpPr/>
          <p:nvPr/>
        </p:nvGrpSpPr>
        <p:grpSpPr>
          <a:xfrm>
            <a:off x="931117" y="14416373"/>
            <a:ext cx="1016509" cy="1094124"/>
            <a:chOff x="4928089" y="14502752"/>
            <a:chExt cx="1138288" cy="1155062"/>
          </a:xfrm>
        </p:grpSpPr>
        <p:sp>
          <p:nvSpPr>
            <p:cNvPr id="262" name="6-Point Star 332">
              <a:extLst>
                <a:ext uri="{FF2B5EF4-FFF2-40B4-BE49-F238E27FC236}">
                  <a16:creationId xmlns:a16="http://schemas.microsoft.com/office/drawing/2014/main" id="{F487B5E1-B93B-4CB6-A565-1033B1E5FA87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BAECDA39-E41B-445F-8312-AA20FE9F0BA7}"/>
                </a:ext>
              </a:extLst>
            </p:cNvPr>
            <p:cNvSpPr txBox="1"/>
            <p:nvPr/>
          </p:nvSpPr>
          <p:spPr>
            <a:xfrm>
              <a:off x="4980850" y="14772232"/>
              <a:ext cx="1026619" cy="69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3.3 </a:t>
              </a:r>
            </a:p>
            <a:p>
              <a:pPr algn="ctr"/>
              <a:r>
                <a:rPr lang="en-GB" sz="900" b="1" dirty="0"/>
                <a:t>Fitness</a:t>
              </a:r>
            </a:p>
            <a:p>
              <a:pPr algn="ctr"/>
              <a:r>
                <a:rPr lang="en-GB" sz="900" b="1" dirty="0"/>
                <a:t> testing </a:t>
              </a:r>
              <a:r>
                <a:rPr lang="en-GB" sz="1000" b="1" dirty="0"/>
                <a:t> </a:t>
              </a:r>
              <a:r>
                <a:rPr lang="en-GB" sz="800" dirty="0"/>
                <a:t>	</a:t>
              </a: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E363A99A-350A-4C9C-A77F-D44C6797892E}"/>
              </a:ext>
            </a:extLst>
          </p:cNvPr>
          <p:cNvSpPr txBox="1"/>
          <p:nvPr/>
        </p:nvSpPr>
        <p:spPr>
          <a:xfrm>
            <a:off x="3121551" y="12684299"/>
            <a:ext cx="132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Apply your knowledge of </a:t>
            </a:r>
            <a:r>
              <a:rPr lang="en-US" sz="800" b="1" i="1" dirty="0"/>
              <a:t>fitness testing </a:t>
            </a:r>
            <a:r>
              <a:rPr lang="en-US" sz="800" dirty="0"/>
              <a:t>to your coursework. Which is the most appropriate test for your </a:t>
            </a:r>
            <a:r>
              <a:rPr lang="en-US" sz="800" b="1" i="1" dirty="0"/>
              <a:t>fitness weakness. 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5AE8EA7F-EC16-4941-B76D-1F0028B52B00}"/>
              </a:ext>
            </a:extLst>
          </p:cNvPr>
          <p:cNvCxnSpPr>
            <a:cxnSpLocks/>
          </p:cNvCxnSpPr>
          <p:nvPr/>
        </p:nvCxnSpPr>
        <p:spPr>
          <a:xfrm flipH="1" flipV="1">
            <a:off x="7690691" y="13627402"/>
            <a:ext cx="6122" cy="2973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3A8F6FC1-B9AC-4B74-8AF5-85094F9D296F}"/>
              </a:ext>
            </a:extLst>
          </p:cNvPr>
          <p:cNvSpPr txBox="1"/>
          <p:nvPr/>
        </p:nvSpPr>
        <p:spPr>
          <a:xfrm>
            <a:off x="7271413" y="13952403"/>
            <a:ext cx="79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Gain an understanding of why athletes use </a:t>
            </a:r>
            <a:r>
              <a:rPr lang="en-US" sz="800" b="1" i="1" dirty="0"/>
              <a:t>training zones.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DF586AE-6BD7-47E1-A729-75ED2160CBEA}"/>
              </a:ext>
            </a:extLst>
          </p:cNvPr>
          <p:cNvGrpSpPr/>
          <p:nvPr/>
        </p:nvGrpSpPr>
        <p:grpSpPr>
          <a:xfrm>
            <a:off x="860926" y="8881149"/>
            <a:ext cx="991400" cy="1042330"/>
            <a:chOff x="5965545" y="15166735"/>
            <a:chExt cx="1214980" cy="1196212"/>
          </a:xfrm>
        </p:grpSpPr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4BF42B9-23DE-4E53-9FC0-06B720DABDCA}"/>
                </a:ext>
              </a:extLst>
            </p:cNvPr>
            <p:cNvSpPr/>
            <p:nvPr/>
          </p:nvSpPr>
          <p:spPr>
            <a:xfrm>
              <a:off x="5965545" y="15166735"/>
              <a:ext cx="1214980" cy="11962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EA6F9253-A8AA-42A1-8D8B-426C536F9944}"/>
                </a:ext>
              </a:extLst>
            </p:cNvPr>
            <p:cNvSpPr/>
            <p:nvPr/>
          </p:nvSpPr>
          <p:spPr>
            <a:xfrm>
              <a:off x="6077764" y="15290198"/>
              <a:ext cx="994057" cy="955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6A2F9A3A-2616-40C0-B880-57CE080A5C48}"/>
                </a:ext>
              </a:extLst>
            </p:cNvPr>
            <p:cNvSpPr txBox="1"/>
            <p:nvPr/>
          </p:nvSpPr>
          <p:spPr>
            <a:xfrm>
              <a:off x="6059745" y="15313852"/>
              <a:ext cx="1005964" cy="777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u="sng" dirty="0"/>
                <a:t>Chapter 1</a:t>
              </a:r>
            </a:p>
            <a:p>
              <a:pPr algn="ctr"/>
              <a:r>
                <a:rPr lang="en-US" sz="900" b="1" dirty="0"/>
                <a:t>Applied anatomy and physiology</a:t>
              </a:r>
            </a:p>
          </p:txBody>
        </p:sp>
      </p:grp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2C99D6D-0EF3-4BB5-84A8-959CFC0FCEDB}"/>
              </a:ext>
            </a:extLst>
          </p:cNvPr>
          <p:cNvCxnSpPr>
            <a:cxnSpLocks/>
          </p:cNvCxnSpPr>
          <p:nvPr/>
        </p:nvCxnSpPr>
        <p:spPr>
          <a:xfrm flipV="1">
            <a:off x="3405165" y="9308818"/>
            <a:ext cx="7250" cy="3175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20505399-5098-47FE-8AD8-25C94E863C5F}"/>
              </a:ext>
            </a:extLst>
          </p:cNvPr>
          <p:cNvCxnSpPr>
            <a:cxnSpLocks/>
          </p:cNvCxnSpPr>
          <p:nvPr/>
        </p:nvCxnSpPr>
        <p:spPr>
          <a:xfrm>
            <a:off x="2293723" y="8958351"/>
            <a:ext cx="0" cy="3573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>
            <a:extLst>
              <a:ext uri="{FF2B5EF4-FFF2-40B4-BE49-F238E27FC236}">
                <a16:creationId xmlns:a16="http://schemas.microsoft.com/office/drawing/2014/main" id="{FDBC90A7-A164-49D5-8B0B-C67F32404EF6}"/>
              </a:ext>
            </a:extLst>
          </p:cNvPr>
          <p:cNvSpPr txBox="1"/>
          <p:nvPr/>
        </p:nvSpPr>
        <p:spPr>
          <a:xfrm>
            <a:off x="4111893" y="9640930"/>
            <a:ext cx="1025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the </a:t>
            </a:r>
            <a:r>
              <a:rPr lang="en-GB" sz="800" b="1" i="1" dirty="0"/>
              <a:t>types of movement </a:t>
            </a:r>
            <a:r>
              <a:rPr lang="en-GB" sz="800" dirty="0"/>
              <a:t>that can occur at each joint. Apply these joint movements to sporting activities. 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B18A76F5-62D7-4400-A42F-589B5DE67BAC}"/>
              </a:ext>
            </a:extLst>
          </p:cNvPr>
          <p:cNvSpPr txBox="1"/>
          <p:nvPr/>
        </p:nvSpPr>
        <p:spPr>
          <a:xfrm>
            <a:off x="5884149" y="9633795"/>
            <a:ext cx="121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Gain an understanding of </a:t>
            </a:r>
            <a:r>
              <a:rPr lang="en-GB" sz="800" b="1" i="1" dirty="0"/>
              <a:t>muscles, tendons and ligaments</a:t>
            </a:r>
            <a:r>
              <a:rPr lang="en-GB" sz="800" dirty="0"/>
              <a:t>. Be able to identify some of the main muscles in the body e.g. </a:t>
            </a:r>
            <a:r>
              <a:rPr lang="en-GB" sz="800" b="1" i="1" dirty="0"/>
              <a:t>Biceps and triceps. </a:t>
            </a: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8E35EF6-71C6-4144-9137-A94DE6A1660C}"/>
              </a:ext>
            </a:extLst>
          </p:cNvPr>
          <p:cNvGrpSpPr/>
          <p:nvPr/>
        </p:nvGrpSpPr>
        <p:grpSpPr>
          <a:xfrm>
            <a:off x="5089558" y="8757349"/>
            <a:ext cx="983942" cy="1037289"/>
            <a:chOff x="4928089" y="14502752"/>
            <a:chExt cx="1138288" cy="1155062"/>
          </a:xfrm>
        </p:grpSpPr>
        <p:sp>
          <p:nvSpPr>
            <p:cNvPr id="374" name="6-Point Star 332">
              <a:extLst>
                <a:ext uri="{FF2B5EF4-FFF2-40B4-BE49-F238E27FC236}">
                  <a16:creationId xmlns:a16="http://schemas.microsoft.com/office/drawing/2014/main" id="{31B0F612-2382-4420-BF8B-2684565FD970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815A9FE6-8D8A-4567-BA71-B55135805E73}"/>
                </a:ext>
              </a:extLst>
            </p:cNvPr>
            <p:cNvSpPr txBox="1"/>
            <p:nvPr/>
          </p:nvSpPr>
          <p:spPr>
            <a:xfrm>
              <a:off x="4981851" y="14639986"/>
              <a:ext cx="1029782" cy="822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1.2</a:t>
              </a:r>
            </a:p>
            <a:p>
              <a:pPr algn="ctr"/>
              <a:r>
                <a:rPr lang="en-GB" sz="800" b="1" dirty="0"/>
                <a:t>The structure and function of the muscular system</a:t>
              </a:r>
            </a:p>
          </p:txBody>
        </p:sp>
      </p:grp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55E5AB39-D720-4614-8286-883A8B7749F4}"/>
              </a:ext>
            </a:extLst>
          </p:cNvPr>
          <p:cNvCxnSpPr>
            <a:cxnSpLocks/>
          </p:cNvCxnSpPr>
          <p:nvPr/>
        </p:nvCxnSpPr>
        <p:spPr>
          <a:xfrm flipH="1">
            <a:off x="8306074" y="7306146"/>
            <a:ext cx="197349" cy="2671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458275D0-B4F9-42A1-AC7F-4EAABB34AD7F}"/>
              </a:ext>
            </a:extLst>
          </p:cNvPr>
          <p:cNvGrpSpPr/>
          <p:nvPr/>
        </p:nvGrpSpPr>
        <p:grpSpPr>
          <a:xfrm rot="669480">
            <a:off x="5446052" y="3734566"/>
            <a:ext cx="1086223" cy="555025"/>
            <a:chOff x="491570" y="13911694"/>
            <a:chExt cx="1387023" cy="770815"/>
          </a:xfrm>
        </p:grpSpPr>
        <p:sp>
          <p:nvSpPr>
            <p:cNvPr id="392" name="Cloud Callout 272">
              <a:extLst>
                <a:ext uri="{FF2B5EF4-FFF2-40B4-BE49-F238E27FC236}">
                  <a16:creationId xmlns:a16="http://schemas.microsoft.com/office/drawing/2014/main" id="{643AE639-5CFB-40D4-9A36-D60D96452B38}"/>
                </a:ext>
              </a:extLst>
            </p:cNvPr>
            <p:cNvSpPr/>
            <p:nvPr/>
          </p:nvSpPr>
          <p:spPr>
            <a:xfrm>
              <a:off x="491570" y="13911694"/>
              <a:ext cx="1387023" cy="770815"/>
            </a:xfrm>
            <a:prstGeom prst="cloudCallout">
              <a:avLst>
                <a:gd name="adj1" fmla="val 26709"/>
                <a:gd name="adj2" fmla="val 69344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871E4672-AAD3-4570-B5FA-5AAC7E10585D}"/>
                </a:ext>
              </a:extLst>
            </p:cNvPr>
            <p:cNvSpPr txBox="1"/>
            <p:nvPr/>
          </p:nvSpPr>
          <p:spPr>
            <a:xfrm>
              <a:off x="554042" y="13957913"/>
              <a:ext cx="1272218" cy="5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Revision for End of Chapter  Test</a:t>
              </a:r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596C15A9-DDFD-4597-BCB5-C8F209036E73}"/>
              </a:ext>
            </a:extLst>
          </p:cNvPr>
          <p:cNvGrpSpPr/>
          <p:nvPr/>
        </p:nvGrpSpPr>
        <p:grpSpPr>
          <a:xfrm>
            <a:off x="5793164" y="4541285"/>
            <a:ext cx="1078863" cy="899690"/>
            <a:chOff x="5965545" y="15166735"/>
            <a:chExt cx="1214980" cy="1196212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F4CF9542-8327-43F0-9D80-E7331A7F5D91}"/>
                </a:ext>
              </a:extLst>
            </p:cNvPr>
            <p:cNvSpPr/>
            <p:nvPr/>
          </p:nvSpPr>
          <p:spPr>
            <a:xfrm>
              <a:off x="5965545" y="15166735"/>
              <a:ext cx="1214980" cy="11962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6F67DDF3-CD3B-4F32-ACEC-A9E375B5329D}"/>
                </a:ext>
              </a:extLst>
            </p:cNvPr>
            <p:cNvSpPr/>
            <p:nvPr/>
          </p:nvSpPr>
          <p:spPr>
            <a:xfrm>
              <a:off x="6077764" y="15290198"/>
              <a:ext cx="994057" cy="955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DD459E62-88FF-4E6F-96FB-E0792E9056B3}"/>
                </a:ext>
              </a:extLst>
            </p:cNvPr>
            <p:cNvSpPr txBox="1"/>
            <p:nvPr/>
          </p:nvSpPr>
          <p:spPr>
            <a:xfrm>
              <a:off x="6099709" y="15301657"/>
              <a:ext cx="945504" cy="797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u="sng" dirty="0"/>
                <a:t>Chapter 3</a:t>
              </a:r>
            </a:p>
            <a:p>
              <a:pPr algn="ctr"/>
              <a:r>
                <a:rPr lang="en-US" sz="1100" dirty="0"/>
                <a:t>Movement analysis </a:t>
              </a:r>
            </a:p>
          </p:txBody>
        </p:sp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69EA849A-0BBD-4C65-AE14-7E37368D788F}"/>
              </a:ext>
            </a:extLst>
          </p:cNvPr>
          <p:cNvGrpSpPr/>
          <p:nvPr/>
        </p:nvGrpSpPr>
        <p:grpSpPr>
          <a:xfrm>
            <a:off x="1466110" y="6609291"/>
            <a:ext cx="972489" cy="1015689"/>
            <a:chOff x="4928089" y="14502752"/>
            <a:chExt cx="1138288" cy="1155062"/>
          </a:xfrm>
        </p:grpSpPr>
        <p:sp>
          <p:nvSpPr>
            <p:cNvPr id="423" name="6-Point Star 332">
              <a:extLst>
                <a:ext uri="{FF2B5EF4-FFF2-40B4-BE49-F238E27FC236}">
                  <a16:creationId xmlns:a16="http://schemas.microsoft.com/office/drawing/2014/main" id="{B36D3400-760A-47D8-81D9-8A09F3DF8500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C91E7C05-0B2F-49B6-B1BB-86526F8D4EBF}"/>
                </a:ext>
              </a:extLst>
            </p:cNvPr>
            <p:cNvSpPr txBox="1"/>
            <p:nvPr/>
          </p:nvSpPr>
          <p:spPr>
            <a:xfrm>
              <a:off x="4961385" y="14647157"/>
              <a:ext cx="1075822" cy="75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1.4</a:t>
              </a:r>
            </a:p>
            <a:p>
              <a:pPr algn="ctr"/>
              <a:r>
                <a:rPr lang="en-GB" sz="900" b="1" dirty="0"/>
                <a:t>Aerobic and anaerobic exercise </a:t>
              </a:r>
            </a:p>
          </p:txBody>
        </p:sp>
      </p:grp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67B380C3-88C5-4F9E-8BF6-087482CD5591}"/>
              </a:ext>
            </a:extLst>
          </p:cNvPr>
          <p:cNvCxnSpPr>
            <a:cxnSpLocks/>
          </p:cNvCxnSpPr>
          <p:nvPr/>
        </p:nvCxnSpPr>
        <p:spPr>
          <a:xfrm flipV="1">
            <a:off x="3915330" y="4983040"/>
            <a:ext cx="0" cy="2933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6F0C4049-43A1-4A8A-A263-FFB9D65123F1}"/>
              </a:ext>
            </a:extLst>
          </p:cNvPr>
          <p:cNvCxnSpPr>
            <a:cxnSpLocks/>
          </p:cNvCxnSpPr>
          <p:nvPr/>
        </p:nvCxnSpPr>
        <p:spPr>
          <a:xfrm>
            <a:off x="3064049" y="4689477"/>
            <a:ext cx="0" cy="3022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7A889956-B7E5-4979-83F3-682023CB76E5}"/>
              </a:ext>
            </a:extLst>
          </p:cNvPr>
          <p:cNvCxnSpPr>
            <a:cxnSpLocks/>
          </p:cNvCxnSpPr>
          <p:nvPr/>
        </p:nvCxnSpPr>
        <p:spPr>
          <a:xfrm>
            <a:off x="980496" y="6067789"/>
            <a:ext cx="32163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5E877A74-D478-4EDE-9350-ED57BF1C220A}"/>
              </a:ext>
            </a:extLst>
          </p:cNvPr>
          <p:cNvGrpSpPr/>
          <p:nvPr/>
        </p:nvGrpSpPr>
        <p:grpSpPr>
          <a:xfrm>
            <a:off x="1685978" y="4432441"/>
            <a:ext cx="1108110" cy="1061091"/>
            <a:chOff x="4849590" y="14502752"/>
            <a:chExt cx="1303187" cy="1155062"/>
          </a:xfrm>
        </p:grpSpPr>
        <p:sp>
          <p:nvSpPr>
            <p:cNvPr id="435" name="6-Point Star 332">
              <a:extLst>
                <a:ext uri="{FF2B5EF4-FFF2-40B4-BE49-F238E27FC236}">
                  <a16:creationId xmlns:a16="http://schemas.microsoft.com/office/drawing/2014/main" id="{CAC8C35A-E60B-4C0D-B15D-9B1CD3E0C92A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F37EE6BE-BE58-4C9B-B337-584520E37A24}"/>
                </a:ext>
              </a:extLst>
            </p:cNvPr>
            <p:cNvSpPr txBox="1"/>
            <p:nvPr/>
          </p:nvSpPr>
          <p:spPr>
            <a:xfrm>
              <a:off x="4849590" y="14687038"/>
              <a:ext cx="1303187" cy="56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1.5</a:t>
              </a:r>
            </a:p>
            <a:p>
              <a:pPr algn="ctr"/>
              <a:r>
                <a:rPr lang="en-GB" sz="900" b="1" dirty="0"/>
                <a:t>The effects of exercise </a:t>
              </a:r>
            </a:p>
          </p:txBody>
        </p:sp>
      </p:grpSp>
      <p:sp>
        <p:nvSpPr>
          <p:cNvPr id="442" name="Rectangle 441">
            <a:extLst>
              <a:ext uri="{FF2B5EF4-FFF2-40B4-BE49-F238E27FC236}">
                <a16:creationId xmlns:a16="http://schemas.microsoft.com/office/drawing/2014/main" id="{1C5456A6-1C4A-43E4-92C1-B5DAB7AA5439}"/>
              </a:ext>
            </a:extLst>
          </p:cNvPr>
          <p:cNvSpPr/>
          <p:nvPr/>
        </p:nvSpPr>
        <p:spPr>
          <a:xfrm>
            <a:off x="4769331" y="13396160"/>
            <a:ext cx="416777" cy="165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9" name="Group 28"/>
          <p:cNvGrpSpPr/>
          <p:nvPr/>
        </p:nvGrpSpPr>
        <p:grpSpPr>
          <a:xfrm>
            <a:off x="6247773" y="15282339"/>
            <a:ext cx="1138288" cy="1113779"/>
            <a:chOff x="4928089" y="14502752"/>
            <a:chExt cx="1138288" cy="1155062"/>
          </a:xfrm>
        </p:grpSpPr>
        <p:sp>
          <p:nvSpPr>
            <p:cNvPr id="27" name="6-Point Star 26"/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E64330C-E1D9-ED4C-A99A-71B1F661D561}"/>
                </a:ext>
              </a:extLst>
            </p:cNvPr>
            <p:cNvSpPr txBox="1"/>
            <p:nvPr/>
          </p:nvSpPr>
          <p:spPr>
            <a:xfrm>
              <a:off x="5030295" y="14630179"/>
              <a:ext cx="928082" cy="70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u="sng" dirty="0"/>
                <a:t>3.1</a:t>
              </a:r>
            </a:p>
            <a:p>
              <a:pPr algn="ctr"/>
              <a:endParaRPr lang="en-US" sz="900" b="1" dirty="0"/>
            </a:p>
            <a:p>
              <a:pPr algn="ctr"/>
              <a:r>
                <a:rPr lang="en-US" sz="1000" b="1" dirty="0"/>
                <a:t>Health and Fitness </a:t>
              </a:r>
            </a:p>
          </p:txBody>
        </p:sp>
      </p:grp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>
            <a:off x="3732599" y="13377515"/>
            <a:ext cx="0" cy="3686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7D6FD9D7-14C2-BE48-995B-3076BE197D85}"/>
              </a:ext>
            </a:extLst>
          </p:cNvPr>
          <p:cNvCxnSpPr>
            <a:cxnSpLocks/>
          </p:cNvCxnSpPr>
          <p:nvPr/>
        </p:nvCxnSpPr>
        <p:spPr>
          <a:xfrm flipH="1">
            <a:off x="3821862" y="8995708"/>
            <a:ext cx="3555" cy="2958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E5942928-6AF9-4D10-8277-7D6E222DD997}"/>
              </a:ext>
            </a:extLst>
          </p:cNvPr>
          <p:cNvGrpSpPr/>
          <p:nvPr/>
        </p:nvGrpSpPr>
        <p:grpSpPr>
          <a:xfrm>
            <a:off x="8360928" y="3020964"/>
            <a:ext cx="1641378" cy="1300047"/>
            <a:chOff x="8429873" y="2409332"/>
            <a:chExt cx="1641378" cy="1300047"/>
          </a:xfrm>
        </p:grpSpPr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59865158-3AFA-2248-A2BF-94AF4BDA5263}"/>
                </a:ext>
              </a:extLst>
            </p:cNvPr>
            <p:cNvSpPr txBox="1"/>
            <p:nvPr/>
          </p:nvSpPr>
          <p:spPr>
            <a:xfrm>
              <a:off x="8817815" y="3400447"/>
              <a:ext cx="12534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" dirty="0"/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A004A65-F6C5-4141-8C1F-EA48F18945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5797" y="2992904"/>
              <a:ext cx="298920" cy="169112"/>
            </a:xfrm>
            <a:prstGeom prst="line">
              <a:avLst/>
            </a:prstGeom>
            <a:ln w="190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927893CF-AF01-4019-92C0-29E7C32BF8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9873" y="2409332"/>
              <a:ext cx="200033" cy="167402"/>
            </a:xfrm>
            <a:prstGeom prst="line">
              <a:avLst/>
            </a:prstGeom>
            <a:ln w="190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8F9473B-9126-4C74-99B7-C52D3222F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9369" y="3669056"/>
              <a:ext cx="268182" cy="40323"/>
            </a:xfrm>
            <a:prstGeom prst="line">
              <a:avLst/>
            </a:prstGeom>
            <a:ln w="190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9" name="TextBox 348">
            <a:extLst>
              <a:ext uri="{FF2B5EF4-FFF2-40B4-BE49-F238E27FC236}">
                <a16:creationId xmlns:a16="http://schemas.microsoft.com/office/drawing/2014/main" id="{31971632-DFBC-40EE-AAD3-AEDEEF85E342}"/>
              </a:ext>
            </a:extLst>
          </p:cNvPr>
          <p:cNvSpPr txBox="1"/>
          <p:nvPr/>
        </p:nvSpPr>
        <p:spPr>
          <a:xfrm>
            <a:off x="4833100" y="3096857"/>
            <a:ext cx="1194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A6C4510D-135C-4531-A293-C7671FD467B5}"/>
              </a:ext>
            </a:extLst>
          </p:cNvPr>
          <p:cNvGrpSpPr/>
          <p:nvPr/>
        </p:nvGrpSpPr>
        <p:grpSpPr>
          <a:xfrm>
            <a:off x="6714702" y="2257827"/>
            <a:ext cx="878519" cy="1012568"/>
            <a:chOff x="4928089" y="14502752"/>
            <a:chExt cx="1138288" cy="1155062"/>
          </a:xfrm>
        </p:grpSpPr>
        <p:sp>
          <p:nvSpPr>
            <p:cNvPr id="365" name="6-Point Star 332">
              <a:extLst>
                <a:ext uri="{FF2B5EF4-FFF2-40B4-BE49-F238E27FC236}">
                  <a16:creationId xmlns:a16="http://schemas.microsoft.com/office/drawing/2014/main" id="{CF75E9E2-481E-455D-A259-C105F113142C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FA69960C-93C4-4694-B350-F77DF61CB4DF}"/>
                </a:ext>
              </a:extLst>
            </p:cNvPr>
            <p:cNvSpPr txBox="1"/>
            <p:nvPr/>
          </p:nvSpPr>
          <p:spPr>
            <a:xfrm>
              <a:off x="4965879" y="14727400"/>
              <a:ext cx="1079956" cy="63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3.2</a:t>
              </a:r>
            </a:p>
            <a:p>
              <a:pPr algn="ctr"/>
              <a:r>
                <a:rPr lang="en-GB" sz="1000" b="1" dirty="0"/>
                <a:t>Basic movements </a:t>
              </a:r>
              <a:endParaRPr lang="en-GB" sz="900" b="1" dirty="0"/>
            </a:p>
          </p:txBody>
        </p:sp>
      </p:grpSp>
      <p:pic>
        <p:nvPicPr>
          <p:cNvPr id="485" name="Picture 484">
            <a:extLst>
              <a:ext uri="{FF2B5EF4-FFF2-40B4-BE49-F238E27FC236}">
                <a16:creationId xmlns:a16="http://schemas.microsoft.com/office/drawing/2014/main" id="{F4A01BE3-E478-48BF-A90F-0F2E337B4F5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r="27812"/>
          <a:stretch/>
        </p:blipFill>
        <p:spPr>
          <a:xfrm>
            <a:off x="3746441" y="3508228"/>
            <a:ext cx="447456" cy="1138705"/>
          </a:xfrm>
          <a:prstGeom prst="rect">
            <a:avLst/>
          </a:prstGeom>
        </p:spPr>
      </p:pic>
      <p:pic>
        <p:nvPicPr>
          <p:cNvPr id="475" name="Picture 474">
            <a:extLst>
              <a:ext uri="{FF2B5EF4-FFF2-40B4-BE49-F238E27FC236}">
                <a16:creationId xmlns:a16="http://schemas.microsoft.com/office/drawing/2014/main" id="{C4786586-5895-4EDA-BB3E-7EE0417F110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12" y="11882395"/>
            <a:ext cx="1208990" cy="1208990"/>
          </a:xfrm>
          <a:prstGeom prst="rect">
            <a:avLst/>
          </a:prstGeom>
        </p:spPr>
      </p:pic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CD6643CB-F2BE-4F08-B2AD-B10496CF86C0}"/>
              </a:ext>
            </a:extLst>
          </p:cNvPr>
          <p:cNvCxnSpPr>
            <a:cxnSpLocks/>
          </p:cNvCxnSpPr>
          <p:nvPr/>
        </p:nvCxnSpPr>
        <p:spPr>
          <a:xfrm>
            <a:off x="6164315" y="2472350"/>
            <a:ext cx="2551" cy="3123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8D7E717E-E459-46A1-B7AA-25C1A1207C84}"/>
              </a:ext>
            </a:extLst>
          </p:cNvPr>
          <p:cNvCxnSpPr>
            <a:cxnSpLocks/>
          </p:cNvCxnSpPr>
          <p:nvPr/>
        </p:nvCxnSpPr>
        <p:spPr>
          <a:xfrm flipV="1">
            <a:off x="5448183" y="2714614"/>
            <a:ext cx="935" cy="3230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1A3B9635-E2E3-4B70-9DAC-25A17D432390}"/>
              </a:ext>
            </a:extLst>
          </p:cNvPr>
          <p:cNvGrpSpPr/>
          <p:nvPr/>
        </p:nvGrpSpPr>
        <p:grpSpPr>
          <a:xfrm>
            <a:off x="3879983" y="2298108"/>
            <a:ext cx="1055774" cy="973140"/>
            <a:chOff x="4872265" y="14502752"/>
            <a:chExt cx="1242619" cy="1155062"/>
          </a:xfrm>
        </p:grpSpPr>
        <p:sp>
          <p:nvSpPr>
            <p:cNvPr id="397" name="6-Point Star 332">
              <a:extLst>
                <a:ext uri="{FF2B5EF4-FFF2-40B4-BE49-F238E27FC236}">
                  <a16:creationId xmlns:a16="http://schemas.microsoft.com/office/drawing/2014/main" id="{69FB38E5-9CB0-405B-8CBF-B941A0AC6886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3906887B-1132-4BEF-9F7B-3A03432F21E2}"/>
                </a:ext>
              </a:extLst>
            </p:cNvPr>
            <p:cNvSpPr txBox="1"/>
            <p:nvPr/>
          </p:nvSpPr>
          <p:spPr>
            <a:xfrm>
              <a:off x="4872265" y="14691237"/>
              <a:ext cx="1242619" cy="730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u="sng" dirty="0"/>
                <a:t>3.3 </a:t>
              </a:r>
            </a:p>
            <a:p>
              <a:pPr algn="ctr"/>
              <a:r>
                <a:rPr lang="en-GB" sz="1100" b="1" dirty="0"/>
                <a:t>Planes and axes</a:t>
              </a:r>
            </a:p>
          </p:txBody>
        </p:sp>
      </p:grpSp>
      <p:sp>
        <p:nvSpPr>
          <p:cNvPr id="420" name="Rectangle 419">
            <a:extLst>
              <a:ext uri="{FF2B5EF4-FFF2-40B4-BE49-F238E27FC236}">
                <a16:creationId xmlns:a16="http://schemas.microsoft.com/office/drawing/2014/main" id="{BD1F68F8-43B9-4556-B1C8-5D12F8EF7F73}"/>
              </a:ext>
            </a:extLst>
          </p:cNvPr>
          <p:cNvSpPr/>
          <p:nvPr/>
        </p:nvSpPr>
        <p:spPr>
          <a:xfrm rot="21337850">
            <a:off x="3421136" y="15937661"/>
            <a:ext cx="739921" cy="165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CB97222D-8AEF-4782-8FA7-42418ACB7251}"/>
              </a:ext>
            </a:extLst>
          </p:cNvPr>
          <p:cNvSpPr/>
          <p:nvPr/>
        </p:nvSpPr>
        <p:spPr>
          <a:xfrm>
            <a:off x="3432962" y="15958511"/>
            <a:ext cx="599275" cy="165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AB553800-9EF4-4BDE-9F9F-492A364EEE64}"/>
              </a:ext>
            </a:extLst>
          </p:cNvPr>
          <p:cNvSpPr/>
          <p:nvPr/>
        </p:nvSpPr>
        <p:spPr>
          <a:xfrm>
            <a:off x="3904740" y="15940483"/>
            <a:ext cx="330068" cy="165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37F4231F-C87D-431C-B7B1-A577A81C3242}"/>
              </a:ext>
            </a:extLst>
          </p:cNvPr>
          <p:cNvSpPr/>
          <p:nvPr/>
        </p:nvSpPr>
        <p:spPr>
          <a:xfrm>
            <a:off x="4101044" y="15967023"/>
            <a:ext cx="45719" cy="165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74113B7-28E3-4268-8396-0033F4EC4FC1}"/>
              </a:ext>
            </a:extLst>
          </p:cNvPr>
          <p:cNvGrpSpPr/>
          <p:nvPr/>
        </p:nvGrpSpPr>
        <p:grpSpPr>
          <a:xfrm>
            <a:off x="4207925" y="15259716"/>
            <a:ext cx="1138288" cy="1113779"/>
            <a:chOff x="5014210" y="14492224"/>
            <a:chExt cx="1138288" cy="1155062"/>
          </a:xfrm>
        </p:grpSpPr>
        <p:sp>
          <p:nvSpPr>
            <p:cNvPr id="258" name="6-Point Star 26">
              <a:extLst>
                <a:ext uri="{FF2B5EF4-FFF2-40B4-BE49-F238E27FC236}">
                  <a16:creationId xmlns:a16="http://schemas.microsoft.com/office/drawing/2014/main" id="{8A45F041-D1F2-4563-8CAF-7F153AB0C20B}"/>
                </a:ext>
              </a:extLst>
            </p:cNvPr>
            <p:cNvSpPr/>
            <p:nvPr/>
          </p:nvSpPr>
          <p:spPr>
            <a:xfrm>
              <a:off x="5014210" y="14492224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135030B-4D59-489E-A2B2-97E5E50D8C36}"/>
                </a:ext>
              </a:extLst>
            </p:cNvPr>
            <p:cNvSpPr txBox="1"/>
            <p:nvPr/>
          </p:nvSpPr>
          <p:spPr>
            <a:xfrm>
              <a:off x="5107659" y="14681598"/>
              <a:ext cx="928082" cy="52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u="sng" dirty="0"/>
                <a:t>3.2</a:t>
              </a:r>
            </a:p>
            <a:p>
              <a:pPr algn="ctr"/>
              <a:r>
                <a:rPr lang="en-US" sz="900" b="1" dirty="0"/>
                <a:t>Components of fitness</a:t>
              </a:r>
            </a:p>
          </p:txBody>
        </p:sp>
      </p:grp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B063178E-D425-084A-B3E1-D1E2E5715874}"/>
              </a:ext>
            </a:extLst>
          </p:cNvPr>
          <p:cNvCxnSpPr>
            <a:cxnSpLocks/>
          </p:cNvCxnSpPr>
          <p:nvPr/>
        </p:nvCxnSpPr>
        <p:spPr>
          <a:xfrm flipV="1">
            <a:off x="4489240" y="9259548"/>
            <a:ext cx="1" cy="3550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2D5AF737-5E56-4F67-A70B-8A6F719BD31C}"/>
              </a:ext>
            </a:extLst>
          </p:cNvPr>
          <p:cNvGrpSpPr/>
          <p:nvPr/>
        </p:nvGrpSpPr>
        <p:grpSpPr>
          <a:xfrm>
            <a:off x="7954857" y="8073767"/>
            <a:ext cx="942267" cy="959646"/>
            <a:chOff x="4928089" y="14502752"/>
            <a:chExt cx="1138288" cy="1155062"/>
          </a:xfrm>
        </p:grpSpPr>
        <p:sp>
          <p:nvSpPr>
            <p:cNvPr id="381" name="6-Point Star 332">
              <a:extLst>
                <a:ext uri="{FF2B5EF4-FFF2-40B4-BE49-F238E27FC236}">
                  <a16:creationId xmlns:a16="http://schemas.microsoft.com/office/drawing/2014/main" id="{3BEA83FF-3919-46EB-BE6E-34365A5AAFD9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3DB01A96-8FB0-4B28-A417-C917CC081297}"/>
                </a:ext>
              </a:extLst>
            </p:cNvPr>
            <p:cNvSpPr txBox="1"/>
            <p:nvPr/>
          </p:nvSpPr>
          <p:spPr>
            <a:xfrm>
              <a:off x="4948286" y="14683591"/>
              <a:ext cx="1075568" cy="72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u="sng" dirty="0"/>
                <a:t>1.3</a:t>
              </a:r>
            </a:p>
            <a:p>
              <a:pPr algn="ctr"/>
              <a:r>
                <a:rPr lang="en-GB" sz="800" b="1" dirty="0"/>
                <a:t>The cardio-respiratory system </a:t>
              </a:r>
            </a:p>
          </p:txBody>
        </p:sp>
      </p:grp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C8D6CA71-5137-4336-8EAE-1319B11B5971}"/>
              </a:ext>
            </a:extLst>
          </p:cNvPr>
          <p:cNvCxnSpPr>
            <a:cxnSpLocks/>
          </p:cNvCxnSpPr>
          <p:nvPr/>
        </p:nvCxnSpPr>
        <p:spPr>
          <a:xfrm>
            <a:off x="3869886" y="15521333"/>
            <a:ext cx="9532" cy="3577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9C4B0A-B205-4A50-BE71-37ABF775A0F9}"/>
              </a:ext>
            </a:extLst>
          </p:cNvPr>
          <p:cNvSpPr txBox="1"/>
          <p:nvPr/>
        </p:nvSpPr>
        <p:spPr>
          <a:xfrm>
            <a:off x="3405165" y="14872654"/>
            <a:ext cx="98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 able to identify all </a:t>
            </a:r>
            <a:r>
              <a:rPr lang="en-GB" sz="800" b="1" i="1" dirty="0"/>
              <a:t>10 components </a:t>
            </a:r>
            <a:r>
              <a:rPr lang="en-GB" sz="800" dirty="0"/>
              <a:t>of fitness e.g. </a:t>
            </a:r>
            <a:r>
              <a:rPr lang="en-GB" sz="800" b="1" i="1" dirty="0"/>
              <a:t>Agility</a:t>
            </a:r>
            <a:r>
              <a:rPr lang="en-GB" sz="800" dirty="0"/>
              <a:t> or </a:t>
            </a:r>
            <a:r>
              <a:rPr lang="en-GB" sz="800" b="1" i="1" dirty="0"/>
              <a:t>reaction time.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6AE11CA-D0B5-45C5-827C-91D5A50EE806}"/>
              </a:ext>
            </a:extLst>
          </p:cNvPr>
          <p:cNvCxnSpPr>
            <a:cxnSpLocks/>
          </p:cNvCxnSpPr>
          <p:nvPr/>
        </p:nvCxnSpPr>
        <p:spPr>
          <a:xfrm flipV="1">
            <a:off x="3516404" y="15792764"/>
            <a:ext cx="1" cy="3133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5904DE-0C55-4664-9435-1D41E8D8F063}"/>
              </a:ext>
            </a:extLst>
          </p:cNvPr>
          <p:cNvSpPr txBox="1"/>
          <p:nvPr/>
        </p:nvSpPr>
        <p:spPr>
          <a:xfrm>
            <a:off x="3031799" y="16183454"/>
            <a:ext cx="118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Define </a:t>
            </a:r>
            <a:r>
              <a:rPr lang="en-GB" sz="800" b="1" i="1" dirty="0"/>
              <a:t>components of fitness </a:t>
            </a:r>
            <a:r>
              <a:rPr lang="en-GB" sz="800" dirty="0"/>
              <a:t>e.g. </a:t>
            </a:r>
            <a:r>
              <a:rPr lang="en-GB" sz="800" b="1" i="1" dirty="0"/>
              <a:t>Flexibility</a:t>
            </a:r>
            <a:r>
              <a:rPr lang="en-GB" sz="800" dirty="0"/>
              <a:t> – The range of movement at a joint. </a:t>
            </a: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516F04EA-2DCC-44BE-AB8C-1D2A39A75172}"/>
              </a:ext>
            </a:extLst>
          </p:cNvPr>
          <p:cNvCxnSpPr>
            <a:cxnSpLocks/>
          </p:cNvCxnSpPr>
          <p:nvPr/>
        </p:nvCxnSpPr>
        <p:spPr>
          <a:xfrm>
            <a:off x="2683821" y="15531657"/>
            <a:ext cx="0" cy="3291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331C17-2452-427F-9D34-9571069ECB9B}"/>
              </a:ext>
            </a:extLst>
          </p:cNvPr>
          <p:cNvSpPr txBox="1"/>
          <p:nvPr/>
        </p:nvSpPr>
        <p:spPr>
          <a:xfrm>
            <a:off x="2255696" y="14700122"/>
            <a:ext cx="1026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why different performers may need different </a:t>
            </a:r>
            <a:r>
              <a:rPr lang="en-GB" sz="800" b="1" i="1" dirty="0"/>
              <a:t>COF </a:t>
            </a:r>
            <a:r>
              <a:rPr lang="en-GB" sz="800" dirty="0"/>
              <a:t>to perform in their different sports. 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C1487459-731E-41D2-B4FF-4A473763A104}"/>
              </a:ext>
            </a:extLst>
          </p:cNvPr>
          <p:cNvCxnSpPr>
            <a:cxnSpLocks/>
          </p:cNvCxnSpPr>
          <p:nvPr/>
        </p:nvCxnSpPr>
        <p:spPr>
          <a:xfrm>
            <a:off x="1192019" y="14173513"/>
            <a:ext cx="295174" cy="1527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B94B15-C6A1-4439-B6F6-8A1F6833E6E3}"/>
              </a:ext>
            </a:extLst>
          </p:cNvPr>
          <p:cNvSpPr txBox="1"/>
          <p:nvPr/>
        </p:nvSpPr>
        <p:spPr>
          <a:xfrm>
            <a:off x="309626" y="13763840"/>
            <a:ext cx="95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 the rational behind why athletes subject themselves to </a:t>
            </a:r>
            <a:r>
              <a:rPr lang="en-GB" sz="800" b="1" i="1" dirty="0"/>
              <a:t>fitness test.</a:t>
            </a: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D59DCBF1-1E8E-4C10-B568-32260DC5BDE5}"/>
              </a:ext>
            </a:extLst>
          </p:cNvPr>
          <p:cNvCxnSpPr>
            <a:cxnSpLocks/>
          </p:cNvCxnSpPr>
          <p:nvPr/>
        </p:nvCxnSpPr>
        <p:spPr>
          <a:xfrm>
            <a:off x="2507739" y="13352213"/>
            <a:ext cx="0" cy="3291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D9692A-59D9-4C68-9DC8-8320C3A733E5}"/>
              </a:ext>
            </a:extLst>
          </p:cNvPr>
          <p:cNvSpPr txBox="1"/>
          <p:nvPr/>
        </p:nvSpPr>
        <p:spPr>
          <a:xfrm>
            <a:off x="2092390" y="12756365"/>
            <a:ext cx="102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each </a:t>
            </a:r>
            <a:r>
              <a:rPr lang="en-GB" sz="800" b="1" i="1" dirty="0"/>
              <a:t>fitness test </a:t>
            </a:r>
            <a:r>
              <a:rPr lang="en-GB" sz="800" dirty="0"/>
              <a:t>and understand how each test is carried out.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86150-D720-41FF-918E-35F51CC61F49}"/>
              </a:ext>
            </a:extLst>
          </p:cNvPr>
          <p:cNvSpPr txBox="1"/>
          <p:nvPr/>
        </p:nvSpPr>
        <p:spPr>
          <a:xfrm>
            <a:off x="2706264" y="13937639"/>
            <a:ext cx="99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which </a:t>
            </a:r>
            <a:r>
              <a:rPr lang="en-GB" sz="800" b="1" i="1" dirty="0"/>
              <a:t>component of fitness </a:t>
            </a:r>
            <a:r>
              <a:rPr lang="en-GB" sz="800" dirty="0"/>
              <a:t>is the focus in each test e.g. </a:t>
            </a:r>
            <a:r>
              <a:rPr lang="en-GB" sz="800" b="1" i="1" dirty="0"/>
              <a:t>The ruler drop test – Reaction time.</a:t>
            </a:r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6ACD3C3-E064-4011-9F66-48122CFCCA43}"/>
              </a:ext>
            </a:extLst>
          </p:cNvPr>
          <p:cNvGrpSpPr/>
          <p:nvPr/>
        </p:nvGrpSpPr>
        <p:grpSpPr>
          <a:xfrm>
            <a:off x="4107095" y="13145976"/>
            <a:ext cx="1015798" cy="962853"/>
            <a:chOff x="4928089" y="14502752"/>
            <a:chExt cx="1138288" cy="1155062"/>
          </a:xfrm>
        </p:grpSpPr>
        <p:sp>
          <p:nvSpPr>
            <p:cNvPr id="267" name="6-Point Star 332">
              <a:extLst>
                <a:ext uri="{FF2B5EF4-FFF2-40B4-BE49-F238E27FC236}">
                  <a16:creationId xmlns:a16="http://schemas.microsoft.com/office/drawing/2014/main" id="{4CACEC60-4E1E-4371-A116-17B91CF75688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C382DF23-FBCE-46F9-8C4A-2B5502DE77F4}"/>
                </a:ext>
              </a:extLst>
            </p:cNvPr>
            <p:cNvSpPr txBox="1"/>
            <p:nvPr/>
          </p:nvSpPr>
          <p:spPr>
            <a:xfrm>
              <a:off x="5034044" y="14729299"/>
              <a:ext cx="936861" cy="77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3.4 </a:t>
              </a:r>
            </a:p>
            <a:p>
              <a:pPr algn="ctr"/>
              <a:r>
                <a:rPr lang="en-GB" sz="900" b="1" dirty="0"/>
                <a:t>Principles of training </a:t>
              </a:r>
              <a:r>
                <a:rPr lang="en-GB" sz="800" dirty="0"/>
                <a:t>	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A655B4E-AB4A-40BC-82EB-8425BBF1117F}"/>
              </a:ext>
            </a:extLst>
          </p:cNvPr>
          <p:cNvSpPr txBox="1"/>
          <p:nvPr/>
        </p:nvSpPr>
        <p:spPr>
          <a:xfrm>
            <a:off x="4991860" y="13952404"/>
            <a:ext cx="82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the </a:t>
            </a:r>
            <a:r>
              <a:rPr lang="en-GB" sz="800" b="1" i="1" dirty="0"/>
              <a:t>principles of training – FIIT SPORT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5F6A8696-2197-4219-AFB5-B360C98916CA}"/>
              </a:ext>
            </a:extLst>
          </p:cNvPr>
          <p:cNvCxnSpPr>
            <a:cxnSpLocks/>
          </p:cNvCxnSpPr>
          <p:nvPr/>
        </p:nvCxnSpPr>
        <p:spPr>
          <a:xfrm flipH="1" flipV="1">
            <a:off x="6182156" y="13639817"/>
            <a:ext cx="2805" cy="3073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EF260D-955A-4C70-A2C0-499DF87776AB}"/>
              </a:ext>
            </a:extLst>
          </p:cNvPr>
          <p:cNvSpPr txBox="1"/>
          <p:nvPr/>
        </p:nvSpPr>
        <p:spPr>
          <a:xfrm>
            <a:off x="5753432" y="13963230"/>
            <a:ext cx="1128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Design your own training session applying the </a:t>
            </a:r>
            <a:r>
              <a:rPr lang="en-GB" sz="800" b="1" i="1" dirty="0"/>
              <a:t>principles of fitness. </a:t>
            </a: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8617E7E-726B-4887-843D-95A002634AE7}"/>
              </a:ext>
            </a:extLst>
          </p:cNvPr>
          <p:cNvGrpSpPr/>
          <p:nvPr/>
        </p:nvGrpSpPr>
        <p:grpSpPr>
          <a:xfrm>
            <a:off x="6415331" y="13167184"/>
            <a:ext cx="1015798" cy="962853"/>
            <a:chOff x="4928089" y="14502752"/>
            <a:chExt cx="1138288" cy="1155062"/>
          </a:xfrm>
        </p:grpSpPr>
        <p:sp>
          <p:nvSpPr>
            <p:cNvPr id="300" name="6-Point Star 332">
              <a:extLst>
                <a:ext uri="{FF2B5EF4-FFF2-40B4-BE49-F238E27FC236}">
                  <a16:creationId xmlns:a16="http://schemas.microsoft.com/office/drawing/2014/main" id="{AC8C927C-368F-412D-A460-A7BE59CF104F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B2FF62C-26C7-437D-87A9-E317EA4AB0ED}"/>
                </a:ext>
              </a:extLst>
            </p:cNvPr>
            <p:cNvSpPr txBox="1"/>
            <p:nvPr/>
          </p:nvSpPr>
          <p:spPr>
            <a:xfrm>
              <a:off x="5034044" y="14729299"/>
              <a:ext cx="936861" cy="77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3.5 </a:t>
              </a:r>
            </a:p>
            <a:p>
              <a:pPr algn="ctr"/>
              <a:r>
                <a:rPr lang="en-GB" sz="900" b="1" dirty="0"/>
                <a:t>Training thresholds </a:t>
              </a:r>
              <a:r>
                <a:rPr lang="en-GB" sz="800" dirty="0"/>
                <a:t>	</a:t>
              </a:r>
            </a:p>
          </p:txBody>
        </p: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1C70BE82-4E21-40E0-9CED-8AB5721C57B3}"/>
              </a:ext>
            </a:extLst>
          </p:cNvPr>
          <p:cNvCxnSpPr>
            <a:cxnSpLocks/>
          </p:cNvCxnSpPr>
          <p:nvPr/>
        </p:nvCxnSpPr>
        <p:spPr>
          <a:xfrm flipH="1" flipV="1">
            <a:off x="8251649" y="13557885"/>
            <a:ext cx="231764" cy="2002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D2802431-CCA2-40EC-BADF-4B3E37B92A98}"/>
              </a:ext>
            </a:extLst>
          </p:cNvPr>
          <p:cNvCxnSpPr>
            <a:cxnSpLocks/>
          </p:cNvCxnSpPr>
          <p:nvPr/>
        </p:nvCxnSpPr>
        <p:spPr>
          <a:xfrm>
            <a:off x="7889100" y="13351348"/>
            <a:ext cx="89029" cy="2061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BF6E2E0-F604-4FB8-8750-01918273E5DE}"/>
              </a:ext>
            </a:extLst>
          </p:cNvPr>
          <p:cNvSpPr txBox="1"/>
          <p:nvPr/>
        </p:nvSpPr>
        <p:spPr>
          <a:xfrm>
            <a:off x="7220649" y="12910813"/>
            <a:ext cx="102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</a:t>
            </a:r>
            <a:r>
              <a:rPr lang="en-GB" sz="800" b="1" i="1" dirty="0"/>
              <a:t>aerobic training zones - 60-80% of MHR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975CE2-D806-4CC9-BE7F-2728001822A7}"/>
              </a:ext>
            </a:extLst>
          </p:cNvPr>
          <p:cNvSpPr txBox="1"/>
          <p:nvPr/>
        </p:nvSpPr>
        <p:spPr>
          <a:xfrm>
            <a:off x="7202286" y="11909644"/>
            <a:ext cx="115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and explain the 8 different </a:t>
            </a:r>
            <a:r>
              <a:rPr lang="en-GB" sz="800" b="1" i="1" dirty="0"/>
              <a:t>training methods </a:t>
            </a:r>
            <a:r>
              <a:rPr lang="en-GB" sz="800" dirty="0"/>
              <a:t>e.g. </a:t>
            </a:r>
            <a:r>
              <a:rPr lang="en-GB" sz="800" b="1" i="1" dirty="0"/>
              <a:t>continuous training – steady state training, 80% of MHR for at least 20 mins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00B600-1420-4B1D-8379-AE4B112AB679}"/>
              </a:ext>
            </a:extLst>
          </p:cNvPr>
          <p:cNvSpPr txBox="1"/>
          <p:nvPr/>
        </p:nvSpPr>
        <p:spPr>
          <a:xfrm>
            <a:off x="8924707" y="11675037"/>
            <a:ext cx="819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Investigate the advantages and disadvantages of each training method. </a:t>
            </a:r>
          </a:p>
        </p:txBody>
      </p: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8F2029FC-E8B1-43F4-8C6D-8120A2AFED29}"/>
              </a:ext>
            </a:extLst>
          </p:cNvPr>
          <p:cNvCxnSpPr>
            <a:cxnSpLocks/>
          </p:cNvCxnSpPr>
          <p:nvPr/>
        </p:nvCxnSpPr>
        <p:spPr>
          <a:xfrm flipH="1">
            <a:off x="8017163" y="11183578"/>
            <a:ext cx="147544" cy="2555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EE0CE12-D795-451B-8CBE-907CF1247521}"/>
              </a:ext>
            </a:extLst>
          </p:cNvPr>
          <p:cNvSpPr txBox="1"/>
          <p:nvPr/>
        </p:nvSpPr>
        <p:spPr>
          <a:xfrm>
            <a:off x="8244168" y="10575708"/>
            <a:ext cx="109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the </a:t>
            </a:r>
            <a:r>
              <a:rPr lang="en-GB" sz="800" b="1" i="1" dirty="0"/>
              <a:t>component of fitness </a:t>
            </a:r>
            <a:r>
              <a:rPr lang="en-GB" sz="800" dirty="0"/>
              <a:t>that is training when carrying out each </a:t>
            </a:r>
            <a:r>
              <a:rPr lang="en-GB" sz="800" b="1" i="1" dirty="0"/>
              <a:t>training type. </a:t>
            </a: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730A8BF1-0AF4-4546-9E44-EC01E6458A09}"/>
              </a:ext>
            </a:extLst>
          </p:cNvPr>
          <p:cNvCxnSpPr>
            <a:cxnSpLocks/>
          </p:cNvCxnSpPr>
          <p:nvPr/>
        </p:nvCxnSpPr>
        <p:spPr>
          <a:xfrm flipH="1">
            <a:off x="7236451" y="11131708"/>
            <a:ext cx="2634" cy="3589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7E75C43-00A4-46F8-8FBF-FA88501D9F7D}"/>
              </a:ext>
            </a:extLst>
          </p:cNvPr>
          <p:cNvSpPr txBox="1"/>
          <p:nvPr/>
        </p:nvSpPr>
        <p:spPr>
          <a:xfrm>
            <a:off x="6642138" y="10431743"/>
            <a:ext cx="152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Apply your knowledge of </a:t>
            </a:r>
            <a:r>
              <a:rPr lang="en-GB" sz="800" b="1" i="1" dirty="0"/>
              <a:t>training methods </a:t>
            </a:r>
            <a:r>
              <a:rPr lang="en-GB" sz="800" dirty="0"/>
              <a:t>to your coursework – Which method is best to improve your </a:t>
            </a:r>
            <a:r>
              <a:rPr lang="en-GB" sz="800" b="1" i="1" dirty="0"/>
              <a:t>fitness weakness. </a:t>
            </a: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07190196-B856-4872-86A9-5AC263B3474B}"/>
              </a:ext>
            </a:extLst>
          </p:cNvPr>
          <p:cNvGrpSpPr/>
          <p:nvPr/>
        </p:nvGrpSpPr>
        <p:grpSpPr>
          <a:xfrm>
            <a:off x="6034136" y="10897382"/>
            <a:ext cx="1015798" cy="962853"/>
            <a:chOff x="4928089" y="14502752"/>
            <a:chExt cx="1138288" cy="1155062"/>
          </a:xfrm>
        </p:grpSpPr>
        <p:sp>
          <p:nvSpPr>
            <p:cNvPr id="411" name="6-Point Star 332">
              <a:extLst>
                <a:ext uri="{FF2B5EF4-FFF2-40B4-BE49-F238E27FC236}">
                  <a16:creationId xmlns:a16="http://schemas.microsoft.com/office/drawing/2014/main" id="{A790DCFD-22BF-4B20-843E-EB2AA1DC2AA0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F29CD3A6-371A-423B-802B-EA20F28D37E8}"/>
                </a:ext>
              </a:extLst>
            </p:cNvPr>
            <p:cNvSpPr txBox="1"/>
            <p:nvPr/>
          </p:nvSpPr>
          <p:spPr>
            <a:xfrm>
              <a:off x="5034044" y="14729299"/>
              <a:ext cx="936861" cy="77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3.7 </a:t>
              </a:r>
            </a:p>
            <a:p>
              <a:pPr algn="ctr"/>
              <a:r>
                <a:rPr lang="en-GB" sz="900" b="1" dirty="0"/>
                <a:t>Preventing injury </a:t>
              </a:r>
              <a:r>
                <a:rPr lang="en-GB" sz="800" dirty="0"/>
                <a:t>	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6783FCA-EE7F-4A1D-9D01-3753A09C399D}"/>
              </a:ext>
            </a:extLst>
          </p:cNvPr>
          <p:cNvSpPr txBox="1"/>
          <p:nvPr/>
        </p:nvSpPr>
        <p:spPr>
          <a:xfrm>
            <a:off x="5294691" y="11805313"/>
            <a:ext cx="1044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and explain the 8 steps performers can take to </a:t>
            </a:r>
            <a:r>
              <a:rPr lang="en-GB" sz="800" b="1" i="1" dirty="0"/>
              <a:t>prevent injury </a:t>
            </a:r>
            <a:r>
              <a:rPr lang="en-GB" sz="800" dirty="0"/>
              <a:t>e.g. </a:t>
            </a:r>
            <a:r>
              <a:rPr lang="en-GB" sz="800" b="1" i="1" dirty="0"/>
              <a:t>Keep hydrated </a:t>
            </a:r>
          </a:p>
        </p:txBody>
      </p: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622A25D5-0B59-47A9-A8B0-199C05EB4B43}"/>
              </a:ext>
            </a:extLst>
          </p:cNvPr>
          <p:cNvGrpSpPr/>
          <p:nvPr/>
        </p:nvGrpSpPr>
        <p:grpSpPr>
          <a:xfrm>
            <a:off x="4460972" y="10897382"/>
            <a:ext cx="1015798" cy="962853"/>
            <a:chOff x="4928089" y="14502752"/>
            <a:chExt cx="1138288" cy="1155062"/>
          </a:xfrm>
        </p:grpSpPr>
        <p:sp>
          <p:nvSpPr>
            <p:cNvPr id="431" name="6-Point Star 332">
              <a:extLst>
                <a:ext uri="{FF2B5EF4-FFF2-40B4-BE49-F238E27FC236}">
                  <a16:creationId xmlns:a16="http://schemas.microsoft.com/office/drawing/2014/main" id="{FABE0684-95F9-473F-BBF4-59389DC86C5C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19B86444-7BFA-4FAC-84CC-B5C4EAAE1E46}"/>
                </a:ext>
              </a:extLst>
            </p:cNvPr>
            <p:cNvSpPr txBox="1"/>
            <p:nvPr/>
          </p:nvSpPr>
          <p:spPr>
            <a:xfrm>
              <a:off x="5034044" y="14729299"/>
              <a:ext cx="936861" cy="77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3.8 </a:t>
              </a:r>
            </a:p>
            <a:p>
              <a:pPr algn="ctr"/>
              <a:r>
                <a:rPr lang="en-GB" sz="900" b="1" dirty="0"/>
                <a:t>Training seasons </a:t>
              </a:r>
              <a:r>
                <a:rPr lang="en-GB" sz="800" dirty="0"/>
                <a:t>	</a:t>
              </a:r>
            </a:p>
          </p:txBody>
        </p:sp>
      </p:grp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FC3EE145-FDEF-403B-A832-5F8D464239CE}"/>
              </a:ext>
            </a:extLst>
          </p:cNvPr>
          <p:cNvCxnSpPr>
            <a:cxnSpLocks/>
          </p:cNvCxnSpPr>
          <p:nvPr/>
        </p:nvCxnSpPr>
        <p:spPr>
          <a:xfrm flipH="1">
            <a:off x="4145446" y="11124526"/>
            <a:ext cx="2634" cy="3589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151A4F-2A8B-484C-9E54-33995E162F16}"/>
              </a:ext>
            </a:extLst>
          </p:cNvPr>
          <p:cNvSpPr txBox="1"/>
          <p:nvPr/>
        </p:nvSpPr>
        <p:spPr>
          <a:xfrm>
            <a:off x="3482750" y="10554393"/>
            <a:ext cx="131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Gain an understanding of why a professional sporting season is split into sections e.g. </a:t>
            </a:r>
            <a:r>
              <a:rPr lang="en-GB" sz="800" b="1" i="1" dirty="0"/>
              <a:t>pre-season.</a:t>
            </a:r>
          </a:p>
        </p:txBody>
      </p: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25C391C5-CF7B-4AAA-8211-2874C03771C8}"/>
              </a:ext>
            </a:extLst>
          </p:cNvPr>
          <p:cNvCxnSpPr>
            <a:cxnSpLocks/>
          </p:cNvCxnSpPr>
          <p:nvPr/>
        </p:nvCxnSpPr>
        <p:spPr>
          <a:xfrm flipH="1" flipV="1">
            <a:off x="3723234" y="11362921"/>
            <a:ext cx="2193" cy="3643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E8BE68D-A2D1-4381-8483-DE9309AFB1F3}"/>
              </a:ext>
            </a:extLst>
          </p:cNvPr>
          <p:cNvSpPr txBox="1"/>
          <p:nvPr/>
        </p:nvSpPr>
        <p:spPr>
          <a:xfrm>
            <a:off x="3199669" y="11724100"/>
            <a:ext cx="1225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Acquire he knowledge to Identify and explain each </a:t>
            </a:r>
            <a:r>
              <a:rPr lang="en-GB" sz="800" b="1" i="1" dirty="0"/>
              <a:t>training season </a:t>
            </a:r>
            <a:r>
              <a:rPr lang="en-GB" sz="800" dirty="0"/>
              <a:t>in a professional sporting calendar. </a:t>
            </a:r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8BE05F56-6087-4C15-BD31-EEAFF6769724}"/>
              </a:ext>
            </a:extLst>
          </p:cNvPr>
          <p:cNvGrpSpPr/>
          <p:nvPr/>
        </p:nvGrpSpPr>
        <p:grpSpPr>
          <a:xfrm>
            <a:off x="2411240" y="10908717"/>
            <a:ext cx="1015798" cy="962853"/>
            <a:chOff x="4928089" y="14502752"/>
            <a:chExt cx="1138288" cy="1155062"/>
          </a:xfrm>
        </p:grpSpPr>
        <p:sp>
          <p:nvSpPr>
            <p:cNvPr id="449" name="6-Point Star 332">
              <a:extLst>
                <a:ext uri="{FF2B5EF4-FFF2-40B4-BE49-F238E27FC236}">
                  <a16:creationId xmlns:a16="http://schemas.microsoft.com/office/drawing/2014/main" id="{9DC3242B-5BA1-4D5E-BBA5-646EE98D3433}"/>
                </a:ext>
              </a:extLst>
            </p:cNvPr>
            <p:cNvSpPr/>
            <p:nvPr/>
          </p:nvSpPr>
          <p:spPr>
            <a:xfrm>
              <a:off x="4928089" y="14502752"/>
              <a:ext cx="1138288" cy="1155062"/>
            </a:xfrm>
            <a:prstGeom prst="star6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B3D2A704-5686-4948-A8B6-41EDB144591B}"/>
                </a:ext>
              </a:extLst>
            </p:cNvPr>
            <p:cNvSpPr txBox="1"/>
            <p:nvPr/>
          </p:nvSpPr>
          <p:spPr>
            <a:xfrm>
              <a:off x="5034044" y="14729299"/>
              <a:ext cx="936861" cy="77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u="sng" dirty="0"/>
                <a:t>3.9 </a:t>
              </a:r>
            </a:p>
            <a:p>
              <a:pPr algn="ctr"/>
              <a:r>
                <a:rPr lang="en-GB" sz="900" b="1" dirty="0"/>
                <a:t>Warm up and cool down  </a:t>
              </a:r>
              <a:r>
                <a:rPr lang="en-GB" sz="800" dirty="0"/>
                <a:t>	</a:t>
              </a:r>
            </a:p>
          </p:txBody>
        </p:sp>
      </p:grpSp>
      <p:sp>
        <p:nvSpPr>
          <p:cNvPr id="451" name="TextBox 41">
            <a:extLst>
              <a:ext uri="{FF2B5EF4-FFF2-40B4-BE49-F238E27FC236}">
                <a16:creationId xmlns:a16="http://schemas.microsoft.com/office/drawing/2014/main" id="{3558D4BF-D551-4752-8EA2-8991C3BC4C07}"/>
              </a:ext>
            </a:extLst>
          </p:cNvPr>
          <p:cNvSpPr txBox="1"/>
          <p:nvPr/>
        </p:nvSpPr>
        <p:spPr>
          <a:xfrm>
            <a:off x="1556474" y="10590845"/>
            <a:ext cx="159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 an understanding of why a performer may take specific steps to </a:t>
            </a:r>
            <a:r>
              <a:rPr lang="en-GB" sz="8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8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cool down.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TextBox 292">
            <a:extLst>
              <a:ext uri="{FF2B5EF4-FFF2-40B4-BE49-F238E27FC236}">
                <a16:creationId xmlns:a16="http://schemas.microsoft.com/office/drawing/2014/main" id="{7C6636C2-3854-410D-8CA7-CD20F89C867F}"/>
              </a:ext>
            </a:extLst>
          </p:cNvPr>
          <p:cNvSpPr txBox="1"/>
          <p:nvPr/>
        </p:nvSpPr>
        <p:spPr>
          <a:xfrm>
            <a:off x="367402" y="11508972"/>
            <a:ext cx="1123950" cy="46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and explain the </a:t>
            </a:r>
            <a:r>
              <a:rPr lang="en-GB" sz="8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different stages of a warm up.  </a:t>
            </a: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8EDE1D-849F-4CDC-8506-726F4973E62C}"/>
              </a:ext>
            </a:extLst>
          </p:cNvPr>
          <p:cNvSpPr txBox="1"/>
          <p:nvPr/>
        </p:nvSpPr>
        <p:spPr>
          <a:xfrm>
            <a:off x="1348248" y="9968534"/>
            <a:ext cx="154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Explain the various steps athletes can take to ensure a </a:t>
            </a:r>
            <a:r>
              <a:rPr lang="en-GB" sz="800" b="1" i="1" dirty="0"/>
              <a:t>proper cool down/recovery are achieved.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38B68-8A0F-47F4-90FB-6B6D7A080E2B}"/>
              </a:ext>
            </a:extLst>
          </p:cNvPr>
          <p:cNvSpPr txBox="1"/>
          <p:nvPr/>
        </p:nvSpPr>
        <p:spPr>
          <a:xfrm>
            <a:off x="1847019" y="8229542"/>
            <a:ext cx="95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the main </a:t>
            </a:r>
            <a:r>
              <a:rPr lang="en-GB" sz="800" b="1" i="1" dirty="0"/>
              <a:t>bones </a:t>
            </a:r>
            <a:r>
              <a:rPr lang="en-GB" sz="800" dirty="0"/>
              <a:t>in the body e.g. </a:t>
            </a:r>
            <a:r>
              <a:rPr lang="en-GB" sz="800" b="1" i="1" dirty="0"/>
              <a:t>Scapula</a:t>
            </a:r>
            <a:r>
              <a:rPr lang="en-GB" sz="800" dirty="0"/>
              <a:t> and </a:t>
            </a:r>
            <a:r>
              <a:rPr lang="en-GB" sz="800" b="1" i="1" dirty="0" err="1"/>
              <a:t>humerus</a:t>
            </a:r>
            <a:r>
              <a:rPr lang="en-GB" sz="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B2C9E-FB01-4FE7-BE31-E62EC7946B45}"/>
              </a:ext>
            </a:extLst>
          </p:cNvPr>
          <p:cNvSpPr txBox="1"/>
          <p:nvPr/>
        </p:nvSpPr>
        <p:spPr>
          <a:xfrm>
            <a:off x="2760395" y="7978335"/>
            <a:ext cx="754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 identify and explain the </a:t>
            </a:r>
            <a:r>
              <a:rPr lang="en-GB" sz="800" b="1" i="1" dirty="0"/>
              <a:t>four types of bones along with articulating bones.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29DEF6-4F9F-4AC5-93BD-58B7FA9874D3}"/>
              </a:ext>
            </a:extLst>
          </p:cNvPr>
          <p:cNvSpPr txBox="1"/>
          <p:nvPr/>
        </p:nvSpPr>
        <p:spPr>
          <a:xfrm>
            <a:off x="2803939" y="9669045"/>
            <a:ext cx="122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Gain an understanding of the </a:t>
            </a:r>
            <a:r>
              <a:rPr lang="en-GB" sz="800" b="1" i="1" dirty="0"/>
              <a:t>synovial joint </a:t>
            </a:r>
            <a:r>
              <a:rPr lang="en-GB" sz="800" dirty="0"/>
              <a:t>and how each aspect of the joint helps provide movement.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FD2B77-5C82-4A02-9BC6-FAD5613461C1}"/>
              </a:ext>
            </a:extLst>
          </p:cNvPr>
          <p:cNvSpPr txBox="1"/>
          <p:nvPr/>
        </p:nvSpPr>
        <p:spPr>
          <a:xfrm>
            <a:off x="3546644" y="8088601"/>
            <a:ext cx="839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 able to distinguish between a </a:t>
            </a:r>
            <a:r>
              <a:rPr lang="en-GB" sz="800" b="1" i="1" dirty="0"/>
              <a:t>ball and socket joint </a:t>
            </a:r>
            <a:r>
              <a:rPr lang="en-GB" sz="800" dirty="0"/>
              <a:t>and a </a:t>
            </a:r>
            <a:r>
              <a:rPr lang="en-GB" sz="800" b="1" i="1" dirty="0"/>
              <a:t>hinge joint. 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94B2101-CC40-F046-8A5B-9760A193A4E8}"/>
              </a:ext>
            </a:extLst>
          </p:cNvPr>
          <p:cNvCxnSpPr>
            <a:cxnSpLocks/>
          </p:cNvCxnSpPr>
          <p:nvPr/>
        </p:nvCxnSpPr>
        <p:spPr>
          <a:xfrm flipH="1" flipV="1">
            <a:off x="6395279" y="9299648"/>
            <a:ext cx="9511" cy="3080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>
            <a:off x="6743868" y="8995928"/>
            <a:ext cx="0" cy="3128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921C32-C011-44E3-B16D-E50D4ED7D7FA}"/>
              </a:ext>
            </a:extLst>
          </p:cNvPr>
          <p:cNvSpPr txBox="1"/>
          <p:nvPr/>
        </p:nvSpPr>
        <p:spPr>
          <a:xfrm>
            <a:off x="6028993" y="8289164"/>
            <a:ext cx="135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 able to identify some of the </a:t>
            </a:r>
            <a:r>
              <a:rPr lang="en-GB" sz="800" b="1" i="1" dirty="0"/>
              <a:t>muscles</a:t>
            </a:r>
            <a:r>
              <a:rPr lang="en-GB" sz="800" dirty="0"/>
              <a:t> found in major joints of the body: </a:t>
            </a:r>
            <a:r>
              <a:rPr lang="en-GB" sz="800" b="1" i="1" dirty="0"/>
              <a:t>Shoulder, elbow, knee, hip, knee and ankle.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107DC-3B74-406B-AE6C-44659EAA5D15}"/>
              </a:ext>
            </a:extLst>
          </p:cNvPr>
          <p:cNvSpPr txBox="1"/>
          <p:nvPr/>
        </p:nvSpPr>
        <p:spPr>
          <a:xfrm>
            <a:off x="7125152" y="9711644"/>
            <a:ext cx="101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Define the terms </a:t>
            </a:r>
            <a:r>
              <a:rPr lang="en-GB" sz="800" b="1" i="1" dirty="0"/>
              <a:t>agonist</a:t>
            </a:r>
            <a:r>
              <a:rPr lang="en-GB" sz="800" dirty="0"/>
              <a:t> and </a:t>
            </a:r>
            <a:r>
              <a:rPr lang="en-GB" sz="800" b="1" i="1" dirty="0"/>
              <a:t>agonistic</a:t>
            </a:r>
            <a:r>
              <a:rPr lang="en-GB" sz="800" dirty="0"/>
              <a:t> pairs and apply to sporting activities.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930EF8-58C9-4AB5-908E-7E49FCAD8976}"/>
              </a:ext>
            </a:extLst>
          </p:cNvPr>
          <p:cNvSpPr txBox="1"/>
          <p:nvPr/>
        </p:nvSpPr>
        <p:spPr>
          <a:xfrm>
            <a:off x="8464895" y="9347895"/>
            <a:ext cx="107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the ways in which a muscle can </a:t>
            </a:r>
            <a:r>
              <a:rPr lang="en-GB" sz="800" b="1" i="1" dirty="0"/>
              <a:t>contract (isotonic and isometric) </a:t>
            </a:r>
            <a:r>
              <a:rPr lang="en-GB" sz="800" dirty="0"/>
              <a:t>and apply to sporting activities. </a:t>
            </a:r>
          </a:p>
        </p:txBody>
      </p: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B23F4B7D-37EB-4AA1-B82D-63889665DDC0}"/>
              </a:ext>
            </a:extLst>
          </p:cNvPr>
          <p:cNvCxnSpPr>
            <a:cxnSpLocks/>
          </p:cNvCxnSpPr>
          <p:nvPr/>
        </p:nvCxnSpPr>
        <p:spPr>
          <a:xfrm flipV="1">
            <a:off x="7366108" y="7101775"/>
            <a:ext cx="0" cy="3547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8B5B462-0377-468D-8DE7-BD7D28CB3435}"/>
              </a:ext>
            </a:extLst>
          </p:cNvPr>
          <p:cNvCxnSpPr>
            <a:cxnSpLocks/>
          </p:cNvCxnSpPr>
          <p:nvPr/>
        </p:nvCxnSpPr>
        <p:spPr>
          <a:xfrm flipV="1">
            <a:off x="6128689" y="7142693"/>
            <a:ext cx="0" cy="295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D4AE7A-0201-43E1-81C8-EE2737403BCF}"/>
              </a:ext>
            </a:extLst>
          </p:cNvPr>
          <p:cNvSpPr txBox="1"/>
          <p:nvPr/>
        </p:nvSpPr>
        <p:spPr>
          <a:xfrm>
            <a:off x="8767678" y="7654389"/>
            <a:ext cx="78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the </a:t>
            </a:r>
            <a:r>
              <a:rPr lang="en-GB" sz="800" b="1" i="1" dirty="0"/>
              <a:t>cardio-respiratory  system.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E6871-F43D-4B54-8CFF-59891CD3004C}"/>
              </a:ext>
            </a:extLst>
          </p:cNvPr>
          <p:cNvSpPr txBox="1"/>
          <p:nvPr/>
        </p:nvSpPr>
        <p:spPr>
          <a:xfrm>
            <a:off x="8589006" y="6412036"/>
            <a:ext cx="83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Gain an understanding of the </a:t>
            </a:r>
            <a:r>
              <a:rPr lang="en-GB" sz="800" b="1" i="1" dirty="0"/>
              <a:t>respiratory system</a:t>
            </a:r>
            <a:r>
              <a:rPr lang="en-GB" sz="800" dirty="0"/>
              <a:t>. What is its primary role? What is it comprised of? E.g. </a:t>
            </a:r>
            <a:r>
              <a:rPr lang="en-GB" sz="800" b="1" i="1" dirty="0"/>
              <a:t>Trachea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42670-29B7-42D9-90DF-94AC327E07BE}"/>
              </a:ext>
            </a:extLst>
          </p:cNvPr>
          <p:cNvSpPr txBox="1"/>
          <p:nvPr/>
        </p:nvSpPr>
        <p:spPr>
          <a:xfrm>
            <a:off x="7555616" y="5904619"/>
            <a:ext cx="1070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Gain an understanding of the process of </a:t>
            </a:r>
            <a:r>
              <a:rPr lang="en-GB" sz="800" b="1" i="1" dirty="0"/>
              <a:t>gaseous exchange </a:t>
            </a:r>
            <a:r>
              <a:rPr lang="en-GB" sz="800" dirty="0"/>
              <a:t>and be able to define the term </a:t>
            </a:r>
            <a:r>
              <a:rPr lang="en-GB" sz="800" b="1" i="1" dirty="0"/>
              <a:t>diffusion pathway</a:t>
            </a:r>
            <a:r>
              <a:rPr lang="en-GB" sz="800" dirty="0"/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F4D56-071E-4A85-9C80-235EFEE8D16C}"/>
              </a:ext>
            </a:extLst>
          </p:cNvPr>
          <p:cNvSpPr txBox="1"/>
          <p:nvPr/>
        </p:nvSpPr>
        <p:spPr>
          <a:xfrm>
            <a:off x="6844533" y="7462474"/>
            <a:ext cx="120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the </a:t>
            </a:r>
            <a:r>
              <a:rPr lang="en-GB" sz="800" b="1" i="1" dirty="0"/>
              <a:t>mechanics of breathing </a:t>
            </a:r>
            <a:r>
              <a:rPr lang="en-GB" sz="800" dirty="0"/>
              <a:t>e.g. </a:t>
            </a:r>
            <a:r>
              <a:rPr lang="en-GB" sz="800" b="1" i="1" dirty="0"/>
              <a:t>How does the diaphragm  move.</a:t>
            </a:r>
            <a:r>
              <a:rPr lang="en-GB" sz="800" dirty="0"/>
              <a:t> Apply to sporting examples.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AA8C5C-D114-407C-BEA8-8187AA550C03}"/>
              </a:ext>
            </a:extLst>
          </p:cNvPr>
          <p:cNvSpPr txBox="1"/>
          <p:nvPr/>
        </p:nvSpPr>
        <p:spPr>
          <a:xfrm>
            <a:off x="6276302" y="5913705"/>
            <a:ext cx="1582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and explain the 5 different ling volumes. </a:t>
            </a:r>
          </a:p>
          <a:p>
            <a:pPr marL="228600" indent="-228600">
              <a:buAutoNum type="arabicParenR"/>
            </a:pPr>
            <a:r>
              <a:rPr lang="en-GB" sz="800" dirty="0"/>
              <a:t>Tidal volume </a:t>
            </a:r>
          </a:p>
          <a:p>
            <a:pPr marL="228600" indent="-228600">
              <a:buAutoNum type="arabicParenR"/>
            </a:pPr>
            <a:r>
              <a:rPr lang="en-GB" sz="800" dirty="0"/>
              <a:t>ERV</a:t>
            </a:r>
          </a:p>
          <a:p>
            <a:pPr marL="228600" indent="-228600">
              <a:buAutoNum type="arabicParenR"/>
            </a:pPr>
            <a:r>
              <a:rPr lang="en-GB" sz="800" dirty="0"/>
              <a:t>IRV</a:t>
            </a:r>
          </a:p>
          <a:p>
            <a:pPr marL="228600" indent="-228600">
              <a:buAutoNum type="arabicParenR"/>
            </a:pPr>
            <a:r>
              <a:rPr lang="en-GB" sz="800" dirty="0"/>
              <a:t>Residual Volume </a:t>
            </a:r>
          </a:p>
          <a:p>
            <a:pPr marL="228600" indent="-228600">
              <a:buAutoNum type="arabicParenR"/>
            </a:pPr>
            <a:r>
              <a:rPr lang="en-GB" sz="800" dirty="0"/>
              <a:t>Vital capacity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A7EBD-2059-40AE-87CF-C93453EE6122}"/>
              </a:ext>
            </a:extLst>
          </p:cNvPr>
          <p:cNvSpPr txBox="1"/>
          <p:nvPr/>
        </p:nvSpPr>
        <p:spPr>
          <a:xfrm>
            <a:off x="5743056" y="7514640"/>
            <a:ext cx="85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Define the term </a:t>
            </a:r>
            <a:r>
              <a:rPr lang="en-GB" sz="800" b="1" i="1" dirty="0"/>
              <a:t>cardiovascular system.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A24B86-1509-45AE-BDA0-39A24487DB33}"/>
              </a:ext>
            </a:extLst>
          </p:cNvPr>
          <p:cNvSpPr txBox="1"/>
          <p:nvPr/>
        </p:nvSpPr>
        <p:spPr>
          <a:xfrm>
            <a:off x="5208251" y="6259931"/>
            <a:ext cx="103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the </a:t>
            </a:r>
            <a:r>
              <a:rPr lang="en-GB" sz="800" b="1" i="1" dirty="0"/>
              <a:t>structure of the heart </a:t>
            </a:r>
            <a:r>
              <a:rPr lang="en-GB" sz="800" dirty="0"/>
              <a:t>e.g. </a:t>
            </a:r>
            <a:r>
              <a:rPr lang="en-GB" sz="800" b="1" i="1" dirty="0"/>
              <a:t>Right ventricle. </a:t>
            </a:r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CF007D2-6DBA-4EA9-B995-FA1915022B5D}"/>
              </a:ext>
            </a:extLst>
          </p:cNvPr>
          <p:cNvCxnSpPr>
            <a:cxnSpLocks/>
          </p:cNvCxnSpPr>
          <p:nvPr/>
        </p:nvCxnSpPr>
        <p:spPr>
          <a:xfrm flipV="1">
            <a:off x="5029095" y="7158235"/>
            <a:ext cx="0" cy="295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7D9669-5F41-44F2-BBB6-EE4C0651DE18}"/>
              </a:ext>
            </a:extLst>
          </p:cNvPr>
          <p:cNvSpPr txBox="1"/>
          <p:nvPr/>
        </p:nvSpPr>
        <p:spPr>
          <a:xfrm>
            <a:off x="4614994" y="7514640"/>
            <a:ext cx="86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 able to identify the 3 different blood vessels e.g. Arteries. 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379E7D95-EAB4-43AA-B98F-A44F7F0DEDA1}"/>
              </a:ext>
            </a:extLst>
          </p:cNvPr>
          <p:cNvCxnSpPr>
            <a:cxnSpLocks/>
          </p:cNvCxnSpPr>
          <p:nvPr/>
        </p:nvCxnSpPr>
        <p:spPr>
          <a:xfrm>
            <a:off x="4441953" y="6847803"/>
            <a:ext cx="0" cy="3199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0AA6111-80C7-4566-8D4F-C8EC29F4B81F}"/>
              </a:ext>
            </a:extLst>
          </p:cNvPr>
          <p:cNvSpPr txBox="1"/>
          <p:nvPr/>
        </p:nvSpPr>
        <p:spPr>
          <a:xfrm>
            <a:off x="3891930" y="6162883"/>
            <a:ext cx="1241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your knowledge of </a:t>
            </a:r>
            <a:r>
              <a:rPr lang="en-GB" sz="800" b="1" i="1" dirty="0"/>
              <a:t>blood vessels </a:t>
            </a:r>
            <a:r>
              <a:rPr lang="en-GB" sz="800" dirty="0"/>
              <a:t>explain the structural differences between each vessel and their role  in the body. 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942746C-46E3-4393-B1C2-A70E2FE032C4}"/>
              </a:ext>
            </a:extLst>
          </p:cNvPr>
          <p:cNvCxnSpPr>
            <a:cxnSpLocks/>
          </p:cNvCxnSpPr>
          <p:nvPr/>
        </p:nvCxnSpPr>
        <p:spPr>
          <a:xfrm flipV="1">
            <a:off x="3915330" y="7142693"/>
            <a:ext cx="0" cy="295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A73E9E8-50E5-4930-A3EA-9ECD89CA65E0}"/>
              </a:ext>
            </a:extLst>
          </p:cNvPr>
          <p:cNvSpPr txBox="1"/>
          <p:nvPr/>
        </p:nvSpPr>
        <p:spPr>
          <a:xfrm>
            <a:off x="3441891" y="7411085"/>
            <a:ext cx="115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 able to describe the process of </a:t>
            </a:r>
            <a:r>
              <a:rPr lang="en-GB" sz="800" b="1" i="1" dirty="0"/>
              <a:t>redistribution of blood. 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FF9D4C2A-6182-456C-8145-C35639FD92ED}"/>
              </a:ext>
            </a:extLst>
          </p:cNvPr>
          <p:cNvCxnSpPr>
            <a:cxnSpLocks/>
          </p:cNvCxnSpPr>
          <p:nvPr/>
        </p:nvCxnSpPr>
        <p:spPr>
          <a:xfrm>
            <a:off x="3224462" y="6847803"/>
            <a:ext cx="0" cy="3199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EEA9CF2-24FF-400C-AA1A-EEB0FD0BCAA4}"/>
              </a:ext>
            </a:extLst>
          </p:cNvPr>
          <p:cNvSpPr txBox="1"/>
          <p:nvPr/>
        </p:nvSpPr>
        <p:spPr>
          <a:xfrm>
            <a:off x="2765705" y="6017934"/>
            <a:ext cx="1221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 able to define the terms: </a:t>
            </a:r>
          </a:p>
          <a:p>
            <a:endParaRPr lang="en-GB" sz="800" dirty="0"/>
          </a:p>
          <a:p>
            <a:pPr marL="228600" indent="-228600">
              <a:buAutoNum type="arabicParenR"/>
            </a:pPr>
            <a:r>
              <a:rPr lang="en-GB" sz="800" b="1" i="1" dirty="0"/>
              <a:t>Stoke Volume </a:t>
            </a:r>
          </a:p>
          <a:p>
            <a:pPr marL="228600" indent="-228600">
              <a:buAutoNum type="arabicParenR"/>
            </a:pPr>
            <a:r>
              <a:rPr lang="en-GB" sz="800" b="1" i="1" dirty="0"/>
              <a:t>Cardiac output </a:t>
            </a:r>
          </a:p>
          <a:p>
            <a:pPr marL="228600" indent="-228600">
              <a:buAutoNum type="arabicParenR"/>
            </a:pPr>
            <a:r>
              <a:rPr lang="en-GB" sz="800" b="1" i="1" dirty="0"/>
              <a:t>Heart rate 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D8F70C29-1C37-4DB7-A631-92D9930B36D9}"/>
              </a:ext>
            </a:extLst>
          </p:cNvPr>
          <p:cNvCxnSpPr>
            <a:cxnSpLocks/>
          </p:cNvCxnSpPr>
          <p:nvPr/>
        </p:nvCxnSpPr>
        <p:spPr>
          <a:xfrm flipV="1">
            <a:off x="1131817" y="6508073"/>
            <a:ext cx="280857" cy="2551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1BC23AA-1DFF-4C28-9C6E-C3D7E7FDE07B}"/>
              </a:ext>
            </a:extLst>
          </p:cNvPr>
          <p:cNvSpPr txBox="1"/>
          <p:nvPr/>
        </p:nvSpPr>
        <p:spPr>
          <a:xfrm>
            <a:off x="179120" y="6694905"/>
            <a:ext cx="81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Define the terms </a:t>
            </a:r>
            <a:r>
              <a:rPr lang="en-GB" sz="800" b="1" i="1" dirty="0"/>
              <a:t>aerobic</a:t>
            </a:r>
            <a:r>
              <a:rPr lang="en-GB" sz="800" dirty="0"/>
              <a:t> and </a:t>
            </a:r>
            <a:r>
              <a:rPr lang="en-GB" sz="800" b="1" i="1" dirty="0"/>
              <a:t>anaerobic</a:t>
            </a:r>
            <a:r>
              <a:rPr lang="en-GB" sz="800" dirty="0"/>
              <a:t> exercise.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18230E-39BD-48EB-8501-93272CA260DB}"/>
              </a:ext>
            </a:extLst>
          </p:cNvPr>
          <p:cNvSpPr txBox="1"/>
          <p:nvPr/>
        </p:nvSpPr>
        <p:spPr>
          <a:xfrm>
            <a:off x="232244" y="5746976"/>
            <a:ext cx="78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what </a:t>
            </a:r>
            <a:r>
              <a:rPr lang="en-GB" sz="800" b="1" i="1" dirty="0"/>
              <a:t>lactic acid </a:t>
            </a:r>
            <a:r>
              <a:rPr lang="en-GB" sz="800" dirty="0"/>
              <a:t>does during exercise and the term </a:t>
            </a:r>
            <a:r>
              <a:rPr lang="en-GB" sz="800" b="1" i="1" dirty="0"/>
              <a:t>EPOC.</a:t>
            </a:r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446C1534-F4CF-421A-9736-8CB4865188A0}"/>
              </a:ext>
            </a:extLst>
          </p:cNvPr>
          <p:cNvCxnSpPr>
            <a:cxnSpLocks/>
          </p:cNvCxnSpPr>
          <p:nvPr/>
        </p:nvCxnSpPr>
        <p:spPr>
          <a:xfrm>
            <a:off x="1191838" y="5228507"/>
            <a:ext cx="251204" cy="1775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8ED5453-EC16-42CA-AE66-F36C20C95C72}"/>
              </a:ext>
            </a:extLst>
          </p:cNvPr>
          <p:cNvSpPr txBox="1"/>
          <p:nvPr/>
        </p:nvSpPr>
        <p:spPr>
          <a:xfrm>
            <a:off x="209553" y="4693662"/>
            <a:ext cx="105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the process of </a:t>
            </a:r>
            <a:r>
              <a:rPr lang="en-GB" sz="800" b="1" i="1" dirty="0"/>
              <a:t>recovery: </a:t>
            </a:r>
          </a:p>
          <a:p>
            <a:endParaRPr lang="en-GB" sz="800" dirty="0"/>
          </a:p>
          <a:p>
            <a:pPr marL="228600" indent="-228600">
              <a:buAutoNum type="arabicParenR"/>
            </a:pPr>
            <a:r>
              <a:rPr lang="en-GB" sz="800" b="1" i="1" dirty="0"/>
              <a:t>Cool down </a:t>
            </a:r>
          </a:p>
          <a:p>
            <a:pPr marL="228600" indent="-228600">
              <a:buAutoNum type="arabicParenR"/>
            </a:pPr>
            <a:r>
              <a:rPr lang="en-GB" sz="800" b="1" i="1" dirty="0"/>
              <a:t>Diet </a:t>
            </a:r>
          </a:p>
          <a:p>
            <a:pPr marL="228600" indent="-228600">
              <a:buAutoNum type="arabicParenR"/>
            </a:pPr>
            <a:r>
              <a:rPr lang="en-GB" sz="800" b="1" i="1" dirty="0"/>
              <a:t>Ice baths 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F682086-3124-442B-AF88-701651942E9E}"/>
              </a:ext>
            </a:extLst>
          </p:cNvPr>
          <p:cNvGrpSpPr/>
          <p:nvPr/>
        </p:nvGrpSpPr>
        <p:grpSpPr>
          <a:xfrm>
            <a:off x="129079" y="9146454"/>
            <a:ext cx="787775" cy="605786"/>
            <a:chOff x="491570" y="13911694"/>
            <a:chExt cx="1387023" cy="779229"/>
          </a:xfrm>
        </p:grpSpPr>
        <p:sp>
          <p:nvSpPr>
            <p:cNvPr id="274" name="Cloud Callout 272">
              <a:extLst>
                <a:ext uri="{FF2B5EF4-FFF2-40B4-BE49-F238E27FC236}">
                  <a16:creationId xmlns:a16="http://schemas.microsoft.com/office/drawing/2014/main" id="{DD1C9CED-8FB9-4009-A17F-D4F549FAD20D}"/>
                </a:ext>
              </a:extLst>
            </p:cNvPr>
            <p:cNvSpPr/>
            <p:nvPr/>
          </p:nvSpPr>
          <p:spPr>
            <a:xfrm>
              <a:off x="491570" y="13911694"/>
              <a:ext cx="1387023" cy="770815"/>
            </a:xfrm>
            <a:prstGeom prst="cloudCallout">
              <a:avLst>
                <a:gd name="adj1" fmla="val 26709"/>
                <a:gd name="adj2" fmla="val 69344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89810E76-EA49-4A15-822B-00EBDA70B51C}"/>
                </a:ext>
              </a:extLst>
            </p:cNvPr>
            <p:cNvSpPr txBox="1"/>
            <p:nvPr/>
          </p:nvSpPr>
          <p:spPr>
            <a:xfrm>
              <a:off x="569089" y="13938721"/>
              <a:ext cx="1272218" cy="75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Revision for End of Chapter  Test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F357B13-CCCA-4C89-9969-4C5754234C4E}"/>
              </a:ext>
            </a:extLst>
          </p:cNvPr>
          <p:cNvSpPr txBox="1"/>
          <p:nvPr/>
        </p:nvSpPr>
        <p:spPr>
          <a:xfrm>
            <a:off x="2564490" y="3987737"/>
            <a:ext cx="110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and explain the </a:t>
            </a:r>
            <a:r>
              <a:rPr lang="en-GB" sz="800" b="1" i="1" dirty="0"/>
              <a:t>immediate effects of exercise </a:t>
            </a:r>
            <a:r>
              <a:rPr lang="en-GB" sz="800" dirty="0"/>
              <a:t>e.g. </a:t>
            </a:r>
            <a:r>
              <a:rPr lang="en-GB" sz="800" b="1" i="1" dirty="0"/>
              <a:t>Increased breathing rate.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202B34-EB0C-4794-AE0C-F5C0CA89E551}"/>
              </a:ext>
            </a:extLst>
          </p:cNvPr>
          <p:cNvSpPr txBox="1"/>
          <p:nvPr/>
        </p:nvSpPr>
        <p:spPr>
          <a:xfrm>
            <a:off x="3347511" y="5277535"/>
            <a:ext cx="136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and explain the </a:t>
            </a:r>
            <a:r>
              <a:rPr lang="en-GB" sz="800" b="1" i="1" dirty="0"/>
              <a:t>short term affects of exercise </a:t>
            </a:r>
            <a:r>
              <a:rPr lang="en-GB" sz="800" dirty="0"/>
              <a:t>e.g. </a:t>
            </a:r>
            <a:r>
              <a:rPr lang="en-GB" sz="800" b="1" i="1" dirty="0"/>
              <a:t>You may become fatigued during exercise.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626D7E-2887-4A89-AD98-51065BCAA62C}"/>
              </a:ext>
            </a:extLst>
          </p:cNvPr>
          <p:cNvSpPr txBox="1"/>
          <p:nvPr/>
        </p:nvSpPr>
        <p:spPr>
          <a:xfrm>
            <a:off x="4216779" y="4100448"/>
            <a:ext cx="173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your knowledge of the </a:t>
            </a:r>
            <a:r>
              <a:rPr lang="en-GB" sz="800" b="1" i="1" dirty="0"/>
              <a:t>cardiorespiratory system </a:t>
            </a:r>
            <a:r>
              <a:rPr lang="en-GB" sz="800" dirty="0"/>
              <a:t>identify and explain </a:t>
            </a:r>
            <a:r>
              <a:rPr lang="en-GB" sz="800" b="1" i="1" dirty="0"/>
              <a:t>long term effects </a:t>
            </a:r>
            <a:r>
              <a:rPr lang="en-GB" sz="800" dirty="0"/>
              <a:t>of exercise e.g. </a:t>
            </a:r>
            <a:r>
              <a:rPr lang="en-GB" sz="800" b="1" i="1" dirty="0"/>
              <a:t>Muscular hypertrophy. </a:t>
            </a:r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EA8FFA65-F643-40E8-BB8D-B5EC03E267EC}"/>
              </a:ext>
            </a:extLst>
          </p:cNvPr>
          <p:cNvCxnSpPr>
            <a:cxnSpLocks/>
          </p:cNvCxnSpPr>
          <p:nvPr/>
        </p:nvCxnSpPr>
        <p:spPr>
          <a:xfrm>
            <a:off x="7223397" y="4675071"/>
            <a:ext cx="0" cy="316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AD610EA-DEFD-4136-A7D6-63D084E62111}"/>
              </a:ext>
            </a:extLst>
          </p:cNvPr>
          <p:cNvSpPr txBox="1"/>
          <p:nvPr/>
        </p:nvSpPr>
        <p:spPr>
          <a:xfrm>
            <a:off x="6729460" y="4098314"/>
            <a:ext cx="126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 how movement occurs in the body. </a:t>
            </a:r>
            <a:r>
              <a:rPr lang="en-GB" sz="800" b="1" i="1" dirty="0"/>
              <a:t>Levers turn about an axis.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0BF13B-EFC0-4A16-825B-E7B61C84DC87}"/>
              </a:ext>
            </a:extLst>
          </p:cNvPr>
          <p:cNvSpPr txBox="1"/>
          <p:nvPr/>
        </p:nvSpPr>
        <p:spPr>
          <a:xfrm>
            <a:off x="7431138" y="5272070"/>
            <a:ext cx="98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 the key terms </a:t>
            </a:r>
            <a:r>
              <a:rPr lang="en-GB" sz="800" b="1" i="1" dirty="0"/>
              <a:t>fulcrum, load and effort.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613200-6521-481B-9704-D94337913AB9}"/>
              </a:ext>
            </a:extLst>
          </p:cNvPr>
          <p:cNvSpPr txBox="1"/>
          <p:nvPr/>
        </p:nvSpPr>
        <p:spPr>
          <a:xfrm>
            <a:off x="8859337" y="4119801"/>
            <a:ext cx="70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First class lever – </a:t>
            </a:r>
            <a:r>
              <a:rPr lang="en-GB" sz="800" b="1" i="1" dirty="0"/>
              <a:t>Load, fulcrum, Effort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428D28D6-BF4E-49F5-9DB2-ACCC16CB88E1}"/>
              </a:ext>
            </a:extLst>
          </p:cNvPr>
          <p:cNvSpPr txBox="1"/>
          <p:nvPr/>
        </p:nvSpPr>
        <p:spPr>
          <a:xfrm>
            <a:off x="8818444" y="3346507"/>
            <a:ext cx="7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second class lever </a:t>
            </a:r>
            <a:r>
              <a:rPr lang="en-GB" sz="800" b="1" i="1" dirty="0"/>
              <a:t>– Fulcrum, load, effort.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3105DF4B-D3ED-4B79-BBB5-E808F9887838}"/>
              </a:ext>
            </a:extLst>
          </p:cNvPr>
          <p:cNvSpPr txBox="1"/>
          <p:nvPr/>
        </p:nvSpPr>
        <p:spPr>
          <a:xfrm>
            <a:off x="8686342" y="2675722"/>
            <a:ext cx="7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Third class lever </a:t>
            </a:r>
            <a:r>
              <a:rPr lang="en-GB" sz="800" b="1" i="1" dirty="0"/>
              <a:t>– Fulcrum, effort, load.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147A80-24ED-4851-8368-9F6B13971F1C}"/>
              </a:ext>
            </a:extLst>
          </p:cNvPr>
          <p:cNvSpPr txBox="1"/>
          <p:nvPr/>
        </p:nvSpPr>
        <p:spPr>
          <a:xfrm>
            <a:off x="7824579" y="1930190"/>
            <a:ext cx="138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 and explore the term </a:t>
            </a:r>
            <a:r>
              <a:rPr lang="en-GB" sz="800" b="1" i="1" dirty="0"/>
              <a:t>mechanical advantage </a:t>
            </a:r>
            <a:r>
              <a:rPr lang="en-GB" sz="800" dirty="0"/>
              <a:t>and apply this to sporting activities.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F851E3-7906-46F7-BD9F-D83A34C8F16E}"/>
              </a:ext>
            </a:extLst>
          </p:cNvPr>
          <p:cNvSpPr txBox="1"/>
          <p:nvPr/>
        </p:nvSpPr>
        <p:spPr>
          <a:xfrm>
            <a:off x="5762032" y="1737605"/>
            <a:ext cx="1221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your knowledge of joints identify and explain </a:t>
            </a:r>
            <a:r>
              <a:rPr lang="en-GB" sz="800" b="1" i="1" dirty="0"/>
              <a:t>the basic movements </a:t>
            </a:r>
            <a:r>
              <a:rPr lang="en-GB" sz="800" dirty="0"/>
              <a:t>that can occur at joints. 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92D4E425-D74F-4B0B-86CB-93DA5C80C364}"/>
              </a:ext>
            </a:extLst>
          </p:cNvPr>
          <p:cNvSpPr txBox="1"/>
          <p:nvPr/>
        </p:nvSpPr>
        <p:spPr>
          <a:xfrm>
            <a:off x="5076846" y="3079221"/>
            <a:ext cx="108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Apply your knowledge of </a:t>
            </a:r>
            <a:r>
              <a:rPr lang="en-GB" sz="800" b="1" i="1" dirty="0"/>
              <a:t>basic movements</a:t>
            </a:r>
            <a:r>
              <a:rPr lang="en-GB" sz="800" dirty="0"/>
              <a:t> to real life sporting activates. </a:t>
            </a: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00021F7F-ACA6-4329-A7DE-C36C35CBEC84}"/>
              </a:ext>
            </a:extLst>
          </p:cNvPr>
          <p:cNvGrpSpPr/>
          <p:nvPr/>
        </p:nvGrpSpPr>
        <p:grpSpPr>
          <a:xfrm>
            <a:off x="2111804" y="1715492"/>
            <a:ext cx="1018632" cy="686399"/>
            <a:chOff x="491570" y="13911694"/>
            <a:chExt cx="1387023" cy="770815"/>
          </a:xfrm>
        </p:grpSpPr>
        <p:sp>
          <p:nvSpPr>
            <p:cNvPr id="289" name="Cloud Callout 272">
              <a:extLst>
                <a:ext uri="{FF2B5EF4-FFF2-40B4-BE49-F238E27FC236}">
                  <a16:creationId xmlns:a16="http://schemas.microsoft.com/office/drawing/2014/main" id="{A52D2988-9137-4AA9-81EA-DFBAC45DA316}"/>
                </a:ext>
              </a:extLst>
            </p:cNvPr>
            <p:cNvSpPr/>
            <p:nvPr/>
          </p:nvSpPr>
          <p:spPr>
            <a:xfrm>
              <a:off x="491570" y="13911694"/>
              <a:ext cx="1387023" cy="770815"/>
            </a:xfrm>
            <a:prstGeom prst="cloudCallout">
              <a:avLst>
                <a:gd name="adj1" fmla="val 26709"/>
                <a:gd name="adj2" fmla="val 69344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0519935E-A856-4263-96CF-74E24E468634}"/>
                </a:ext>
              </a:extLst>
            </p:cNvPr>
            <p:cNvSpPr txBox="1"/>
            <p:nvPr/>
          </p:nvSpPr>
          <p:spPr>
            <a:xfrm>
              <a:off x="569089" y="13951864"/>
              <a:ext cx="1238958" cy="67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Revision for paper 1 and 2 </a:t>
              </a:r>
            </a:p>
          </p:txBody>
        </p:sp>
      </p:grp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F4BE7D44-7EA2-4E56-AE45-3CE338640C3D}"/>
              </a:ext>
            </a:extLst>
          </p:cNvPr>
          <p:cNvCxnSpPr>
            <a:cxnSpLocks/>
          </p:cNvCxnSpPr>
          <p:nvPr/>
        </p:nvCxnSpPr>
        <p:spPr>
          <a:xfrm flipV="1">
            <a:off x="2971074" y="2716248"/>
            <a:ext cx="935" cy="3230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48AFA6DA-54AA-4AAD-9D7F-F134D49A70BB}"/>
              </a:ext>
            </a:extLst>
          </p:cNvPr>
          <p:cNvCxnSpPr>
            <a:cxnSpLocks/>
          </p:cNvCxnSpPr>
          <p:nvPr/>
        </p:nvCxnSpPr>
        <p:spPr>
          <a:xfrm>
            <a:off x="3568284" y="2451783"/>
            <a:ext cx="2551" cy="3123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E9E11509-FE17-4E06-BE8E-FA4468FB6554}"/>
              </a:ext>
            </a:extLst>
          </p:cNvPr>
          <p:cNvSpPr txBox="1"/>
          <p:nvPr/>
        </p:nvSpPr>
        <p:spPr>
          <a:xfrm>
            <a:off x="3050055" y="2047178"/>
            <a:ext cx="121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 able to explain the term </a:t>
            </a:r>
            <a:r>
              <a:rPr lang="en-GB" sz="800" b="1" i="1" dirty="0"/>
              <a:t>plane</a:t>
            </a:r>
            <a:r>
              <a:rPr lang="en-GB" sz="800" dirty="0"/>
              <a:t> and </a:t>
            </a:r>
            <a:r>
              <a:rPr lang="en-GB" sz="800" b="1" i="1" dirty="0"/>
              <a:t>axes. 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A790E0B6-B43B-4010-B055-C36ABD6739A6}"/>
              </a:ext>
            </a:extLst>
          </p:cNvPr>
          <p:cNvSpPr txBox="1"/>
          <p:nvPr/>
        </p:nvSpPr>
        <p:spPr>
          <a:xfrm>
            <a:off x="2239662" y="3092837"/>
            <a:ext cx="158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Explore the different </a:t>
            </a:r>
            <a:r>
              <a:rPr lang="en-GB" sz="800" b="1" i="1" dirty="0"/>
              <a:t>planes of movement </a:t>
            </a:r>
            <a:r>
              <a:rPr lang="en-GB" sz="800" dirty="0"/>
              <a:t>and </a:t>
            </a:r>
            <a:r>
              <a:rPr lang="en-GB" sz="800" b="1" i="1" dirty="0"/>
              <a:t>axes of rotation </a:t>
            </a:r>
            <a:r>
              <a:rPr lang="en-GB" sz="800" dirty="0"/>
              <a:t>in the body. Using this knowledge apply to sporting activities.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8011005" y="14989861"/>
            <a:ext cx="96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Reminder of </a:t>
            </a:r>
            <a:r>
              <a:rPr lang="en-US" sz="800" b="1" i="1" dirty="0"/>
              <a:t>AQA GCSE </a:t>
            </a:r>
            <a:r>
              <a:rPr lang="en-US" sz="800" b="1" dirty="0"/>
              <a:t> </a:t>
            </a:r>
            <a:r>
              <a:rPr lang="en-US" sz="800" dirty="0"/>
              <a:t>Assessment in year 11</a:t>
            </a:r>
          </a:p>
        </p:txBody>
      </p:sp>
      <p:pic>
        <p:nvPicPr>
          <p:cNvPr id="495" name="Picture 494">
            <a:extLst>
              <a:ext uri="{FF2B5EF4-FFF2-40B4-BE49-F238E27FC236}">
                <a16:creationId xmlns:a16="http://schemas.microsoft.com/office/drawing/2014/main" id="{6ED92C1E-F6BA-4BED-993F-47A04943AB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3" y="3494342"/>
            <a:ext cx="1231581" cy="12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68" y="0"/>
            <a:ext cx="9720263" cy="1764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42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/>
          <a:stretch/>
        </p:blipFill>
        <p:spPr bwMode="auto">
          <a:xfrm>
            <a:off x="101600" y="0"/>
            <a:ext cx="9720263" cy="1764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911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47ebf1dd-3366-4c7d-9b44-7009b8b837b9" xsi:nil="true"/>
    <Invited_Members xmlns="47ebf1dd-3366-4c7d-9b44-7009b8b837b9" xsi:nil="true"/>
    <Is_Collaboration_Space_Locked xmlns="47ebf1dd-3366-4c7d-9b44-7009b8b837b9" xsi:nil="true"/>
    <Math_Settings xmlns="47ebf1dd-3366-4c7d-9b44-7009b8b837b9" xsi:nil="true"/>
    <Self_Registration_Enabled xmlns="47ebf1dd-3366-4c7d-9b44-7009b8b837b9" xsi:nil="true"/>
    <Has_Leaders_Only_SectionGroup xmlns="47ebf1dd-3366-4c7d-9b44-7009b8b837b9" xsi:nil="true"/>
    <AppVersion xmlns="47ebf1dd-3366-4c7d-9b44-7009b8b837b9" xsi:nil="true"/>
    <LMS_Mappings xmlns="47ebf1dd-3366-4c7d-9b44-7009b8b837b9" xsi:nil="true"/>
    <IsNotebookLocked xmlns="47ebf1dd-3366-4c7d-9b44-7009b8b837b9" xsi:nil="true"/>
    <Templates xmlns="47ebf1dd-3366-4c7d-9b44-7009b8b837b9" xsi:nil="true"/>
    <NotebookType xmlns="47ebf1dd-3366-4c7d-9b44-7009b8b837b9" xsi:nil="true"/>
    <Owner xmlns="47ebf1dd-3366-4c7d-9b44-7009b8b837b9">
      <UserInfo>
        <DisplayName/>
        <AccountId xsi:nil="true"/>
        <AccountType/>
      </UserInfo>
    </Owner>
    <Distribution_Groups xmlns="47ebf1dd-3366-4c7d-9b44-7009b8b837b9" xsi:nil="true"/>
    <Invited_Leaders xmlns="47ebf1dd-3366-4c7d-9b44-7009b8b837b9" xsi:nil="true"/>
    <DefaultSectionNames xmlns="47ebf1dd-3366-4c7d-9b44-7009b8b837b9" xsi:nil="true"/>
    <Members xmlns="47ebf1dd-3366-4c7d-9b44-7009b8b837b9">
      <UserInfo>
        <DisplayName/>
        <AccountId xsi:nil="true"/>
        <AccountType/>
      </UserInfo>
    </Members>
    <Member_Groups xmlns="47ebf1dd-3366-4c7d-9b44-7009b8b837b9">
      <UserInfo>
        <DisplayName/>
        <AccountId xsi:nil="true"/>
        <AccountType/>
      </UserInfo>
    </Member_Groups>
    <FolderType xmlns="47ebf1dd-3366-4c7d-9b44-7009b8b837b9" xsi:nil="true"/>
    <CultureName xmlns="47ebf1dd-3366-4c7d-9b44-7009b8b837b9" xsi:nil="true"/>
    <Leaders xmlns="47ebf1dd-3366-4c7d-9b44-7009b8b837b9">
      <UserInfo>
        <DisplayName/>
        <AccountId xsi:nil="true"/>
        <AccountType/>
      </UserInfo>
    </Lead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8D5B1FFAFCB4486495802BF8D1F19" ma:contentTypeVersion="30" ma:contentTypeDescription="Create a new document." ma:contentTypeScope="" ma:versionID="f8c060f4caded1566ceb733c9f5f0367">
  <xsd:schema xmlns:xsd="http://www.w3.org/2001/XMLSchema" xmlns:xs="http://www.w3.org/2001/XMLSchema" xmlns:p="http://schemas.microsoft.com/office/2006/metadata/properties" xmlns:ns2="47ebf1dd-3366-4c7d-9b44-7009b8b837b9" xmlns:ns3="ea1296b1-4160-432d-8938-0891f4b6ccac" targetNamespace="http://schemas.microsoft.com/office/2006/metadata/properties" ma:root="true" ma:fieldsID="7777b6151c2ebfb090bf03e43a1e5ed2" ns2:_="" ns3:_="">
    <xsd:import namespace="47ebf1dd-3366-4c7d-9b44-7009b8b837b9"/>
    <xsd:import namespace="ea1296b1-4160-432d-8938-0891f4b6cca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bf1dd-3366-4c7d-9b44-7009b8b837b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296b1-4160-432d-8938-0891f4b6ccac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544C21-D4BD-4BAD-85F3-3F6819AE5B3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a1296b1-4160-432d-8938-0891f4b6ccac"/>
    <ds:schemaRef ds:uri="http://purl.org/dc/elements/1.1/"/>
    <ds:schemaRef ds:uri="http://schemas.microsoft.com/office/2006/metadata/properties"/>
    <ds:schemaRef ds:uri="47ebf1dd-3366-4c7d-9b44-7009b8b837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72B7C2-249A-4027-B9EA-B908FEE775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FF2ABC-C136-4868-8DFB-FE8423BFBC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ebf1dd-3366-4c7d-9b44-7009b8b837b9"/>
    <ds:schemaRef ds:uri="ea1296b1-4160-432d-8938-0891f4b6c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12142</TotalTime>
  <Words>2190</Words>
  <Application>Microsoft Office PowerPoint</Application>
  <PresentationFormat>Custom</PresentationFormat>
  <Paragraphs>306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Annie BTN</vt:lpstr>
      <vt:lpstr>Arial</vt:lpstr>
      <vt:lpstr>Balloonist SF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Karen</cp:lastModifiedBy>
  <cp:revision>498</cp:revision>
  <cp:lastPrinted>2020-06-17T09:37:57Z</cp:lastPrinted>
  <dcterms:created xsi:type="dcterms:W3CDTF">2018-02-08T08:28:53Z</dcterms:created>
  <dcterms:modified xsi:type="dcterms:W3CDTF">2021-01-08T20:34:46Z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0x010100D898D5B1FFAFCB4486495802BF8D1F19</vt:lpwstr>
  </property>
</Properties>
</file>