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53"/>
  </p:handoutMasterIdLst>
  <p:sldIdLst>
    <p:sldId id="256" r:id="rId2"/>
    <p:sldId id="257" r:id="rId3"/>
    <p:sldId id="258" r:id="rId4"/>
    <p:sldId id="259" r:id="rId5"/>
    <p:sldId id="293" r:id="rId6"/>
    <p:sldId id="261" r:id="rId7"/>
    <p:sldId id="294" r:id="rId8"/>
    <p:sldId id="296" r:id="rId9"/>
    <p:sldId id="295" r:id="rId10"/>
    <p:sldId id="297" r:id="rId11"/>
    <p:sldId id="298" r:id="rId12"/>
    <p:sldId id="299" r:id="rId13"/>
    <p:sldId id="300" r:id="rId14"/>
    <p:sldId id="301" r:id="rId15"/>
    <p:sldId id="302" r:id="rId16"/>
    <p:sldId id="303" r:id="rId17"/>
    <p:sldId id="304" r:id="rId18"/>
    <p:sldId id="305" r:id="rId19"/>
    <p:sldId id="306" r:id="rId20"/>
    <p:sldId id="307" r:id="rId21"/>
    <p:sldId id="308" r:id="rId22"/>
    <p:sldId id="309" r:id="rId23"/>
    <p:sldId id="310" r:id="rId24"/>
    <p:sldId id="311" r:id="rId25"/>
    <p:sldId id="312" r:id="rId26"/>
    <p:sldId id="313" r:id="rId27"/>
    <p:sldId id="314" r:id="rId28"/>
    <p:sldId id="315" r:id="rId29"/>
    <p:sldId id="316" r:id="rId30"/>
    <p:sldId id="317" r:id="rId31"/>
    <p:sldId id="318" r:id="rId32"/>
    <p:sldId id="319" r:id="rId33"/>
    <p:sldId id="320" r:id="rId34"/>
    <p:sldId id="321" r:id="rId35"/>
    <p:sldId id="322" r:id="rId36"/>
    <p:sldId id="323" r:id="rId37"/>
    <p:sldId id="324" r:id="rId38"/>
    <p:sldId id="325" r:id="rId39"/>
    <p:sldId id="326" r:id="rId40"/>
    <p:sldId id="327" r:id="rId41"/>
    <p:sldId id="328" r:id="rId42"/>
    <p:sldId id="329" r:id="rId43"/>
    <p:sldId id="330" r:id="rId44"/>
    <p:sldId id="331" r:id="rId45"/>
    <p:sldId id="332" r:id="rId46"/>
    <p:sldId id="333" r:id="rId47"/>
    <p:sldId id="334" r:id="rId48"/>
    <p:sldId id="335" r:id="rId49"/>
    <p:sldId id="336" r:id="rId50"/>
    <p:sldId id="337" r:id="rId51"/>
    <p:sldId id="338" r:id="rId5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12" autoAdjust="0"/>
    <p:restoredTop sz="94038" autoAdjust="0"/>
  </p:normalViewPr>
  <p:slideViewPr>
    <p:cSldViewPr snapToGrid="0">
      <p:cViewPr varScale="1">
        <p:scale>
          <a:sx n="42" d="100"/>
          <a:sy n="42" d="100"/>
        </p:scale>
        <p:origin x="244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288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92DBD37-0CD9-42C5-BB8D-9E48EC5BD42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C599B9-4DF7-404E-969E-1E1CA2F9DEB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CC518D-69C6-49C9-B124-69E9E8B4C887}" type="datetimeFigureOut">
              <a:rPr lang="en-GB" smtClean="0"/>
              <a:t>17/10/2020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C1F5E8-C730-47A2-9BD8-FB14DBA1358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FA81B8-2007-4BE6-AFB3-5AF1CE6C881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A1AE8C-D8B7-4F3F-8062-C74B26280F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48860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D7601-F4A1-46F0-B2B7-46904155EDBA}" type="datetimeFigureOut">
              <a:rPr lang="en-GB" smtClean="0"/>
              <a:t>17/10/2020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2A75A-A427-4563-B5F3-7689470D79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256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D7601-F4A1-46F0-B2B7-46904155EDBA}" type="datetimeFigureOut">
              <a:rPr lang="en-GB" smtClean="0"/>
              <a:t>17/10/2020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2A75A-A427-4563-B5F3-7689470D79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519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D7601-F4A1-46F0-B2B7-46904155EDBA}" type="datetimeFigureOut">
              <a:rPr lang="en-GB" smtClean="0"/>
              <a:t>17/10/2020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2A75A-A427-4563-B5F3-7689470D79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6425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D7601-F4A1-46F0-B2B7-46904155EDBA}" type="datetimeFigureOut">
              <a:rPr lang="en-GB" smtClean="0"/>
              <a:t>17/10/2020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2A75A-A427-4563-B5F3-7689470D79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6752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D7601-F4A1-46F0-B2B7-46904155EDBA}" type="datetimeFigureOut">
              <a:rPr lang="en-GB" smtClean="0"/>
              <a:t>17/10/2020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2A75A-A427-4563-B5F3-7689470D79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121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D7601-F4A1-46F0-B2B7-46904155EDBA}" type="datetimeFigureOut">
              <a:rPr lang="en-GB" smtClean="0"/>
              <a:t>17/10/2020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2A75A-A427-4563-B5F3-7689470D79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695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D7601-F4A1-46F0-B2B7-46904155EDBA}" type="datetimeFigureOut">
              <a:rPr lang="en-GB" smtClean="0"/>
              <a:t>17/10/2020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2A75A-A427-4563-B5F3-7689470D79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521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D7601-F4A1-46F0-B2B7-46904155EDBA}" type="datetimeFigureOut">
              <a:rPr lang="en-GB" smtClean="0"/>
              <a:t>17/10/2020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2A75A-A427-4563-B5F3-7689470D79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906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D7601-F4A1-46F0-B2B7-46904155EDBA}" type="datetimeFigureOut">
              <a:rPr lang="en-GB" smtClean="0"/>
              <a:t>17/10/2020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2A75A-A427-4563-B5F3-7689470D79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8605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D7601-F4A1-46F0-B2B7-46904155EDBA}" type="datetimeFigureOut">
              <a:rPr lang="en-GB" smtClean="0"/>
              <a:t>17/10/2020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2A75A-A427-4563-B5F3-7689470D79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565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D7601-F4A1-46F0-B2B7-46904155EDBA}" type="datetimeFigureOut">
              <a:rPr lang="en-GB" smtClean="0"/>
              <a:t>17/10/2020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2A75A-A427-4563-B5F3-7689470D79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193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D7601-F4A1-46F0-B2B7-46904155EDBA}" type="datetimeFigureOut">
              <a:rPr lang="en-GB" smtClean="0"/>
              <a:t>17/10/2020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2A75A-A427-4563-B5F3-7689470D79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269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com/url?sa=i&amp;url=https://yourfuntasticworld.wordpress.com/2018/11/30/discussion-about-unseen-poetry/&amp;psig=AOvVaw2jGc03mhnIuUtOroh9KRER&amp;ust=1590666936762000&amp;source=images&amp;cd=vfe&amp;ved=0CAIQjRxqFwoTCLCDzK3-0-kCFQAAAAAdAAAAABAD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FD80C23-9C69-4AC8-9567-034F269CD0BD}"/>
              </a:ext>
            </a:extLst>
          </p:cNvPr>
          <p:cNvSpPr/>
          <p:nvPr/>
        </p:nvSpPr>
        <p:spPr>
          <a:xfrm>
            <a:off x="0" y="596323"/>
            <a:ext cx="6858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800" b="1" u="sng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English Literature – Unseen Poetry</a:t>
            </a:r>
            <a:endParaRPr lang="en-GB" sz="1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2800" b="1" u="sng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Key Stage 4 – Year 11</a:t>
            </a:r>
            <a:endParaRPr lang="en-GB" sz="1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2800" b="1" u="sng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Homework Booklet</a:t>
            </a:r>
            <a:endParaRPr lang="en-GB" sz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C8B22CA-3EA5-42DE-9622-19EF92F0F8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890269"/>
              </p:ext>
            </p:extLst>
          </p:nvPr>
        </p:nvGraphicFramePr>
        <p:xfrm>
          <a:off x="685800" y="2392271"/>
          <a:ext cx="5486400" cy="41880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8675">
                  <a:extLst>
                    <a:ext uri="{9D8B030D-6E8A-4147-A177-3AD203B41FA5}">
                      <a16:colId xmlns:a16="http://schemas.microsoft.com/office/drawing/2014/main" val="1846824312"/>
                    </a:ext>
                  </a:extLst>
                </a:gridCol>
                <a:gridCol w="3926150">
                  <a:extLst>
                    <a:ext uri="{9D8B030D-6E8A-4147-A177-3AD203B41FA5}">
                      <a16:colId xmlns:a16="http://schemas.microsoft.com/office/drawing/2014/main" val="3898979018"/>
                    </a:ext>
                  </a:extLst>
                </a:gridCol>
                <a:gridCol w="1171575">
                  <a:extLst>
                    <a:ext uri="{9D8B030D-6E8A-4147-A177-3AD203B41FA5}">
                      <a16:colId xmlns:a16="http://schemas.microsoft.com/office/drawing/2014/main" val="1292556306"/>
                    </a:ext>
                  </a:extLst>
                </a:gridCol>
              </a:tblGrid>
              <a:tr h="408874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Contents 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Completed? (tick)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350050"/>
                  </a:ext>
                </a:extLst>
              </a:tr>
              <a:tr h="3504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+mj-lt"/>
                        </a:rPr>
                        <a:t>Loss</a:t>
                      </a:r>
                      <a:endParaRPr lang="en-GB" sz="14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u="none" strike="noStrike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1662060"/>
                  </a:ext>
                </a:extLst>
              </a:tr>
              <a:tr h="3504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Animals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u="none" strike="noStrike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8655804"/>
                  </a:ext>
                </a:extLst>
              </a:tr>
              <a:tr h="3504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Soldier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u="none" strike="noStrike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488819"/>
                  </a:ext>
                </a:extLst>
              </a:tr>
              <a:tr h="3504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4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Choices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u="none" strike="noStrike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3639813"/>
                  </a:ext>
                </a:extLst>
              </a:tr>
              <a:tr h="3504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Poverty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u="none" strike="noStrike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2358846"/>
                  </a:ext>
                </a:extLst>
              </a:tr>
              <a:tr h="3504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6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Loyalty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u="none" strike="noStrike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6840895"/>
                  </a:ext>
                </a:extLst>
              </a:tr>
              <a:tr h="3504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7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Success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u="none" strike="noStrike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5474968"/>
                  </a:ext>
                </a:extLst>
              </a:tr>
              <a:tr h="3504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8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Love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u="none" strike="noStrike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7698422"/>
                  </a:ext>
                </a:extLst>
              </a:tr>
              <a:tr h="4318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9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Regret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u="none" strike="noStrike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1689464"/>
                  </a:ext>
                </a:extLst>
              </a:tr>
              <a:tr h="5256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10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Death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u="none" strike="noStrike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8094157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57CDAFCB-C583-47EF-AC59-41D7F39ECE85}"/>
              </a:ext>
            </a:extLst>
          </p:cNvPr>
          <p:cNvSpPr/>
          <p:nvPr/>
        </p:nvSpPr>
        <p:spPr>
          <a:xfrm>
            <a:off x="0" y="10438417"/>
            <a:ext cx="6858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40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Name______________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40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Class_______________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Picture 8" descr="Discussion about unseen poetry">
            <a:hlinkClick r:id="rId2" tgtFrame="&quot;_blank&quot;"/>
            <a:extLst>
              <a:ext uri="{FF2B5EF4-FFF2-40B4-BE49-F238E27FC236}">
                <a16:creationId xmlns:a16="http://schemas.microsoft.com/office/drawing/2014/main" id="{0A412827-5A60-4110-9388-672176425E9D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" r="4247"/>
          <a:stretch/>
        </p:blipFill>
        <p:spPr bwMode="auto">
          <a:xfrm>
            <a:off x="1827090" y="7432763"/>
            <a:ext cx="3203819" cy="245739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6841052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D43D3-42C7-4DA9-87AF-F832145F7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377"/>
            <a:ext cx="6858000" cy="1210732"/>
          </a:xfrm>
        </p:spPr>
        <p:txBody>
          <a:bodyPr>
            <a:noAutofit/>
          </a:bodyPr>
          <a:lstStyle/>
          <a:p>
            <a:pPr algn="ctr"/>
            <a:r>
              <a:rPr lang="en-GB" sz="1600" b="1" u="sng" dirty="0"/>
              <a:t>2. Animals</a:t>
            </a:r>
            <a:br>
              <a:rPr lang="en-GB" sz="1600" b="1" u="sng" dirty="0"/>
            </a:br>
            <a:r>
              <a:rPr lang="en-GB" sz="700" b="1" u="sng" dirty="0"/>
              <a:t/>
            </a:r>
            <a:br>
              <a:rPr lang="en-GB" sz="700" b="1" u="sng" dirty="0"/>
            </a:br>
            <a:r>
              <a:rPr lang="en-GB" sz="1600" b="1" u="sng" dirty="0"/>
              <a:t>27.2 In both ‘The Wild Swans at </a:t>
            </a:r>
            <a:r>
              <a:rPr lang="en-GB" sz="1600" b="1" u="sng" dirty="0" err="1"/>
              <a:t>Coole</a:t>
            </a:r>
            <a:r>
              <a:rPr lang="en-GB" sz="1600" b="1" u="sng" dirty="0"/>
              <a:t>’ and ‘The Tyger’, the speakers describe an animal. What are the similarities and/or differences between the ways the poets present these animals?</a:t>
            </a:r>
            <a:r>
              <a:rPr lang="en-GB" sz="1600" b="1" dirty="0"/>
              <a:t>										[8 marks]</a:t>
            </a:r>
            <a:endParaRPr lang="en-GB" sz="1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7886365-4AC4-48E4-B52A-A39830FECB04}"/>
              </a:ext>
            </a:extLst>
          </p:cNvPr>
          <p:cNvSpPr/>
          <p:nvPr/>
        </p:nvSpPr>
        <p:spPr>
          <a:xfrm>
            <a:off x="270710" y="1415448"/>
            <a:ext cx="6858000" cy="8063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b="1" u="sng" dirty="0"/>
              <a:t>The Tyger  </a:t>
            </a:r>
            <a:endParaRPr lang="en-GB" sz="1400" dirty="0"/>
          </a:p>
          <a:p>
            <a:r>
              <a:rPr lang="en-GB" sz="1400" dirty="0"/>
              <a:t>Tyger </a:t>
            </a:r>
            <a:r>
              <a:rPr lang="en-GB" sz="1400" dirty="0" err="1"/>
              <a:t>Tyger</a:t>
            </a:r>
            <a:r>
              <a:rPr lang="en-GB" sz="1400" dirty="0"/>
              <a:t>, burning bright, </a:t>
            </a:r>
          </a:p>
          <a:p>
            <a:r>
              <a:rPr lang="en-GB" sz="1400" dirty="0"/>
              <a:t>In the forests of the night; </a:t>
            </a:r>
          </a:p>
          <a:p>
            <a:r>
              <a:rPr lang="en-GB" sz="1400" dirty="0"/>
              <a:t>What immortal hand or eye, </a:t>
            </a:r>
          </a:p>
          <a:p>
            <a:r>
              <a:rPr lang="en-GB" sz="1400" dirty="0"/>
              <a:t>Could frame thy fearful symmetry? </a:t>
            </a:r>
          </a:p>
          <a:p>
            <a:r>
              <a:rPr lang="en-GB" sz="1400" dirty="0"/>
              <a:t> </a:t>
            </a:r>
          </a:p>
          <a:p>
            <a:r>
              <a:rPr lang="en-GB" sz="1400" dirty="0"/>
              <a:t>In what distant deeps or skies. </a:t>
            </a:r>
          </a:p>
          <a:p>
            <a:r>
              <a:rPr lang="en-GB" sz="1400" dirty="0"/>
              <a:t>Burnt the fire of thine eyes? </a:t>
            </a:r>
          </a:p>
          <a:p>
            <a:r>
              <a:rPr lang="en-GB" sz="1400" dirty="0"/>
              <a:t>On what wings dare he aspire? </a:t>
            </a:r>
          </a:p>
          <a:p>
            <a:r>
              <a:rPr lang="en-GB" sz="1400" dirty="0"/>
              <a:t>What the hand, dare seize the fire? </a:t>
            </a:r>
          </a:p>
          <a:p>
            <a:r>
              <a:rPr lang="en-GB" sz="1400" dirty="0"/>
              <a:t> </a:t>
            </a:r>
          </a:p>
          <a:p>
            <a:r>
              <a:rPr lang="en-GB" sz="1400" dirty="0"/>
              <a:t>And what shoulder, &amp; what art, </a:t>
            </a:r>
          </a:p>
          <a:p>
            <a:r>
              <a:rPr lang="en-GB" sz="1400" dirty="0"/>
              <a:t>Could twist the sinews of thy heart? </a:t>
            </a:r>
          </a:p>
          <a:p>
            <a:r>
              <a:rPr lang="en-GB" sz="1400" dirty="0"/>
              <a:t>And when thy heart began to beat, </a:t>
            </a:r>
          </a:p>
          <a:p>
            <a:r>
              <a:rPr lang="en-GB" sz="1400" dirty="0"/>
              <a:t>What dread hand? &amp; what dread feet? </a:t>
            </a:r>
          </a:p>
          <a:p>
            <a:r>
              <a:rPr lang="en-GB" sz="1400" dirty="0"/>
              <a:t> </a:t>
            </a:r>
          </a:p>
          <a:p>
            <a:r>
              <a:rPr lang="en-GB" sz="1400" dirty="0"/>
              <a:t>What the hammer? what the chain, </a:t>
            </a:r>
          </a:p>
          <a:p>
            <a:r>
              <a:rPr lang="en-GB" sz="1400" dirty="0"/>
              <a:t>In what furnace was thy brain? </a:t>
            </a:r>
          </a:p>
          <a:p>
            <a:r>
              <a:rPr lang="en-GB" sz="1400" dirty="0"/>
              <a:t>What the anvil? what dread grasp, </a:t>
            </a:r>
          </a:p>
          <a:p>
            <a:r>
              <a:rPr lang="en-GB" sz="1400" dirty="0"/>
              <a:t>Dare its deadly terrors clasp! </a:t>
            </a:r>
          </a:p>
          <a:p>
            <a:r>
              <a:rPr lang="en-GB" sz="1400" dirty="0"/>
              <a:t> </a:t>
            </a:r>
          </a:p>
          <a:p>
            <a:r>
              <a:rPr lang="en-GB" sz="1400" dirty="0"/>
              <a:t>When the stars threw down their spears </a:t>
            </a:r>
          </a:p>
          <a:p>
            <a:r>
              <a:rPr lang="en-GB" sz="1400" dirty="0"/>
              <a:t>And </a:t>
            </a:r>
            <a:r>
              <a:rPr lang="en-GB" sz="1400" dirty="0" err="1"/>
              <a:t>water'd</a:t>
            </a:r>
            <a:r>
              <a:rPr lang="en-GB" sz="1400" dirty="0"/>
              <a:t> heaven with their tears: </a:t>
            </a:r>
          </a:p>
          <a:p>
            <a:r>
              <a:rPr lang="en-GB" sz="1400" dirty="0"/>
              <a:t>Did he smile his work to see? </a:t>
            </a:r>
          </a:p>
          <a:p>
            <a:r>
              <a:rPr lang="en-GB" sz="1400" dirty="0"/>
              <a:t>Did he who made the Lamb make thee? </a:t>
            </a:r>
          </a:p>
          <a:p>
            <a:r>
              <a:rPr lang="en-GB" sz="1400" dirty="0"/>
              <a:t> </a:t>
            </a:r>
          </a:p>
          <a:p>
            <a:r>
              <a:rPr lang="en-GB" sz="1400" dirty="0"/>
              <a:t>Tyger </a:t>
            </a:r>
            <a:r>
              <a:rPr lang="en-GB" sz="1400" dirty="0" err="1"/>
              <a:t>Tyger</a:t>
            </a:r>
            <a:r>
              <a:rPr lang="en-GB" sz="1400" dirty="0"/>
              <a:t> burning bright, </a:t>
            </a:r>
          </a:p>
          <a:p>
            <a:r>
              <a:rPr lang="en-GB" sz="1400" dirty="0"/>
              <a:t>In the forests of the night: </a:t>
            </a:r>
          </a:p>
          <a:p>
            <a:r>
              <a:rPr lang="en-GB" sz="1400" dirty="0"/>
              <a:t>What immortal hand or eye, </a:t>
            </a:r>
          </a:p>
          <a:p>
            <a:r>
              <a:rPr lang="en-GB" sz="1400" dirty="0"/>
              <a:t>Dare frame thy fearful symmetry?</a:t>
            </a:r>
          </a:p>
          <a:p>
            <a:r>
              <a:rPr lang="en-GB" sz="1400" dirty="0"/>
              <a:t> </a:t>
            </a:r>
          </a:p>
          <a:p>
            <a:r>
              <a:rPr lang="en-GB" sz="1400" i="1" dirty="0"/>
              <a:t>William Blake</a:t>
            </a:r>
            <a:endParaRPr lang="en-GB" sz="1400" dirty="0"/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r>
              <a:rPr lang="en-GB" sz="1400" b="1" u="sng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Plan:</a:t>
            </a:r>
            <a:endParaRPr lang="en-GB" sz="1400" b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532CD4-3238-4C67-8D91-4C1BFF61AF6C}"/>
              </a:ext>
            </a:extLst>
          </p:cNvPr>
          <p:cNvSpPr/>
          <p:nvPr/>
        </p:nvSpPr>
        <p:spPr>
          <a:xfrm>
            <a:off x="270710" y="9216188"/>
            <a:ext cx="6316580" cy="2705167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512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937EF42-9F8D-48B3-A598-E568335C1F5C}"/>
              </a:ext>
            </a:extLst>
          </p:cNvPr>
          <p:cNvSpPr/>
          <p:nvPr/>
        </p:nvSpPr>
        <p:spPr>
          <a:xfrm>
            <a:off x="1" y="0"/>
            <a:ext cx="6858000" cy="12249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Response: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3417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D43D3-42C7-4DA9-87AF-F832145F7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6858000" cy="1210732"/>
          </a:xfrm>
        </p:spPr>
        <p:txBody>
          <a:bodyPr>
            <a:normAutofit fontScale="90000"/>
          </a:bodyPr>
          <a:lstStyle/>
          <a:p>
            <a:pPr algn="ctr"/>
            <a:r>
              <a:rPr lang="en-GB" sz="1600" b="1" u="sng" dirty="0"/>
              <a:t>3. Soldier</a:t>
            </a:r>
            <a:br>
              <a:rPr lang="en-GB" sz="1600" b="1" u="sng" dirty="0"/>
            </a:br>
            <a:r>
              <a:rPr lang="en-GB" sz="1600" b="1" u="sng" dirty="0"/>
              <a:t/>
            </a:r>
            <a:br>
              <a:rPr lang="en-GB" sz="1600" b="1" u="sng" dirty="0"/>
            </a:br>
            <a:r>
              <a:rPr lang="en-GB" sz="1600" b="1" u="sng" dirty="0"/>
              <a:t>27.1 In ‘The Rear-Guard,’ how does the poet present his ideas about the soldier’s journey?</a:t>
            </a:r>
            <a:r>
              <a:rPr lang="en-GB" sz="1600" b="1" dirty="0"/>
              <a:t>						[24 Marks]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7886365-4AC4-48E4-B52A-A39830FECB04}"/>
              </a:ext>
            </a:extLst>
          </p:cNvPr>
          <p:cNvSpPr/>
          <p:nvPr/>
        </p:nvSpPr>
        <p:spPr>
          <a:xfrm>
            <a:off x="270710" y="1074254"/>
            <a:ext cx="6858000" cy="7925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b="1" u="sng" dirty="0"/>
              <a:t>The Rear-Guard </a:t>
            </a:r>
            <a:endParaRPr lang="en-GB" sz="1400" dirty="0"/>
          </a:p>
          <a:p>
            <a:r>
              <a:rPr lang="en-GB" sz="1400" dirty="0"/>
              <a:t>Groping along the tunnel, step by step, </a:t>
            </a:r>
          </a:p>
          <a:p>
            <a:r>
              <a:rPr lang="en-GB" sz="1400" dirty="0"/>
              <a:t>He winked his prying torch with patching glare </a:t>
            </a:r>
          </a:p>
          <a:p>
            <a:r>
              <a:rPr lang="en-GB" sz="1400" dirty="0"/>
              <a:t>From side to side, and sniffed the unwholesome air. </a:t>
            </a:r>
          </a:p>
          <a:p>
            <a:r>
              <a:rPr lang="en-GB" sz="1400" dirty="0"/>
              <a:t> </a:t>
            </a:r>
          </a:p>
          <a:p>
            <a:r>
              <a:rPr lang="en-GB" sz="1400" dirty="0"/>
              <a:t>Tins, boxes, bottles, shapes too vague to know, </a:t>
            </a:r>
          </a:p>
          <a:p>
            <a:r>
              <a:rPr lang="en-GB" sz="1400" dirty="0"/>
              <a:t>A mirror smashed, the mattress from a bed;</a:t>
            </a:r>
          </a:p>
          <a:p>
            <a:r>
              <a:rPr lang="en-GB" sz="1400" dirty="0"/>
              <a:t> And he, exploring fifty feet below </a:t>
            </a:r>
          </a:p>
          <a:p>
            <a:r>
              <a:rPr lang="en-GB" sz="1400" dirty="0"/>
              <a:t>The rosy gloom of battle overhead. </a:t>
            </a:r>
          </a:p>
          <a:p>
            <a:r>
              <a:rPr lang="en-GB" sz="1400" dirty="0"/>
              <a:t> </a:t>
            </a:r>
          </a:p>
          <a:p>
            <a:r>
              <a:rPr lang="en-GB" sz="1400" dirty="0"/>
              <a:t>Tripping, he grabbed the wall; saw someone lie </a:t>
            </a:r>
          </a:p>
          <a:p>
            <a:r>
              <a:rPr lang="en-GB" sz="1400" dirty="0"/>
              <a:t>Humped at his feet, half-hidden by a rug, </a:t>
            </a:r>
          </a:p>
          <a:p>
            <a:r>
              <a:rPr lang="en-GB" sz="1400" dirty="0"/>
              <a:t>And stooped to give the sleeper’s arm a tug. </a:t>
            </a:r>
          </a:p>
          <a:p>
            <a:r>
              <a:rPr lang="en-GB" sz="1400" dirty="0"/>
              <a:t>‘I’m looking for headquarters.’ No reply. </a:t>
            </a:r>
          </a:p>
          <a:p>
            <a:r>
              <a:rPr lang="en-GB" sz="1400" dirty="0"/>
              <a:t>‘God blast your neck!’ (For days he’d had no sleep.) </a:t>
            </a:r>
          </a:p>
          <a:p>
            <a:r>
              <a:rPr lang="en-GB" sz="1400" dirty="0"/>
              <a:t>‘Get up and guide me through this stinking place.’ </a:t>
            </a:r>
          </a:p>
          <a:p>
            <a:r>
              <a:rPr lang="en-GB" sz="1400" dirty="0"/>
              <a:t> </a:t>
            </a:r>
          </a:p>
          <a:p>
            <a:r>
              <a:rPr lang="en-GB" sz="1400" dirty="0"/>
              <a:t>Savage, he kicked a soft, </a:t>
            </a:r>
            <a:r>
              <a:rPr lang="en-GB" sz="1400" dirty="0" err="1"/>
              <a:t>unanswering</a:t>
            </a:r>
            <a:r>
              <a:rPr lang="en-GB" sz="1400" dirty="0"/>
              <a:t> heap, </a:t>
            </a:r>
          </a:p>
          <a:p>
            <a:r>
              <a:rPr lang="en-GB" sz="1400" dirty="0"/>
              <a:t>And flashed his beam across the livid face </a:t>
            </a:r>
          </a:p>
          <a:p>
            <a:r>
              <a:rPr lang="en-GB" sz="1400" dirty="0"/>
              <a:t>Terribly glaring up, whose eyes yet wore </a:t>
            </a:r>
          </a:p>
          <a:p>
            <a:r>
              <a:rPr lang="en-GB" sz="1400" dirty="0"/>
              <a:t>Agony dying hard ten days before; </a:t>
            </a:r>
          </a:p>
          <a:p>
            <a:r>
              <a:rPr lang="en-GB" sz="1400" dirty="0"/>
              <a:t>And fists of fingers clutched a blackening wound. </a:t>
            </a:r>
          </a:p>
          <a:p>
            <a:r>
              <a:rPr lang="en-GB" sz="1400" dirty="0"/>
              <a:t> </a:t>
            </a:r>
          </a:p>
          <a:p>
            <a:r>
              <a:rPr lang="en-GB" sz="1400" dirty="0"/>
              <a:t>Alone he staggered on until he found </a:t>
            </a:r>
          </a:p>
          <a:p>
            <a:r>
              <a:rPr lang="en-GB" sz="1400" dirty="0"/>
              <a:t>Dawn’s ghost that filtered down a shafted stair </a:t>
            </a:r>
          </a:p>
          <a:p>
            <a:r>
              <a:rPr lang="en-GB" sz="1400" dirty="0"/>
              <a:t>To the dazed, muttering creatures underground </a:t>
            </a:r>
          </a:p>
          <a:p>
            <a:r>
              <a:rPr lang="en-GB" sz="1400" dirty="0"/>
              <a:t>Who hear the boom of shells in muffled sound. </a:t>
            </a:r>
          </a:p>
          <a:p>
            <a:r>
              <a:rPr lang="en-GB" sz="1400" dirty="0"/>
              <a:t> </a:t>
            </a:r>
          </a:p>
          <a:p>
            <a:r>
              <a:rPr lang="en-GB" sz="1400" dirty="0"/>
              <a:t>At last, with sweat of horror in his hair, </a:t>
            </a:r>
          </a:p>
          <a:p>
            <a:r>
              <a:rPr lang="en-GB" sz="1400" dirty="0"/>
              <a:t>He climbed through darkness to the twilight air, </a:t>
            </a:r>
          </a:p>
          <a:p>
            <a:r>
              <a:rPr lang="en-GB" sz="1400" dirty="0"/>
              <a:t>Unloading hell behind him step by step. </a:t>
            </a:r>
          </a:p>
          <a:p>
            <a:r>
              <a:rPr lang="en-GB" sz="1400" dirty="0"/>
              <a:t> </a:t>
            </a:r>
          </a:p>
          <a:p>
            <a:r>
              <a:rPr lang="en-GB" sz="1400" i="1" dirty="0"/>
              <a:t>Siegfried Sassoon</a:t>
            </a:r>
            <a:endParaRPr lang="en-GB" sz="1400" dirty="0"/>
          </a:p>
          <a:p>
            <a:pPr indent="-152400" fontAlgn="base">
              <a:spcAft>
                <a:spcPts val="0"/>
              </a:spcAft>
            </a:pPr>
            <a:endParaRPr lang="en-GB" sz="11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1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1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r>
              <a:rPr lang="en-GB" sz="1400" b="1" u="sng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Plan:</a:t>
            </a:r>
            <a:endParaRPr lang="en-GB" sz="1400" b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532CD4-3238-4C67-8D91-4C1BFF61AF6C}"/>
              </a:ext>
            </a:extLst>
          </p:cNvPr>
          <p:cNvSpPr/>
          <p:nvPr/>
        </p:nvSpPr>
        <p:spPr>
          <a:xfrm>
            <a:off x="270710" y="8999500"/>
            <a:ext cx="6316580" cy="2921856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5524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937EF42-9F8D-48B3-A598-E568335C1F5C}"/>
              </a:ext>
            </a:extLst>
          </p:cNvPr>
          <p:cNvSpPr/>
          <p:nvPr/>
        </p:nvSpPr>
        <p:spPr>
          <a:xfrm>
            <a:off x="1" y="0"/>
            <a:ext cx="6858000" cy="12249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Response: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4296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937EF42-9F8D-48B3-A598-E568335C1F5C}"/>
              </a:ext>
            </a:extLst>
          </p:cNvPr>
          <p:cNvSpPr/>
          <p:nvPr/>
        </p:nvSpPr>
        <p:spPr>
          <a:xfrm>
            <a:off x="1" y="0"/>
            <a:ext cx="6858000" cy="12249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9863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D43D3-42C7-4DA9-87AF-F832145F7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377"/>
            <a:ext cx="6858000" cy="1210732"/>
          </a:xfrm>
        </p:spPr>
        <p:txBody>
          <a:bodyPr>
            <a:noAutofit/>
          </a:bodyPr>
          <a:lstStyle/>
          <a:p>
            <a:pPr algn="ctr"/>
            <a:r>
              <a:rPr lang="en-GB" sz="1600" b="1" u="sng" dirty="0"/>
              <a:t>3. Solider</a:t>
            </a:r>
            <a:br>
              <a:rPr lang="en-GB" sz="1600" b="1" u="sng" dirty="0"/>
            </a:br>
            <a:r>
              <a:rPr lang="en-GB" sz="700" b="1" u="sng" dirty="0"/>
              <a:t/>
            </a:r>
            <a:br>
              <a:rPr lang="en-GB" sz="700" b="1" u="sng" dirty="0"/>
            </a:br>
            <a:r>
              <a:rPr lang="en-GB" sz="1600" b="1" u="sng" dirty="0"/>
              <a:t>27.2 In both ‘The Rear Guard’ and ‘The Soldier’, they describe the experience of a soldier. What are the similarities and/or differences between how the poets present being a soldier? </a:t>
            </a:r>
            <a:r>
              <a:rPr lang="en-GB" sz="1600" b="1" dirty="0"/>
              <a:t>										[8 marks]</a:t>
            </a:r>
            <a:endParaRPr lang="en-GB" sz="1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7886365-4AC4-48E4-B52A-A39830FECB04}"/>
              </a:ext>
            </a:extLst>
          </p:cNvPr>
          <p:cNvSpPr/>
          <p:nvPr/>
        </p:nvSpPr>
        <p:spPr>
          <a:xfrm>
            <a:off x="270710" y="1415448"/>
            <a:ext cx="658729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u="sng" dirty="0"/>
              <a:t>The Solider</a:t>
            </a:r>
            <a:endParaRPr lang="en-GB" sz="1600" dirty="0"/>
          </a:p>
          <a:p>
            <a:r>
              <a:rPr lang="en-GB" sz="1600" dirty="0"/>
              <a:t>If I should die, think only this of me;	 </a:t>
            </a:r>
          </a:p>
          <a:p>
            <a:r>
              <a:rPr lang="en-GB" sz="1600" dirty="0"/>
              <a:t>  That there's some corner of a foreign field	 </a:t>
            </a:r>
          </a:p>
          <a:p>
            <a:r>
              <a:rPr lang="en-GB" sz="1600" dirty="0"/>
              <a:t>That is for ever England. There shall be	 </a:t>
            </a:r>
          </a:p>
          <a:p>
            <a:r>
              <a:rPr lang="en-GB" sz="1600" dirty="0"/>
              <a:t>  In that rich earth a richer dust concealed;	 </a:t>
            </a:r>
          </a:p>
          <a:p>
            <a:r>
              <a:rPr lang="en-GB" sz="1600" dirty="0"/>
              <a:t>A dust whom England bore, shaped, made aware,</a:t>
            </a:r>
          </a:p>
          <a:p>
            <a:r>
              <a:rPr lang="en-GB" sz="1600" dirty="0"/>
              <a:t>  Gave, once, her flowers to love, her ways to roam,</a:t>
            </a:r>
          </a:p>
          <a:p>
            <a:r>
              <a:rPr lang="en-GB" sz="1600" dirty="0"/>
              <a:t>A body of England's breathing English air,	 </a:t>
            </a:r>
          </a:p>
          <a:p>
            <a:r>
              <a:rPr lang="en-GB" sz="1600" dirty="0"/>
              <a:t>  Washed by the rivers, blest by suns of home.	 </a:t>
            </a:r>
          </a:p>
          <a:p>
            <a:r>
              <a:rPr lang="en-GB" sz="1600" dirty="0"/>
              <a:t>  </a:t>
            </a:r>
          </a:p>
          <a:p>
            <a:r>
              <a:rPr lang="en-GB" sz="1600" dirty="0"/>
              <a:t>And think, this heart, all evil shed away,	 </a:t>
            </a:r>
          </a:p>
          <a:p>
            <a:r>
              <a:rPr lang="en-GB" sz="1600" dirty="0"/>
              <a:t>  A pulse in the eternal mind, no less</a:t>
            </a:r>
          </a:p>
          <a:p>
            <a:r>
              <a:rPr lang="en-GB" sz="1600" dirty="0"/>
              <a:t>Gives somewhere back the thoughts by England given;</a:t>
            </a:r>
          </a:p>
          <a:p>
            <a:r>
              <a:rPr lang="en-GB" sz="1600" dirty="0"/>
              <a:t>Her sights and sounds; dreams happy as her day; </a:t>
            </a:r>
          </a:p>
          <a:p>
            <a:r>
              <a:rPr lang="en-GB" sz="1600" dirty="0"/>
              <a:t>  And laughter, learnt of friends; and gentleness,</a:t>
            </a:r>
          </a:p>
          <a:p>
            <a:r>
              <a:rPr lang="en-GB" sz="1600" dirty="0"/>
              <a:t>In hearts at peace, under an English heaven.</a:t>
            </a:r>
          </a:p>
          <a:p>
            <a:r>
              <a:rPr lang="en-GB" sz="1600" dirty="0"/>
              <a:t> </a:t>
            </a:r>
          </a:p>
          <a:p>
            <a:r>
              <a:rPr lang="en-GB" sz="1600" i="1" dirty="0"/>
              <a:t>Rupert Brooke</a:t>
            </a:r>
            <a:endParaRPr lang="en-GB" sz="1600" dirty="0"/>
          </a:p>
          <a:p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r>
              <a:rPr lang="en-GB" sz="1400" b="1" u="sng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Plan:</a:t>
            </a:r>
            <a:endParaRPr lang="en-GB" sz="1400" b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532CD4-3238-4C67-8D91-4C1BFF61AF6C}"/>
              </a:ext>
            </a:extLst>
          </p:cNvPr>
          <p:cNvSpPr/>
          <p:nvPr/>
        </p:nvSpPr>
        <p:spPr>
          <a:xfrm>
            <a:off x="270710" y="8253664"/>
            <a:ext cx="6316580" cy="3667692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70588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937EF42-9F8D-48B3-A598-E568335C1F5C}"/>
              </a:ext>
            </a:extLst>
          </p:cNvPr>
          <p:cNvSpPr/>
          <p:nvPr/>
        </p:nvSpPr>
        <p:spPr>
          <a:xfrm>
            <a:off x="1" y="0"/>
            <a:ext cx="6858000" cy="12249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Response: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4919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D43D3-42C7-4DA9-87AF-F832145F7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6858000" cy="1210732"/>
          </a:xfrm>
        </p:spPr>
        <p:txBody>
          <a:bodyPr>
            <a:normAutofit fontScale="90000"/>
          </a:bodyPr>
          <a:lstStyle/>
          <a:p>
            <a:pPr algn="ctr"/>
            <a:r>
              <a:rPr lang="en-GB" sz="1600" b="1" u="sng" dirty="0"/>
              <a:t>4. Choices</a:t>
            </a:r>
            <a:br>
              <a:rPr lang="en-GB" sz="1600" b="1" u="sng" dirty="0"/>
            </a:br>
            <a:r>
              <a:rPr lang="en-GB" sz="1600" b="1" u="sng" dirty="0"/>
              <a:t/>
            </a:r>
            <a:br>
              <a:rPr lang="en-GB" sz="1600" b="1" u="sng" dirty="0"/>
            </a:br>
            <a:r>
              <a:rPr lang="en-GB" sz="1600" b="1" u="sng" dirty="0"/>
              <a:t>27.1 In ‘The Road Not Taken,’ how does the poet present ideas about the importance of making decisions?</a:t>
            </a:r>
            <a:r>
              <a:rPr lang="en-GB" sz="1600" b="1" dirty="0"/>
              <a:t>				[24 Marks]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7886365-4AC4-48E4-B52A-A39830FECB04}"/>
              </a:ext>
            </a:extLst>
          </p:cNvPr>
          <p:cNvSpPr/>
          <p:nvPr/>
        </p:nvSpPr>
        <p:spPr>
          <a:xfrm>
            <a:off x="270710" y="1210732"/>
            <a:ext cx="6858000" cy="73866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500" b="1" u="sng" dirty="0"/>
              <a:t>The Road Not Taken</a:t>
            </a:r>
          </a:p>
          <a:p>
            <a:r>
              <a:rPr lang="en-GB" sz="1500" dirty="0"/>
              <a:t>Two roads diverged in a yellow wood,</a:t>
            </a:r>
          </a:p>
          <a:p>
            <a:r>
              <a:rPr lang="en-GB" sz="1500" dirty="0"/>
              <a:t>And sorry I could not travel both</a:t>
            </a:r>
          </a:p>
          <a:p>
            <a:r>
              <a:rPr lang="en-GB" sz="1500" dirty="0"/>
              <a:t>And be one traveller, long I stood</a:t>
            </a:r>
          </a:p>
          <a:p>
            <a:r>
              <a:rPr lang="en-GB" sz="1500" dirty="0"/>
              <a:t>And looked down one as far as I could</a:t>
            </a:r>
          </a:p>
          <a:p>
            <a:r>
              <a:rPr lang="en-GB" sz="1500" dirty="0"/>
              <a:t>To where it bent in the undergrowth;</a:t>
            </a:r>
          </a:p>
          <a:p>
            <a:endParaRPr lang="en-GB" sz="1500" dirty="0"/>
          </a:p>
          <a:p>
            <a:r>
              <a:rPr lang="en-GB" sz="1500" dirty="0"/>
              <a:t>Then took the other, as just as fair,</a:t>
            </a:r>
          </a:p>
          <a:p>
            <a:r>
              <a:rPr lang="en-GB" sz="1500" dirty="0"/>
              <a:t>And having perhaps the better claim,</a:t>
            </a:r>
          </a:p>
          <a:p>
            <a:r>
              <a:rPr lang="en-GB" sz="1500" dirty="0"/>
              <a:t>Because it was grassy and wanted wear;</a:t>
            </a:r>
          </a:p>
          <a:p>
            <a:r>
              <a:rPr lang="en-GB" sz="1500" dirty="0"/>
              <a:t>Though as for that the passing there</a:t>
            </a:r>
          </a:p>
          <a:p>
            <a:r>
              <a:rPr lang="en-GB" sz="1500" dirty="0"/>
              <a:t>Had worn them really about the same,</a:t>
            </a:r>
          </a:p>
          <a:p>
            <a:endParaRPr lang="en-GB" sz="1500" dirty="0"/>
          </a:p>
          <a:p>
            <a:r>
              <a:rPr lang="en-GB" sz="1500" dirty="0"/>
              <a:t>And both that morning equally lay</a:t>
            </a:r>
          </a:p>
          <a:p>
            <a:r>
              <a:rPr lang="en-GB" sz="1500" dirty="0"/>
              <a:t>In leaves no step had trodden black.</a:t>
            </a:r>
          </a:p>
          <a:p>
            <a:r>
              <a:rPr lang="en-GB" sz="1500" dirty="0"/>
              <a:t>Oh, I kept the first for another day!</a:t>
            </a:r>
          </a:p>
          <a:p>
            <a:r>
              <a:rPr lang="en-GB" sz="1500" dirty="0"/>
              <a:t>Yet knowing how way leads on to way,</a:t>
            </a:r>
          </a:p>
          <a:p>
            <a:r>
              <a:rPr lang="en-GB" sz="1500" dirty="0"/>
              <a:t>I doubted if I should ever come back.</a:t>
            </a:r>
          </a:p>
          <a:p>
            <a:endParaRPr lang="en-GB" sz="1500" dirty="0"/>
          </a:p>
          <a:p>
            <a:r>
              <a:rPr lang="en-GB" sz="1500" dirty="0"/>
              <a:t>I shall be telling this with a sigh</a:t>
            </a:r>
          </a:p>
          <a:p>
            <a:r>
              <a:rPr lang="en-GB" sz="1500" dirty="0"/>
              <a:t>Somewhere ages and ages hence:</a:t>
            </a:r>
          </a:p>
          <a:p>
            <a:r>
              <a:rPr lang="en-GB" sz="1500" dirty="0"/>
              <a:t>Two roads diverged in a wood, and I—</a:t>
            </a:r>
          </a:p>
          <a:p>
            <a:r>
              <a:rPr lang="en-GB" sz="1500" dirty="0"/>
              <a:t>I took the one less travelled by,</a:t>
            </a:r>
          </a:p>
          <a:p>
            <a:r>
              <a:rPr lang="en-GB" sz="1500" dirty="0"/>
              <a:t>And that has made all the difference.</a:t>
            </a:r>
          </a:p>
          <a:p>
            <a:endParaRPr lang="en-GB" sz="1500" dirty="0"/>
          </a:p>
          <a:p>
            <a:r>
              <a:rPr lang="en-GB" sz="1500" dirty="0"/>
              <a:t>Robert Frost</a:t>
            </a: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r>
              <a:rPr lang="en-GB" sz="1400" b="1" u="sng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Plan:</a:t>
            </a:r>
            <a:endParaRPr lang="en-GB" sz="1400" b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532CD4-3238-4C67-8D91-4C1BFF61AF6C}"/>
              </a:ext>
            </a:extLst>
          </p:cNvPr>
          <p:cNvSpPr/>
          <p:nvPr/>
        </p:nvSpPr>
        <p:spPr>
          <a:xfrm>
            <a:off x="270710" y="8407022"/>
            <a:ext cx="6316580" cy="3514334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95462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937EF42-9F8D-48B3-A598-E568335C1F5C}"/>
              </a:ext>
            </a:extLst>
          </p:cNvPr>
          <p:cNvSpPr/>
          <p:nvPr/>
        </p:nvSpPr>
        <p:spPr>
          <a:xfrm>
            <a:off x="1" y="0"/>
            <a:ext cx="6858000" cy="12249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Response: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59151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937EF42-9F8D-48B3-A598-E568335C1F5C}"/>
              </a:ext>
            </a:extLst>
          </p:cNvPr>
          <p:cNvSpPr/>
          <p:nvPr/>
        </p:nvSpPr>
        <p:spPr>
          <a:xfrm>
            <a:off x="1" y="0"/>
            <a:ext cx="6858000" cy="12249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093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D43D3-42C7-4DA9-87AF-F832145F7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6858000" cy="1210732"/>
          </a:xfrm>
        </p:spPr>
        <p:txBody>
          <a:bodyPr>
            <a:normAutofit/>
          </a:bodyPr>
          <a:lstStyle/>
          <a:p>
            <a:pPr algn="ctr"/>
            <a:r>
              <a:rPr lang="en-GB" sz="1600" b="1" u="sng" dirty="0"/>
              <a:t>1. Loss</a:t>
            </a:r>
            <a:br>
              <a:rPr lang="en-GB" sz="1600" b="1" u="sng" dirty="0"/>
            </a:br>
            <a:r>
              <a:rPr lang="en-GB" sz="1600" b="1" u="sng" dirty="0"/>
              <a:t/>
            </a:r>
            <a:br>
              <a:rPr lang="en-GB" sz="1600" b="1" u="sng" dirty="0"/>
            </a:br>
            <a:r>
              <a:rPr lang="en-GB" sz="1600" b="1" u="sng" dirty="0"/>
              <a:t>27.1 In ‘One Art’, how does the speaker convey their feelings about the subject of loss?</a:t>
            </a:r>
            <a:r>
              <a:rPr lang="en-GB" sz="1600" b="1" dirty="0"/>
              <a:t>						[24 Marks]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7886365-4AC4-48E4-B52A-A39830FECB04}"/>
              </a:ext>
            </a:extLst>
          </p:cNvPr>
          <p:cNvSpPr/>
          <p:nvPr/>
        </p:nvSpPr>
        <p:spPr>
          <a:xfrm>
            <a:off x="270710" y="1210732"/>
            <a:ext cx="6858000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b="1" u="sng" dirty="0"/>
              <a:t>One Art</a:t>
            </a:r>
            <a:endParaRPr lang="en-GB" sz="1400" dirty="0"/>
          </a:p>
          <a:p>
            <a:r>
              <a:rPr lang="en-GB" sz="1400" dirty="0"/>
              <a:t>The art of losing isn’t hard to master;</a:t>
            </a:r>
          </a:p>
          <a:p>
            <a:r>
              <a:rPr lang="en-GB" sz="1400" dirty="0"/>
              <a:t>so many things seem filled with the intent</a:t>
            </a:r>
          </a:p>
          <a:p>
            <a:r>
              <a:rPr lang="en-GB" sz="1400" dirty="0"/>
              <a:t>to be lost that their loss is no disaster.</a:t>
            </a:r>
          </a:p>
          <a:p>
            <a:r>
              <a:rPr lang="en-GB" sz="1400" dirty="0"/>
              <a:t> </a:t>
            </a:r>
          </a:p>
          <a:p>
            <a:r>
              <a:rPr lang="en-GB" sz="1400" dirty="0"/>
              <a:t>Lose something every day. Accept the fluster</a:t>
            </a:r>
          </a:p>
          <a:p>
            <a:r>
              <a:rPr lang="en-GB" sz="1400" dirty="0"/>
              <a:t>of lost door keys, the hour badly spent.</a:t>
            </a:r>
          </a:p>
          <a:p>
            <a:r>
              <a:rPr lang="en-GB" sz="1400" dirty="0"/>
              <a:t>The art of losing isn’t hard to master.</a:t>
            </a:r>
          </a:p>
          <a:p>
            <a:r>
              <a:rPr lang="en-GB" sz="1400" dirty="0"/>
              <a:t> </a:t>
            </a:r>
          </a:p>
          <a:p>
            <a:r>
              <a:rPr lang="en-GB" sz="1400" dirty="0"/>
              <a:t>Then practise losing farther, losing faster:</a:t>
            </a:r>
          </a:p>
          <a:p>
            <a:r>
              <a:rPr lang="en-GB" sz="1400" dirty="0"/>
              <a:t>places, and names, and where it was you meant</a:t>
            </a:r>
          </a:p>
          <a:p>
            <a:r>
              <a:rPr lang="en-GB" sz="1400" dirty="0"/>
              <a:t>to travel. None of these will bring disaster.</a:t>
            </a:r>
          </a:p>
          <a:p>
            <a:r>
              <a:rPr lang="en-GB" sz="1400" dirty="0"/>
              <a:t> </a:t>
            </a:r>
          </a:p>
          <a:p>
            <a:r>
              <a:rPr lang="en-GB" sz="1400" dirty="0"/>
              <a:t>I lost my mother’s watch. And look! my last, or</a:t>
            </a:r>
          </a:p>
          <a:p>
            <a:r>
              <a:rPr lang="en-GB" sz="1400" dirty="0"/>
              <a:t>next-to-last, of three loved houses went.</a:t>
            </a:r>
          </a:p>
          <a:p>
            <a:r>
              <a:rPr lang="en-GB" sz="1400" dirty="0"/>
              <a:t>The art of losing isn’t hard to master.</a:t>
            </a:r>
          </a:p>
          <a:p>
            <a:r>
              <a:rPr lang="en-GB" sz="1400" dirty="0"/>
              <a:t> </a:t>
            </a:r>
          </a:p>
          <a:p>
            <a:r>
              <a:rPr lang="en-GB" sz="1400" dirty="0"/>
              <a:t>I lost two cities, lovely ones. And, vaster,</a:t>
            </a:r>
          </a:p>
          <a:p>
            <a:r>
              <a:rPr lang="en-GB" sz="1400" dirty="0"/>
              <a:t>some realms I owned, two rivers, a continent.</a:t>
            </a:r>
          </a:p>
          <a:p>
            <a:r>
              <a:rPr lang="en-GB" sz="1400" dirty="0"/>
              <a:t>I miss them, but it wasn’t a disaster.</a:t>
            </a:r>
          </a:p>
          <a:p>
            <a:r>
              <a:rPr lang="en-GB" sz="1400" dirty="0"/>
              <a:t> </a:t>
            </a:r>
          </a:p>
          <a:p>
            <a:r>
              <a:rPr lang="en-GB" sz="1400" dirty="0"/>
              <a:t>– Even losing you (the joking voice, a gesture</a:t>
            </a:r>
          </a:p>
          <a:p>
            <a:r>
              <a:rPr lang="en-GB" sz="1400" dirty="0"/>
              <a:t>I love) I shan’t have lied. It’s evident</a:t>
            </a:r>
          </a:p>
          <a:p>
            <a:r>
              <a:rPr lang="en-GB" sz="1400" dirty="0"/>
              <a:t>the art of losing’s not too hard to master</a:t>
            </a:r>
          </a:p>
          <a:p>
            <a:r>
              <a:rPr lang="en-GB" sz="1400" dirty="0"/>
              <a:t>though it may look like (Write it!) like disaster.</a:t>
            </a:r>
          </a:p>
          <a:p>
            <a:r>
              <a:rPr lang="en-GB" sz="1400" dirty="0"/>
              <a:t> </a:t>
            </a:r>
          </a:p>
          <a:p>
            <a:r>
              <a:rPr lang="en-GB" sz="1400" i="1" dirty="0"/>
              <a:t>Elizabeth Bishop</a:t>
            </a:r>
            <a:endParaRPr lang="en-GB" sz="1400" dirty="0"/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r>
              <a:rPr lang="en-GB" sz="1400" b="1" u="sng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Plan:</a:t>
            </a:r>
            <a:endParaRPr lang="en-GB" sz="1400" b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532CD4-3238-4C67-8D91-4C1BFF61AF6C}"/>
              </a:ext>
            </a:extLst>
          </p:cNvPr>
          <p:cNvSpPr/>
          <p:nvPr/>
        </p:nvSpPr>
        <p:spPr>
          <a:xfrm>
            <a:off x="270710" y="8407022"/>
            <a:ext cx="6316580" cy="3514334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12298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D43D3-42C7-4DA9-87AF-F832145F7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377"/>
            <a:ext cx="6858000" cy="1210732"/>
          </a:xfrm>
        </p:spPr>
        <p:txBody>
          <a:bodyPr>
            <a:noAutofit/>
          </a:bodyPr>
          <a:lstStyle/>
          <a:p>
            <a:pPr algn="ctr"/>
            <a:r>
              <a:rPr lang="en-GB" sz="1600" b="1" u="sng" dirty="0"/>
              <a:t>4. Choices</a:t>
            </a:r>
            <a:br>
              <a:rPr lang="en-GB" sz="1600" b="1" u="sng" dirty="0"/>
            </a:br>
            <a:r>
              <a:rPr lang="en-GB" sz="700" b="1" u="sng" dirty="0"/>
              <a:t/>
            </a:r>
            <a:br>
              <a:rPr lang="en-GB" sz="700" b="1" u="sng" dirty="0"/>
            </a:br>
            <a:r>
              <a:rPr lang="en-GB" sz="1600" b="1" u="sng" dirty="0"/>
              <a:t>27.2 In both ‘The Road Not Taken’ and ‘I Travelled Among Unknown Men’, the speakers describe unknown paths and choices. What are the similarities and/or differences between how the poets present their feelings about choices?</a:t>
            </a:r>
            <a:r>
              <a:rPr lang="en-GB" sz="1600" b="1" dirty="0"/>
              <a:t>				[8 marks]</a:t>
            </a:r>
            <a:endParaRPr lang="en-GB" sz="1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7886365-4AC4-48E4-B52A-A39830FECB04}"/>
              </a:ext>
            </a:extLst>
          </p:cNvPr>
          <p:cNvSpPr/>
          <p:nvPr/>
        </p:nvSpPr>
        <p:spPr>
          <a:xfrm>
            <a:off x="270710" y="1415448"/>
            <a:ext cx="6587290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u="sng" dirty="0"/>
              <a:t>I Travelled Among Unknown Men</a:t>
            </a:r>
            <a:endParaRPr lang="en-GB" sz="1600" dirty="0"/>
          </a:p>
          <a:p>
            <a:r>
              <a:rPr lang="en-GB" sz="1600" dirty="0"/>
              <a:t>I travelled among unknown men, </a:t>
            </a:r>
          </a:p>
          <a:p>
            <a:r>
              <a:rPr lang="en-GB" sz="1600" dirty="0"/>
              <a:t>In lands beyond the sea; </a:t>
            </a:r>
          </a:p>
          <a:p>
            <a:r>
              <a:rPr lang="en-GB" sz="1600" dirty="0"/>
              <a:t>Nor, England! did I know till then </a:t>
            </a:r>
          </a:p>
          <a:p>
            <a:r>
              <a:rPr lang="en-GB" sz="1600" dirty="0"/>
              <a:t>What love I bore to thee. </a:t>
            </a:r>
          </a:p>
          <a:p>
            <a:r>
              <a:rPr lang="en-GB" sz="1600" dirty="0"/>
              <a:t> </a:t>
            </a:r>
          </a:p>
          <a:p>
            <a:r>
              <a:rPr lang="en-GB" sz="1600" dirty="0" err="1"/>
              <a:t>'Tis</a:t>
            </a:r>
            <a:r>
              <a:rPr lang="en-GB" sz="1600" dirty="0"/>
              <a:t> past, that melancholy dream! </a:t>
            </a:r>
          </a:p>
          <a:p>
            <a:r>
              <a:rPr lang="en-GB" sz="1600" dirty="0"/>
              <a:t>Nor will I quit thy shore </a:t>
            </a:r>
          </a:p>
          <a:p>
            <a:r>
              <a:rPr lang="en-GB" sz="1600" dirty="0"/>
              <a:t>A second time; for still I seem </a:t>
            </a:r>
          </a:p>
          <a:p>
            <a:r>
              <a:rPr lang="en-GB" sz="1600" dirty="0"/>
              <a:t>To love thee more and more. </a:t>
            </a:r>
          </a:p>
          <a:p>
            <a:r>
              <a:rPr lang="en-GB" sz="1600" dirty="0"/>
              <a:t> </a:t>
            </a:r>
          </a:p>
          <a:p>
            <a:r>
              <a:rPr lang="en-GB" sz="1600" dirty="0"/>
              <a:t>Among thy mountains did I feel </a:t>
            </a:r>
          </a:p>
          <a:p>
            <a:r>
              <a:rPr lang="en-GB" sz="1600" dirty="0"/>
              <a:t>The joy of my desire; </a:t>
            </a:r>
          </a:p>
          <a:p>
            <a:r>
              <a:rPr lang="en-GB" sz="1600" dirty="0"/>
              <a:t>And she I cherished turned her wheel </a:t>
            </a:r>
          </a:p>
          <a:p>
            <a:r>
              <a:rPr lang="en-GB" sz="1600" dirty="0"/>
              <a:t>Beside an English fire. </a:t>
            </a:r>
          </a:p>
          <a:p>
            <a:r>
              <a:rPr lang="en-GB" sz="1600" dirty="0"/>
              <a:t> </a:t>
            </a:r>
          </a:p>
          <a:p>
            <a:r>
              <a:rPr lang="en-GB" sz="1600" dirty="0"/>
              <a:t>Thy mornings showed, thy nights concealed, </a:t>
            </a:r>
          </a:p>
          <a:p>
            <a:r>
              <a:rPr lang="en-GB" sz="1600" dirty="0"/>
              <a:t>The bowers where Lucy played; </a:t>
            </a:r>
          </a:p>
          <a:p>
            <a:r>
              <a:rPr lang="en-GB" sz="1600" dirty="0"/>
              <a:t>And thine too is the last green field </a:t>
            </a:r>
          </a:p>
          <a:p>
            <a:r>
              <a:rPr lang="en-GB" sz="1600" dirty="0"/>
              <a:t>That Lucy's eyes surveyed.</a:t>
            </a:r>
          </a:p>
          <a:p>
            <a:r>
              <a:rPr lang="en-GB" sz="1600" dirty="0"/>
              <a:t> </a:t>
            </a:r>
          </a:p>
          <a:p>
            <a:r>
              <a:rPr lang="en-GB" sz="1600" i="1" dirty="0"/>
              <a:t>William Wordsworth</a:t>
            </a: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r>
              <a:rPr lang="en-GB" sz="1400" b="1" u="sng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Plan:</a:t>
            </a:r>
            <a:endParaRPr lang="en-GB" sz="1400" b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532CD4-3238-4C67-8D91-4C1BFF61AF6C}"/>
              </a:ext>
            </a:extLst>
          </p:cNvPr>
          <p:cNvSpPr/>
          <p:nvPr/>
        </p:nvSpPr>
        <p:spPr>
          <a:xfrm>
            <a:off x="270710" y="8253664"/>
            <a:ext cx="6316580" cy="3667692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84696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937EF42-9F8D-48B3-A598-E568335C1F5C}"/>
              </a:ext>
            </a:extLst>
          </p:cNvPr>
          <p:cNvSpPr/>
          <p:nvPr/>
        </p:nvSpPr>
        <p:spPr>
          <a:xfrm>
            <a:off x="1" y="0"/>
            <a:ext cx="6858000" cy="12249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Response: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70967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D43D3-42C7-4DA9-87AF-F832145F7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6858000" cy="1210732"/>
          </a:xfrm>
        </p:spPr>
        <p:txBody>
          <a:bodyPr>
            <a:normAutofit/>
          </a:bodyPr>
          <a:lstStyle/>
          <a:p>
            <a:pPr algn="ctr"/>
            <a:r>
              <a:rPr lang="en-GB" sz="1600" b="1" u="sng" dirty="0"/>
              <a:t>5. Poverty</a:t>
            </a:r>
            <a:br>
              <a:rPr lang="en-GB" sz="1600" b="1" u="sng" dirty="0"/>
            </a:br>
            <a:r>
              <a:rPr lang="en-GB" sz="1600" b="1" u="sng" dirty="0"/>
              <a:t/>
            </a:r>
            <a:br>
              <a:rPr lang="en-GB" sz="1600" b="1" u="sng" dirty="0"/>
            </a:br>
            <a:r>
              <a:rPr lang="en-GB" sz="1600" b="1" u="sng" dirty="0"/>
              <a:t>27.1 In ‘Blessing,’ how does the poet present ideas about poverty and wealth?</a:t>
            </a:r>
            <a:r>
              <a:rPr lang="en-GB" sz="1600" b="1" dirty="0"/>
              <a:t>							[24 Marks]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7886365-4AC4-48E4-B52A-A39830FECB04}"/>
              </a:ext>
            </a:extLst>
          </p:cNvPr>
          <p:cNvSpPr/>
          <p:nvPr/>
        </p:nvSpPr>
        <p:spPr>
          <a:xfrm>
            <a:off x="270710" y="1210732"/>
            <a:ext cx="6858000" cy="78636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500" b="1" u="sng" dirty="0"/>
              <a:t>Blessing</a:t>
            </a:r>
            <a:endParaRPr lang="en-GB" sz="1500" dirty="0"/>
          </a:p>
          <a:p>
            <a:r>
              <a:rPr lang="en-GB" sz="1500" dirty="0"/>
              <a:t>The skin cracks like a pod.</a:t>
            </a:r>
          </a:p>
          <a:p>
            <a:r>
              <a:rPr lang="en-GB" sz="1500" dirty="0"/>
              <a:t>There never is enough water.</a:t>
            </a:r>
          </a:p>
          <a:p>
            <a:r>
              <a:rPr lang="en-GB" sz="1500" dirty="0"/>
              <a:t> </a:t>
            </a:r>
          </a:p>
          <a:p>
            <a:r>
              <a:rPr lang="en-GB" sz="1500" dirty="0"/>
              <a:t>Imagine the drip of it,</a:t>
            </a:r>
          </a:p>
          <a:p>
            <a:r>
              <a:rPr lang="en-GB" sz="1500" dirty="0"/>
              <a:t>the small splash, echo</a:t>
            </a:r>
          </a:p>
          <a:p>
            <a:r>
              <a:rPr lang="en-GB" sz="1500" dirty="0"/>
              <a:t>in a tin mug,</a:t>
            </a:r>
          </a:p>
          <a:p>
            <a:r>
              <a:rPr lang="en-GB" sz="1500" dirty="0"/>
              <a:t>the voice of a kindly god.</a:t>
            </a:r>
          </a:p>
          <a:p>
            <a:r>
              <a:rPr lang="en-GB" sz="1500" dirty="0"/>
              <a:t> </a:t>
            </a:r>
          </a:p>
          <a:p>
            <a:r>
              <a:rPr lang="en-GB" sz="1500" dirty="0"/>
              <a:t>Sometimes, the sudden rush</a:t>
            </a:r>
          </a:p>
          <a:p>
            <a:r>
              <a:rPr lang="en-GB" sz="1500" dirty="0"/>
              <a:t>of fortune. The municipal pipe bursts,</a:t>
            </a:r>
          </a:p>
          <a:p>
            <a:r>
              <a:rPr lang="en-GB" sz="1500" dirty="0"/>
              <a:t>silver crashes to the ground</a:t>
            </a:r>
          </a:p>
          <a:p>
            <a:r>
              <a:rPr lang="en-GB" sz="1500" dirty="0"/>
              <a:t>and the flow has found</a:t>
            </a:r>
          </a:p>
          <a:p>
            <a:r>
              <a:rPr lang="en-GB" sz="1500" dirty="0"/>
              <a:t>a roar of tongues. From the huts,</a:t>
            </a:r>
          </a:p>
          <a:p>
            <a:r>
              <a:rPr lang="en-GB" sz="1500" dirty="0"/>
              <a:t>a congregation: every man woman</a:t>
            </a:r>
          </a:p>
          <a:p>
            <a:r>
              <a:rPr lang="en-GB" sz="1500" dirty="0"/>
              <a:t>child for streets around</a:t>
            </a:r>
          </a:p>
          <a:p>
            <a:r>
              <a:rPr lang="en-GB" sz="1500" dirty="0"/>
              <a:t>butts in, with pots,</a:t>
            </a:r>
          </a:p>
          <a:p>
            <a:r>
              <a:rPr lang="en-GB" sz="1500" dirty="0"/>
              <a:t>brass, copper, aluminium,</a:t>
            </a:r>
          </a:p>
          <a:p>
            <a:r>
              <a:rPr lang="en-GB" sz="1500" dirty="0"/>
              <a:t>plastic buckets,</a:t>
            </a:r>
          </a:p>
          <a:p>
            <a:r>
              <a:rPr lang="en-GB" sz="1500" dirty="0"/>
              <a:t>frantic hands,</a:t>
            </a:r>
          </a:p>
          <a:p>
            <a:r>
              <a:rPr lang="en-GB" sz="1500" dirty="0"/>
              <a:t> </a:t>
            </a:r>
          </a:p>
          <a:p>
            <a:r>
              <a:rPr lang="en-GB" sz="1500" dirty="0"/>
              <a:t>and naked children</a:t>
            </a:r>
          </a:p>
          <a:p>
            <a:r>
              <a:rPr lang="en-GB" sz="1500" dirty="0"/>
              <a:t>screaming in the liquid sun,</a:t>
            </a:r>
          </a:p>
          <a:p>
            <a:r>
              <a:rPr lang="en-GB" sz="1500" dirty="0"/>
              <a:t>their highlights polished to perfection,</a:t>
            </a:r>
          </a:p>
          <a:p>
            <a:r>
              <a:rPr lang="en-GB" sz="1500" dirty="0"/>
              <a:t>flashing light,</a:t>
            </a:r>
          </a:p>
          <a:p>
            <a:r>
              <a:rPr lang="en-GB" sz="1500" dirty="0"/>
              <a:t>as the blessing sings</a:t>
            </a:r>
          </a:p>
          <a:p>
            <a:r>
              <a:rPr lang="en-GB" sz="1500" dirty="0"/>
              <a:t>over their small bones.</a:t>
            </a:r>
          </a:p>
          <a:p>
            <a:r>
              <a:rPr lang="en-GB" sz="1500" i="1" dirty="0"/>
              <a:t> </a:t>
            </a:r>
            <a:endParaRPr lang="en-GB" sz="1500" dirty="0"/>
          </a:p>
          <a:p>
            <a:r>
              <a:rPr lang="en-GB" sz="1500" i="1" dirty="0"/>
              <a:t>Imtiaz </a:t>
            </a:r>
            <a:r>
              <a:rPr lang="en-GB" sz="1500" i="1" dirty="0" err="1"/>
              <a:t>Dharker</a:t>
            </a:r>
            <a:endParaRPr lang="en-GB" sz="1500" dirty="0"/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r>
              <a:rPr lang="en-GB" sz="1400" b="1" u="sng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Plan:</a:t>
            </a:r>
            <a:endParaRPr lang="en-GB" sz="1400" b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532CD4-3238-4C67-8D91-4C1BFF61AF6C}"/>
              </a:ext>
            </a:extLst>
          </p:cNvPr>
          <p:cNvSpPr/>
          <p:nvPr/>
        </p:nvSpPr>
        <p:spPr>
          <a:xfrm>
            <a:off x="270710" y="8831178"/>
            <a:ext cx="6316580" cy="3090177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36438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937EF42-9F8D-48B3-A598-E568335C1F5C}"/>
              </a:ext>
            </a:extLst>
          </p:cNvPr>
          <p:cNvSpPr/>
          <p:nvPr/>
        </p:nvSpPr>
        <p:spPr>
          <a:xfrm>
            <a:off x="1" y="0"/>
            <a:ext cx="6858000" cy="12249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Response: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82519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937EF42-9F8D-48B3-A598-E568335C1F5C}"/>
              </a:ext>
            </a:extLst>
          </p:cNvPr>
          <p:cNvSpPr/>
          <p:nvPr/>
        </p:nvSpPr>
        <p:spPr>
          <a:xfrm>
            <a:off x="1" y="0"/>
            <a:ext cx="6858000" cy="12249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6476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D43D3-42C7-4DA9-87AF-F832145F7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377"/>
            <a:ext cx="6858000" cy="1210732"/>
          </a:xfrm>
        </p:spPr>
        <p:txBody>
          <a:bodyPr>
            <a:noAutofit/>
          </a:bodyPr>
          <a:lstStyle/>
          <a:p>
            <a:pPr algn="ctr"/>
            <a:r>
              <a:rPr lang="en-GB" sz="1600" b="1" u="sng" dirty="0"/>
              <a:t>5. Poverty</a:t>
            </a:r>
            <a:br>
              <a:rPr lang="en-GB" sz="1600" b="1" u="sng" dirty="0"/>
            </a:br>
            <a:r>
              <a:rPr lang="en-GB" sz="700" b="1" u="sng" dirty="0"/>
              <a:t/>
            </a:r>
            <a:br>
              <a:rPr lang="en-GB" sz="700" b="1" u="sng" dirty="0"/>
            </a:br>
            <a:r>
              <a:rPr lang="en-GB" sz="1600" b="1" u="sng" dirty="0"/>
              <a:t>27.2 In both ‘Blessing’ and ‘Poverty’, the poets discuss inequality. What are the similarities and/or differences between the ways the poets present their feelings about poverty? </a:t>
            </a:r>
            <a:r>
              <a:rPr lang="en-GB" sz="1600" b="1" dirty="0"/>
              <a:t>		[8 marks]</a:t>
            </a:r>
            <a:endParaRPr lang="en-GB" sz="1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7886365-4AC4-48E4-B52A-A39830FECB04}"/>
              </a:ext>
            </a:extLst>
          </p:cNvPr>
          <p:cNvSpPr/>
          <p:nvPr/>
        </p:nvSpPr>
        <p:spPr>
          <a:xfrm>
            <a:off x="270710" y="1415448"/>
            <a:ext cx="6587290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500" b="1" u="sng" dirty="0"/>
              <a:t>Poverty</a:t>
            </a:r>
            <a:endParaRPr lang="en-GB" sz="1500" dirty="0"/>
          </a:p>
          <a:p>
            <a:r>
              <a:rPr lang="en-GB" sz="1500" dirty="0"/>
              <a:t>The only people I ever heard talk about my Lady Poverty</a:t>
            </a:r>
          </a:p>
          <a:p>
            <a:r>
              <a:rPr lang="en-GB" sz="1500" dirty="0"/>
              <a:t>Were rich people, or people who imagined themselves rich.</a:t>
            </a:r>
          </a:p>
          <a:p>
            <a:r>
              <a:rPr lang="en-GB" sz="1500" dirty="0"/>
              <a:t>Saint Francis himself was a rich and spoiled young man.</a:t>
            </a:r>
          </a:p>
          <a:p>
            <a:r>
              <a:rPr lang="en-GB" sz="1500" dirty="0"/>
              <a:t> </a:t>
            </a:r>
          </a:p>
          <a:p>
            <a:r>
              <a:rPr lang="en-GB" sz="1500" dirty="0"/>
              <a:t>Being born among the working people</a:t>
            </a:r>
          </a:p>
          <a:p>
            <a:r>
              <a:rPr lang="en-GB" sz="1500" dirty="0"/>
              <a:t>I know poverty is a hard old hag,</a:t>
            </a:r>
          </a:p>
          <a:p>
            <a:r>
              <a:rPr lang="en-GB" sz="1500" dirty="0"/>
              <a:t>and a monster, when you’re pinched for actual necessities.</a:t>
            </a:r>
          </a:p>
          <a:p>
            <a:r>
              <a:rPr lang="en-GB" sz="1500" dirty="0"/>
              <a:t>And whoever says she isn’t is a liar.</a:t>
            </a:r>
          </a:p>
          <a:p>
            <a:r>
              <a:rPr lang="en-GB" sz="1500" dirty="0"/>
              <a:t> </a:t>
            </a:r>
          </a:p>
          <a:p>
            <a:r>
              <a:rPr lang="en-GB" sz="1500" dirty="0"/>
              <a:t>I don’t want to be poor, it means I’m pinched.</a:t>
            </a:r>
          </a:p>
          <a:p>
            <a:r>
              <a:rPr lang="en-GB" sz="1500" dirty="0"/>
              <a:t>But neither do I want to be rich.</a:t>
            </a:r>
          </a:p>
          <a:p>
            <a:r>
              <a:rPr lang="en-GB" sz="1500" dirty="0"/>
              <a:t>When I look at this pine-tree near the sea,</a:t>
            </a:r>
          </a:p>
          <a:p>
            <a:r>
              <a:rPr lang="en-GB" sz="1500" dirty="0"/>
              <a:t>That grows out of rock, and it plumes forth, plumes forth,</a:t>
            </a:r>
          </a:p>
          <a:p>
            <a:r>
              <a:rPr lang="en-GB" sz="1500" dirty="0"/>
              <a:t>I see it has a natural abundance.</a:t>
            </a:r>
          </a:p>
          <a:p>
            <a:r>
              <a:rPr lang="en-GB" sz="1500" dirty="0"/>
              <a:t> </a:t>
            </a:r>
          </a:p>
          <a:p>
            <a:r>
              <a:rPr lang="en-GB" sz="1500" dirty="0"/>
              <a:t>With its roots it has a natural grip on its daily bread,</a:t>
            </a:r>
          </a:p>
          <a:p>
            <a:r>
              <a:rPr lang="en-GB" sz="1500" dirty="0"/>
              <a:t>And its plumes look like a green cup held up to the sun and air</a:t>
            </a:r>
          </a:p>
          <a:p>
            <a:r>
              <a:rPr lang="en-GB" sz="1500" dirty="0"/>
              <a:t>And full of wine.</a:t>
            </a:r>
          </a:p>
          <a:p>
            <a:r>
              <a:rPr lang="en-GB" sz="1500" dirty="0"/>
              <a:t> </a:t>
            </a:r>
          </a:p>
          <a:p>
            <a:r>
              <a:rPr lang="en-GB" sz="1500" dirty="0"/>
              <a:t>I want to be like that, to have a natural abundance</a:t>
            </a:r>
          </a:p>
          <a:p>
            <a:r>
              <a:rPr lang="en-GB" sz="1500" dirty="0"/>
              <a:t>And plume forth, and be splendid.</a:t>
            </a:r>
          </a:p>
          <a:p>
            <a:r>
              <a:rPr lang="en-GB" sz="1500" dirty="0"/>
              <a:t> </a:t>
            </a:r>
          </a:p>
          <a:p>
            <a:r>
              <a:rPr lang="en-GB" sz="1500" i="1" dirty="0"/>
              <a:t>D. H. Lawrence</a:t>
            </a:r>
            <a:endParaRPr lang="en-GB" sz="1500" dirty="0"/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r>
              <a:rPr lang="en-GB" sz="1400" b="1" u="sng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Plan:</a:t>
            </a:r>
            <a:endParaRPr lang="en-GB" sz="1400" b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532CD4-3238-4C67-8D91-4C1BFF61AF6C}"/>
              </a:ext>
            </a:extLst>
          </p:cNvPr>
          <p:cNvSpPr/>
          <p:nvPr/>
        </p:nvSpPr>
        <p:spPr>
          <a:xfrm>
            <a:off x="270710" y="8133347"/>
            <a:ext cx="6316580" cy="3788009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0155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937EF42-9F8D-48B3-A598-E568335C1F5C}"/>
              </a:ext>
            </a:extLst>
          </p:cNvPr>
          <p:cNvSpPr/>
          <p:nvPr/>
        </p:nvSpPr>
        <p:spPr>
          <a:xfrm>
            <a:off x="1" y="0"/>
            <a:ext cx="6858000" cy="12249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Response: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2312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D43D3-42C7-4DA9-87AF-F832145F7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6858000" cy="1210732"/>
          </a:xfrm>
        </p:spPr>
        <p:txBody>
          <a:bodyPr>
            <a:normAutofit fontScale="90000"/>
          </a:bodyPr>
          <a:lstStyle/>
          <a:p>
            <a:pPr algn="ctr"/>
            <a:r>
              <a:rPr lang="en-GB" sz="1600" b="1" u="sng" dirty="0"/>
              <a:t>6. Loyalty</a:t>
            </a:r>
            <a:br>
              <a:rPr lang="en-GB" sz="1600" b="1" u="sng" dirty="0"/>
            </a:br>
            <a:r>
              <a:rPr lang="en-GB" sz="1600" b="1" u="sng" dirty="0"/>
              <a:t/>
            </a:r>
            <a:br>
              <a:rPr lang="en-GB" sz="1600" b="1" u="sng" dirty="0"/>
            </a:br>
            <a:r>
              <a:rPr lang="en-GB" sz="1600" b="1" u="sng" dirty="0"/>
              <a:t>27.1 In ‘O Captain! My Captain!’ how does the poet present ideas about loyalty?	</a:t>
            </a:r>
            <a:r>
              <a:rPr lang="en-GB" sz="1600" b="1" dirty="0"/>
              <a:t>							[24 Marks]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7886365-4AC4-48E4-B52A-A39830FECB04}"/>
              </a:ext>
            </a:extLst>
          </p:cNvPr>
          <p:cNvSpPr/>
          <p:nvPr/>
        </p:nvSpPr>
        <p:spPr>
          <a:xfrm>
            <a:off x="0" y="1210732"/>
            <a:ext cx="6858000" cy="7648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500" b="1" u="sng" dirty="0"/>
              <a:t>O Captain! My Captain!</a:t>
            </a:r>
            <a:endParaRPr lang="en-GB" sz="1500" dirty="0"/>
          </a:p>
          <a:p>
            <a:r>
              <a:rPr lang="en-GB" sz="1500" dirty="0"/>
              <a:t>Captain! My Captain! </a:t>
            </a:r>
          </a:p>
          <a:p>
            <a:r>
              <a:rPr lang="en-GB" sz="1500" dirty="0"/>
              <a:t>O Captain! my Captain! our fearful trip is done, </a:t>
            </a:r>
          </a:p>
          <a:p>
            <a:r>
              <a:rPr lang="en-GB" sz="1500" dirty="0"/>
              <a:t>The ship has </a:t>
            </a:r>
            <a:r>
              <a:rPr lang="en-GB" sz="1500" dirty="0" err="1"/>
              <a:t>weather’d</a:t>
            </a:r>
            <a:r>
              <a:rPr lang="en-GB" sz="1500" dirty="0"/>
              <a:t> every rack, the prize we sought is won, </a:t>
            </a:r>
          </a:p>
          <a:p>
            <a:r>
              <a:rPr lang="en-GB" sz="1500" dirty="0"/>
              <a:t>The port is near, the bells I hear, the people all exulting, </a:t>
            </a:r>
          </a:p>
          <a:p>
            <a:r>
              <a:rPr lang="en-GB" sz="1500" dirty="0"/>
              <a:t>While follow eyes the steady keel, the vessel grim and daring; </a:t>
            </a:r>
          </a:p>
          <a:p>
            <a:r>
              <a:rPr lang="en-GB" sz="1500" dirty="0"/>
              <a:t>                         But O heart! heart! heart! </a:t>
            </a:r>
          </a:p>
          <a:p>
            <a:r>
              <a:rPr lang="en-GB" sz="1500" dirty="0"/>
              <a:t>                            O the bleeding drops of red, </a:t>
            </a:r>
          </a:p>
          <a:p>
            <a:r>
              <a:rPr lang="en-GB" sz="1500" dirty="0"/>
              <a:t>                               Where on the deck my Captain lies, </a:t>
            </a:r>
          </a:p>
          <a:p>
            <a:r>
              <a:rPr lang="en-GB" sz="1500" dirty="0"/>
              <a:t>                                  Fallen cold and dead. </a:t>
            </a:r>
          </a:p>
          <a:p>
            <a:r>
              <a:rPr lang="en-GB" sz="1500" dirty="0"/>
              <a:t> </a:t>
            </a:r>
          </a:p>
          <a:p>
            <a:r>
              <a:rPr lang="en-GB" sz="1500" dirty="0"/>
              <a:t>O Captain! my Captain! rise up and hear the bells; </a:t>
            </a:r>
          </a:p>
          <a:p>
            <a:r>
              <a:rPr lang="en-GB" sz="1500" dirty="0"/>
              <a:t>Rise up—for you the flag is flung—for you the bugle trills, </a:t>
            </a:r>
          </a:p>
          <a:p>
            <a:r>
              <a:rPr lang="en-GB" sz="1500" dirty="0"/>
              <a:t>For you bouquets and </a:t>
            </a:r>
            <a:r>
              <a:rPr lang="en-GB" sz="1500" dirty="0" err="1"/>
              <a:t>ribbon’d</a:t>
            </a:r>
            <a:r>
              <a:rPr lang="en-GB" sz="1500" dirty="0"/>
              <a:t> wreaths—for you the shores a-crowding, </a:t>
            </a:r>
          </a:p>
          <a:p>
            <a:r>
              <a:rPr lang="en-GB" sz="1500" dirty="0"/>
              <a:t>For you they call, the swaying mass, their eager faces turning; </a:t>
            </a:r>
          </a:p>
          <a:p>
            <a:r>
              <a:rPr lang="en-GB" sz="1500" dirty="0"/>
              <a:t>                         Here Captain! dear father! </a:t>
            </a:r>
          </a:p>
          <a:p>
            <a:r>
              <a:rPr lang="en-GB" sz="1500" dirty="0"/>
              <a:t>                            This arm beneath your head! </a:t>
            </a:r>
          </a:p>
          <a:p>
            <a:r>
              <a:rPr lang="en-GB" sz="1500" dirty="0"/>
              <a:t>                               It is some dream that on the deck, </a:t>
            </a:r>
          </a:p>
          <a:p>
            <a:r>
              <a:rPr lang="en-GB" sz="1500" dirty="0"/>
              <a:t>                                 You’ve fallen cold and dead. </a:t>
            </a:r>
          </a:p>
          <a:p>
            <a:r>
              <a:rPr lang="en-GB" sz="1500" dirty="0"/>
              <a:t> </a:t>
            </a:r>
          </a:p>
          <a:p>
            <a:r>
              <a:rPr lang="en-GB" sz="1500" dirty="0"/>
              <a:t>My Captain does not answer, his lips are pale and still, </a:t>
            </a:r>
          </a:p>
          <a:p>
            <a:r>
              <a:rPr lang="en-GB" sz="1500" dirty="0"/>
              <a:t>My father does not feel my arm, he has no pulse nor will, </a:t>
            </a:r>
          </a:p>
          <a:p>
            <a:r>
              <a:rPr lang="en-GB" sz="1500" dirty="0"/>
              <a:t>The ship is </a:t>
            </a:r>
            <a:r>
              <a:rPr lang="en-GB" sz="1500" dirty="0" err="1"/>
              <a:t>anchor’d</a:t>
            </a:r>
            <a:r>
              <a:rPr lang="en-GB" sz="1500" dirty="0"/>
              <a:t> safe and sound, its voyage closed and done, </a:t>
            </a:r>
          </a:p>
          <a:p>
            <a:r>
              <a:rPr lang="en-GB" sz="1500" dirty="0"/>
              <a:t>From fearful trip the victor ship comes in with object won; </a:t>
            </a:r>
          </a:p>
          <a:p>
            <a:r>
              <a:rPr lang="en-GB" sz="1500" dirty="0"/>
              <a:t>                         Exult O shores, and ring O bells! </a:t>
            </a:r>
          </a:p>
          <a:p>
            <a:r>
              <a:rPr lang="en-GB" sz="1500" dirty="0"/>
              <a:t>                            But I with mournful tread, </a:t>
            </a:r>
          </a:p>
          <a:p>
            <a:r>
              <a:rPr lang="en-GB" sz="1500" dirty="0"/>
              <a:t>                               Walk the deck my Captain lies, </a:t>
            </a:r>
          </a:p>
          <a:p>
            <a:r>
              <a:rPr lang="en-GB" sz="1500" dirty="0"/>
              <a:t>                                  Fallen cold and dead.</a:t>
            </a:r>
          </a:p>
          <a:p>
            <a:r>
              <a:rPr lang="en-GB" sz="1500" i="1" dirty="0"/>
              <a:t>Walt Whitman</a:t>
            </a:r>
            <a:endParaRPr lang="en-GB" sz="1500" dirty="0"/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r>
              <a:rPr lang="en-GB" sz="1400" b="1" u="sng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Plan:</a:t>
            </a:r>
            <a:endParaRPr lang="en-GB" sz="1400" b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532CD4-3238-4C67-8D91-4C1BFF61AF6C}"/>
              </a:ext>
            </a:extLst>
          </p:cNvPr>
          <p:cNvSpPr/>
          <p:nvPr/>
        </p:nvSpPr>
        <p:spPr>
          <a:xfrm>
            <a:off x="270710" y="8831178"/>
            <a:ext cx="6316580" cy="3090177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21267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937EF42-9F8D-48B3-A598-E568335C1F5C}"/>
              </a:ext>
            </a:extLst>
          </p:cNvPr>
          <p:cNvSpPr/>
          <p:nvPr/>
        </p:nvSpPr>
        <p:spPr>
          <a:xfrm>
            <a:off x="1" y="0"/>
            <a:ext cx="6858000" cy="12249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Response: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5637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937EF42-9F8D-48B3-A598-E568335C1F5C}"/>
              </a:ext>
            </a:extLst>
          </p:cNvPr>
          <p:cNvSpPr/>
          <p:nvPr/>
        </p:nvSpPr>
        <p:spPr>
          <a:xfrm>
            <a:off x="1" y="0"/>
            <a:ext cx="6858000" cy="12249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833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937EF42-9F8D-48B3-A598-E568335C1F5C}"/>
              </a:ext>
            </a:extLst>
          </p:cNvPr>
          <p:cNvSpPr/>
          <p:nvPr/>
        </p:nvSpPr>
        <p:spPr>
          <a:xfrm>
            <a:off x="1" y="0"/>
            <a:ext cx="6858000" cy="12249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Response: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7832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D43D3-42C7-4DA9-87AF-F832145F7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377"/>
            <a:ext cx="6858000" cy="1210732"/>
          </a:xfrm>
        </p:spPr>
        <p:txBody>
          <a:bodyPr>
            <a:noAutofit/>
          </a:bodyPr>
          <a:lstStyle/>
          <a:p>
            <a:pPr algn="ctr"/>
            <a:r>
              <a:rPr lang="en-GB" sz="1600" b="1" u="sng" dirty="0"/>
              <a:t>6. Loyalty</a:t>
            </a:r>
            <a:br>
              <a:rPr lang="en-GB" sz="1600" b="1" u="sng" dirty="0"/>
            </a:br>
            <a:r>
              <a:rPr lang="en-GB" sz="700" b="1" u="sng" dirty="0"/>
              <a:t/>
            </a:r>
            <a:br>
              <a:rPr lang="en-GB" sz="700" b="1" u="sng" dirty="0"/>
            </a:br>
            <a:r>
              <a:rPr lang="en-GB" sz="1600" b="1" u="sng" dirty="0"/>
              <a:t>27.2 In both ‘O Captain! My Captain!’ and ‘Who’s For The Game?’ the poets describe loyalty. What are the similarities and/or differences between how the poets present their feelings about loyalty in war?</a:t>
            </a:r>
            <a:r>
              <a:rPr lang="en-GB" sz="1600" b="1" dirty="0"/>
              <a:t>						[8 marks]</a:t>
            </a:r>
            <a:endParaRPr lang="en-GB" sz="1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7886365-4AC4-48E4-B52A-A39830FECB04}"/>
              </a:ext>
            </a:extLst>
          </p:cNvPr>
          <p:cNvSpPr/>
          <p:nvPr/>
        </p:nvSpPr>
        <p:spPr>
          <a:xfrm>
            <a:off x="270710" y="1415448"/>
            <a:ext cx="6587290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u="sng" dirty="0"/>
              <a:t>Who’s For The Game?</a:t>
            </a:r>
            <a:endParaRPr lang="en-GB" sz="1600" dirty="0"/>
          </a:p>
          <a:p>
            <a:r>
              <a:rPr lang="en-GB" sz="1600" dirty="0"/>
              <a:t>Who’s for the game, the biggest that’s played, </a:t>
            </a:r>
          </a:p>
          <a:p>
            <a:r>
              <a:rPr lang="en-GB" sz="1600" dirty="0"/>
              <a:t>The red crashing game of a fight? </a:t>
            </a:r>
          </a:p>
          <a:p>
            <a:r>
              <a:rPr lang="en-GB" sz="1600" dirty="0"/>
              <a:t>Who’ll grip and tackle the job unafraid? </a:t>
            </a:r>
          </a:p>
          <a:p>
            <a:r>
              <a:rPr lang="en-GB" sz="1600" dirty="0"/>
              <a:t>And who thinks he’d rather sit tight? </a:t>
            </a:r>
          </a:p>
          <a:p>
            <a:r>
              <a:rPr lang="en-GB" sz="1600" dirty="0"/>
              <a:t>Who’ll toe the line for the signal to ‘Go!’? </a:t>
            </a:r>
          </a:p>
          <a:p>
            <a:r>
              <a:rPr lang="en-GB" sz="1600" dirty="0"/>
              <a:t>Who’ll give his country a hand? </a:t>
            </a:r>
          </a:p>
          <a:p>
            <a:r>
              <a:rPr lang="en-GB" sz="1600" dirty="0"/>
              <a:t>Who wants a turn to himself in the show? </a:t>
            </a:r>
          </a:p>
          <a:p>
            <a:r>
              <a:rPr lang="en-GB" sz="1600" dirty="0"/>
              <a:t>And who wants a seat in the stand? </a:t>
            </a:r>
          </a:p>
          <a:p>
            <a:r>
              <a:rPr lang="en-GB" sz="1600" dirty="0"/>
              <a:t>Who knows it won’t be a picnic – not much- </a:t>
            </a:r>
          </a:p>
          <a:p>
            <a:r>
              <a:rPr lang="en-GB" sz="1600" dirty="0"/>
              <a:t>Yet eagerly shoulders a gun? </a:t>
            </a:r>
          </a:p>
          <a:p>
            <a:r>
              <a:rPr lang="en-GB" sz="1600" dirty="0"/>
              <a:t>Who would much rather come back with a crutch </a:t>
            </a:r>
          </a:p>
          <a:p>
            <a:r>
              <a:rPr lang="en-GB" sz="1600" dirty="0"/>
              <a:t>Than lie low and be out of the fun? </a:t>
            </a:r>
          </a:p>
          <a:p>
            <a:r>
              <a:rPr lang="en-GB" sz="1600" dirty="0"/>
              <a:t>Come along, lads – </a:t>
            </a:r>
          </a:p>
          <a:p>
            <a:r>
              <a:rPr lang="en-GB" sz="1600" dirty="0"/>
              <a:t>But you’ll come on all right – </a:t>
            </a:r>
          </a:p>
          <a:p>
            <a:r>
              <a:rPr lang="en-GB" sz="1600" dirty="0"/>
              <a:t>For there’s only one course to pursue, </a:t>
            </a:r>
          </a:p>
          <a:p>
            <a:r>
              <a:rPr lang="en-GB" sz="1600" dirty="0"/>
              <a:t>Your country is up to her neck in a fight, </a:t>
            </a:r>
          </a:p>
          <a:p>
            <a:r>
              <a:rPr lang="en-GB" sz="1600" dirty="0"/>
              <a:t>And she’s looking and calling for you.</a:t>
            </a:r>
          </a:p>
          <a:p>
            <a:r>
              <a:rPr lang="en-GB" sz="1600" dirty="0"/>
              <a:t> </a:t>
            </a:r>
          </a:p>
          <a:p>
            <a:r>
              <a:rPr lang="en-GB" sz="1600" i="1" dirty="0"/>
              <a:t>Jessie Pope</a:t>
            </a:r>
            <a:endParaRPr lang="en-GB" sz="1600" dirty="0"/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r>
              <a:rPr lang="en-GB" sz="1400" b="1" u="sng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Plan:</a:t>
            </a:r>
            <a:endParaRPr lang="en-GB" sz="1400" b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532CD4-3238-4C67-8D91-4C1BFF61AF6C}"/>
              </a:ext>
            </a:extLst>
          </p:cNvPr>
          <p:cNvSpPr/>
          <p:nvPr/>
        </p:nvSpPr>
        <p:spPr>
          <a:xfrm>
            <a:off x="270710" y="8133347"/>
            <a:ext cx="6316580" cy="3788009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22205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937EF42-9F8D-48B3-A598-E568335C1F5C}"/>
              </a:ext>
            </a:extLst>
          </p:cNvPr>
          <p:cNvSpPr/>
          <p:nvPr/>
        </p:nvSpPr>
        <p:spPr>
          <a:xfrm>
            <a:off x="1" y="0"/>
            <a:ext cx="6858000" cy="12249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Response: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7906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D43D3-42C7-4DA9-87AF-F832145F7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6858000" cy="1210732"/>
          </a:xfrm>
        </p:spPr>
        <p:txBody>
          <a:bodyPr>
            <a:normAutofit fontScale="90000"/>
          </a:bodyPr>
          <a:lstStyle/>
          <a:p>
            <a:pPr algn="ctr"/>
            <a:r>
              <a:rPr lang="en-GB" sz="1600" b="1" u="sng" dirty="0"/>
              <a:t>7. Success</a:t>
            </a:r>
            <a:br>
              <a:rPr lang="en-GB" sz="1600" b="1" u="sng" dirty="0"/>
            </a:br>
            <a:r>
              <a:rPr lang="en-GB" sz="1600" b="1" u="sng" dirty="0"/>
              <a:t/>
            </a:r>
            <a:br>
              <a:rPr lang="en-GB" sz="1600" b="1" u="sng" dirty="0"/>
            </a:br>
            <a:r>
              <a:rPr lang="en-GB" sz="1600" b="1" u="sng" dirty="0"/>
              <a:t>27.1 In ‘Invictus,’ how does the poet present ideas about fate and determination?	</a:t>
            </a:r>
            <a:r>
              <a:rPr lang="en-GB" sz="1600" b="1" dirty="0"/>
              <a:t>						[24 Marks]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7886365-4AC4-48E4-B52A-A39830FECB04}"/>
              </a:ext>
            </a:extLst>
          </p:cNvPr>
          <p:cNvSpPr/>
          <p:nvPr/>
        </p:nvSpPr>
        <p:spPr>
          <a:xfrm>
            <a:off x="0" y="1210732"/>
            <a:ext cx="6858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u="sng" dirty="0"/>
              <a:t>Invictus</a:t>
            </a:r>
            <a:endParaRPr lang="en-GB" sz="1600" dirty="0"/>
          </a:p>
          <a:p>
            <a:r>
              <a:rPr lang="en-GB" sz="1600" dirty="0"/>
              <a:t>Out of the night that covers me, </a:t>
            </a:r>
          </a:p>
          <a:p>
            <a:r>
              <a:rPr lang="en-GB" sz="1600" dirty="0"/>
              <a:t>      Black as the pit from pole to pole, </a:t>
            </a:r>
          </a:p>
          <a:p>
            <a:r>
              <a:rPr lang="en-GB" sz="1600" dirty="0"/>
              <a:t>I thank whatever gods may be </a:t>
            </a:r>
          </a:p>
          <a:p>
            <a:r>
              <a:rPr lang="en-GB" sz="1600" dirty="0"/>
              <a:t>      For my unconquerable soul. </a:t>
            </a:r>
          </a:p>
          <a:p>
            <a:r>
              <a:rPr lang="en-GB" sz="1600" dirty="0"/>
              <a:t> </a:t>
            </a:r>
          </a:p>
          <a:p>
            <a:r>
              <a:rPr lang="en-GB" sz="1600" dirty="0"/>
              <a:t>In the fell clutch of circumstance </a:t>
            </a:r>
          </a:p>
          <a:p>
            <a:r>
              <a:rPr lang="en-GB" sz="1600" dirty="0"/>
              <a:t>      I have not winced nor cried aloud. </a:t>
            </a:r>
          </a:p>
          <a:p>
            <a:r>
              <a:rPr lang="en-GB" sz="1600" dirty="0"/>
              <a:t>Under the </a:t>
            </a:r>
            <a:r>
              <a:rPr lang="en-GB" sz="1600" dirty="0" err="1"/>
              <a:t>bludgeonings</a:t>
            </a:r>
            <a:r>
              <a:rPr lang="en-GB" sz="1600" dirty="0"/>
              <a:t> of chance </a:t>
            </a:r>
          </a:p>
          <a:p>
            <a:r>
              <a:rPr lang="en-GB" sz="1600" dirty="0"/>
              <a:t>      My head is bloody, but unbowed. </a:t>
            </a:r>
          </a:p>
          <a:p>
            <a:r>
              <a:rPr lang="en-GB" sz="1600" dirty="0"/>
              <a:t> </a:t>
            </a:r>
          </a:p>
          <a:p>
            <a:r>
              <a:rPr lang="en-GB" sz="1600" dirty="0"/>
              <a:t>Beyond this place of wrath and tears </a:t>
            </a:r>
          </a:p>
          <a:p>
            <a:r>
              <a:rPr lang="en-GB" sz="1600" dirty="0"/>
              <a:t>      Looms but the Horror of the shade, </a:t>
            </a:r>
          </a:p>
          <a:p>
            <a:r>
              <a:rPr lang="en-GB" sz="1600" dirty="0"/>
              <a:t>And yet the menace of the years </a:t>
            </a:r>
          </a:p>
          <a:p>
            <a:r>
              <a:rPr lang="en-GB" sz="1600" dirty="0"/>
              <a:t>      Finds and shall find me unafraid. </a:t>
            </a:r>
          </a:p>
          <a:p>
            <a:r>
              <a:rPr lang="en-GB" sz="1600" dirty="0"/>
              <a:t> </a:t>
            </a:r>
          </a:p>
          <a:p>
            <a:r>
              <a:rPr lang="en-GB" sz="1600" dirty="0"/>
              <a:t>It matters not how strait the gate, </a:t>
            </a:r>
          </a:p>
          <a:p>
            <a:r>
              <a:rPr lang="en-GB" sz="1600" dirty="0"/>
              <a:t>      How charged with punishments the scroll, </a:t>
            </a:r>
          </a:p>
          <a:p>
            <a:r>
              <a:rPr lang="en-GB" sz="1600" dirty="0"/>
              <a:t>I am the master of my fate, </a:t>
            </a:r>
          </a:p>
          <a:p>
            <a:r>
              <a:rPr lang="en-GB" sz="1600" dirty="0"/>
              <a:t>      I am the captain of my soul.</a:t>
            </a:r>
          </a:p>
          <a:p>
            <a:r>
              <a:rPr lang="en-GB" sz="1600" dirty="0"/>
              <a:t> </a:t>
            </a:r>
          </a:p>
          <a:p>
            <a:r>
              <a:rPr lang="en-GB" sz="1600" i="1" dirty="0"/>
              <a:t>William Ernest Henley</a:t>
            </a:r>
            <a:endParaRPr lang="en-GB" sz="1600" dirty="0"/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r>
              <a:rPr lang="en-GB" sz="1400" b="1" u="sng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Plan:</a:t>
            </a:r>
            <a:endParaRPr lang="en-GB" sz="1400" b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532CD4-3238-4C67-8D91-4C1BFF61AF6C}"/>
              </a:ext>
            </a:extLst>
          </p:cNvPr>
          <p:cNvSpPr/>
          <p:nvPr/>
        </p:nvSpPr>
        <p:spPr>
          <a:xfrm>
            <a:off x="270710" y="8228038"/>
            <a:ext cx="6316580" cy="3693317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3731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937EF42-9F8D-48B3-A598-E568335C1F5C}"/>
              </a:ext>
            </a:extLst>
          </p:cNvPr>
          <p:cNvSpPr/>
          <p:nvPr/>
        </p:nvSpPr>
        <p:spPr>
          <a:xfrm>
            <a:off x="1" y="0"/>
            <a:ext cx="6858000" cy="12249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Response: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4973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937EF42-9F8D-48B3-A598-E568335C1F5C}"/>
              </a:ext>
            </a:extLst>
          </p:cNvPr>
          <p:cNvSpPr/>
          <p:nvPr/>
        </p:nvSpPr>
        <p:spPr>
          <a:xfrm>
            <a:off x="1" y="0"/>
            <a:ext cx="6858000" cy="12249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97817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D43D3-42C7-4DA9-87AF-F832145F7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377"/>
            <a:ext cx="6858000" cy="1210732"/>
          </a:xfrm>
        </p:spPr>
        <p:txBody>
          <a:bodyPr>
            <a:noAutofit/>
          </a:bodyPr>
          <a:lstStyle/>
          <a:p>
            <a:pPr algn="ctr"/>
            <a:r>
              <a:rPr lang="en-GB" sz="1600" b="1" u="sng" dirty="0"/>
              <a:t>7. Success</a:t>
            </a:r>
            <a:br>
              <a:rPr lang="en-GB" sz="1600" b="1" u="sng" dirty="0"/>
            </a:br>
            <a:r>
              <a:rPr lang="en-GB" sz="700" b="1" u="sng" dirty="0"/>
              <a:t/>
            </a:r>
            <a:br>
              <a:rPr lang="en-GB" sz="700" b="1" u="sng" dirty="0"/>
            </a:br>
            <a:r>
              <a:rPr lang="en-GB" sz="1600" b="1" u="sng" dirty="0"/>
              <a:t>27.2 In both ‘Invictus’ and ‘How Did You Die?’ the poets describe success and failure. What are the similarities and/or differences between how the poets present their feelings about success and failure?</a:t>
            </a:r>
            <a:r>
              <a:rPr lang="en-GB" sz="1600" b="1" dirty="0"/>
              <a:t>						[8 marks]</a:t>
            </a:r>
            <a:endParaRPr lang="en-GB" sz="1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7886365-4AC4-48E4-B52A-A39830FECB04}"/>
              </a:ext>
            </a:extLst>
          </p:cNvPr>
          <p:cNvSpPr/>
          <p:nvPr/>
        </p:nvSpPr>
        <p:spPr>
          <a:xfrm>
            <a:off x="270710" y="1415448"/>
            <a:ext cx="6587290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b="1" u="sng" dirty="0"/>
              <a:t>How Did You Die?</a:t>
            </a:r>
            <a:endParaRPr lang="en-GB" sz="1400" dirty="0"/>
          </a:p>
          <a:p>
            <a:r>
              <a:rPr lang="en-GB" sz="1400" dirty="0"/>
              <a:t>Did you tackle that trouble that came your way</a:t>
            </a:r>
          </a:p>
          <a:p>
            <a:r>
              <a:rPr lang="en-GB" sz="1400" dirty="0"/>
              <a:t>With a resolute heart and cheerful? </a:t>
            </a:r>
          </a:p>
          <a:p>
            <a:r>
              <a:rPr lang="en-GB" sz="1400" dirty="0"/>
              <a:t>Or hide your face from the light of day</a:t>
            </a:r>
          </a:p>
          <a:p>
            <a:r>
              <a:rPr lang="en-GB" sz="1400" dirty="0"/>
              <a:t>With a craven soul and fearful? </a:t>
            </a:r>
          </a:p>
          <a:p>
            <a:r>
              <a:rPr lang="en-GB" sz="1400" dirty="0"/>
              <a:t>Oh, a trouble's a ton, or a trouble's an ounce, </a:t>
            </a:r>
          </a:p>
          <a:p>
            <a:r>
              <a:rPr lang="en-GB" sz="1400" dirty="0"/>
              <a:t>Or a trouble is what you make it, </a:t>
            </a:r>
          </a:p>
          <a:p>
            <a:r>
              <a:rPr lang="en-GB" sz="1400" dirty="0"/>
              <a:t>And it isn't the fact that you're hurt that counts, </a:t>
            </a:r>
          </a:p>
          <a:p>
            <a:r>
              <a:rPr lang="en-GB" sz="1400" dirty="0"/>
              <a:t>But only how did you take it? </a:t>
            </a:r>
          </a:p>
          <a:p>
            <a:r>
              <a:rPr lang="en-GB" sz="1400" dirty="0"/>
              <a:t> </a:t>
            </a:r>
          </a:p>
          <a:p>
            <a:r>
              <a:rPr lang="en-GB" sz="1400" dirty="0"/>
              <a:t>You are beaten to earth? Well, well, what's that! </a:t>
            </a:r>
          </a:p>
          <a:p>
            <a:r>
              <a:rPr lang="en-GB" sz="1400" dirty="0"/>
              <a:t>Come up with a smiling face.</a:t>
            </a:r>
          </a:p>
          <a:p>
            <a:r>
              <a:rPr lang="en-GB" sz="1400" dirty="0"/>
              <a:t>It's nothing against you to fall down flat, </a:t>
            </a:r>
          </a:p>
          <a:p>
            <a:r>
              <a:rPr lang="en-GB" sz="1400" dirty="0"/>
              <a:t>But to lie there-that's disgrace.</a:t>
            </a:r>
          </a:p>
          <a:p>
            <a:r>
              <a:rPr lang="en-GB" sz="1400" dirty="0"/>
              <a:t>The harder you're thrown, why the higher you bounce</a:t>
            </a:r>
          </a:p>
          <a:p>
            <a:r>
              <a:rPr lang="en-GB" sz="1400" dirty="0"/>
              <a:t>Be proud of your blackened eye! </a:t>
            </a:r>
          </a:p>
          <a:p>
            <a:r>
              <a:rPr lang="en-GB" sz="1400" dirty="0"/>
              <a:t>It isn't the fact that you're licked that counts; </a:t>
            </a:r>
          </a:p>
          <a:p>
            <a:r>
              <a:rPr lang="en-GB" sz="1400" dirty="0"/>
              <a:t>It's how did you fight-and why? </a:t>
            </a:r>
          </a:p>
          <a:p>
            <a:r>
              <a:rPr lang="en-GB" sz="1400" dirty="0"/>
              <a:t> </a:t>
            </a:r>
          </a:p>
          <a:p>
            <a:r>
              <a:rPr lang="en-GB" sz="1400" dirty="0"/>
              <a:t>And though you be done to the death, what then? </a:t>
            </a:r>
          </a:p>
          <a:p>
            <a:r>
              <a:rPr lang="en-GB" sz="1400" dirty="0"/>
              <a:t>If you battled the best you could, </a:t>
            </a:r>
          </a:p>
          <a:p>
            <a:r>
              <a:rPr lang="en-GB" sz="1400" dirty="0"/>
              <a:t>If you played your part in the world of men, </a:t>
            </a:r>
          </a:p>
          <a:p>
            <a:r>
              <a:rPr lang="en-GB" sz="1400" dirty="0"/>
              <a:t>Why, the Critic will call it good.</a:t>
            </a:r>
          </a:p>
          <a:p>
            <a:r>
              <a:rPr lang="en-GB" sz="1400" dirty="0"/>
              <a:t>Death comes with a crawl, or comes with a pounce, </a:t>
            </a:r>
          </a:p>
          <a:p>
            <a:r>
              <a:rPr lang="en-GB" sz="1400" dirty="0"/>
              <a:t>And whether he's slow or spry, </a:t>
            </a:r>
          </a:p>
          <a:p>
            <a:r>
              <a:rPr lang="en-GB" sz="1400" dirty="0"/>
              <a:t>It isn't the fact that you're dead that counts, </a:t>
            </a:r>
          </a:p>
          <a:p>
            <a:r>
              <a:rPr lang="en-GB" sz="1400" dirty="0"/>
              <a:t>But only how did you die?</a:t>
            </a:r>
          </a:p>
          <a:p>
            <a:r>
              <a:rPr lang="en-GB" sz="1400" dirty="0"/>
              <a:t> </a:t>
            </a:r>
          </a:p>
          <a:p>
            <a:r>
              <a:rPr lang="en-GB" sz="1400" i="1" dirty="0"/>
              <a:t>Edmund Vance Cooke</a:t>
            </a:r>
            <a:endParaRPr lang="en-GB" sz="1400" dirty="0"/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r>
              <a:rPr lang="en-GB" sz="1400" b="1" u="sng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Plan:</a:t>
            </a:r>
            <a:endParaRPr lang="en-GB" sz="1400" b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532CD4-3238-4C67-8D91-4C1BFF61AF6C}"/>
              </a:ext>
            </a:extLst>
          </p:cNvPr>
          <p:cNvSpPr/>
          <p:nvPr/>
        </p:nvSpPr>
        <p:spPr>
          <a:xfrm>
            <a:off x="270710" y="8807116"/>
            <a:ext cx="6316580" cy="311424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25554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937EF42-9F8D-48B3-A598-E568335C1F5C}"/>
              </a:ext>
            </a:extLst>
          </p:cNvPr>
          <p:cNvSpPr/>
          <p:nvPr/>
        </p:nvSpPr>
        <p:spPr>
          <a:xfrm>
            <a:off x="1" y="0"/>
            <a:ext cx="6858000" cy="12249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Response: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33088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D43D3-42C7-4DA9-87AF-F832145F7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6858000" cy="1210732"/>
          </a:xfrm>
        </p:spPr>
        <p:txBody>
          <a:bodyPr>
            <a:normAutofit/>
          </a:bodyPr>
          <a:lstStyle/>
          <a:p>
            <a:pPr algn="ctr"/>
            <a:r>
              <a:rPr lang="en-GB" sz="1600" b="1" u="sng" dirty="0"/>
              <a:t>8. Love</a:t>
            </a:r>
            <a:br>
              <a:rPr lang="en-GB" sz="1600" b="1" u="sng" dirty="0"/>
            </a:br>
            <a:r>
              <a:rPr lang="en-GB" sz="1600" b="1" u="sng" dirty="0"/>
              <a:t/>
            </a:r>
            <a:br>
              <a:rPr lang="en-GB" sz="1600" b="1" u="sng" dirty="0"/>
            </a:br>
            <a:r>
              <a:rPr lang="en-GB" sz="1600" b="1" u="sng" dirty="0"/>
              <a:t>27.1 In ‘Alpine Letter,’ how does the poet present ideas about love?</a:t>
            </a:r>
            <a:r>
              <a:rPr lang="en-GB" sz="1600" b="1" dirty="0"/>
              <a:t>								[24 Marks]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7886365-4AC4-48E4-B52A-A39830FECB04}"/>
              </a:ext>
            </a:extLst>
          </p:cNvPr>
          <p:cNvSpPr/>
          <p:nvPr/>
        </p:nvSpPr>
        <p:spPr>
          <a:xfrm>
            <a:off x="0" y="1210732"/>
            <a:ext cx="6858000" cy="7078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u="sng" dirty="0"/>
              <a:t>Alpine Letter</a:t>
            </a:r>
            <a:endParaRPr lang="en-GB" sz="1600" dirty="0"/>
          </a:p>
          <a:p>
            <a:r>
              <a:rPr lang="en-GB" sz="1600" dirty="0"/>
              <a:t>Love? If you’d asked me yesterday, I’d say</a:t>
            </a:r>
          </a:p>
          <a:p>
            <a:r>
              <a:rPr lang="en-GB" sz="1600" dirty="0"/>
              <a:t>love is a saw that amputates the heart.</a:t>
            </a:r>
          </a:p>
          <a:p>
            <a:r>
              <a:rPr lang="en-GB" sz="1600" dirty="0"/>
              <a:t>I’d call it my disease, I’d call it plague.</a:t>
            </a:r>
          </a:p>
          <a:p>
            <a:r>
              <a:rPr lang="en-GB" sz="1600" dirty="0"/>
              <a:t>But yesterday, I hadn’t heard from you.</a:t>
            </a:r>
          </a:p>
          <a:p>
            <a:r>
              <a:rPr lang="en-GB" sz="1600" dirty="0"/>
              <a:t> </a:t>
            </a:r>
          </a:p>
          <a:p>
            <a:r>
              <a:rPr lang="en-GB" sz="1600" dirty="0"/>
              <a:t>So call it the weight of light that holds one soul</a:t>
            </a:r>
          </a:p>
          <a:p>
            <a:r>
              <a:rPr lang="en-GB" sz="1600" dirty="0"/>
              <a:t>connected to another. Or a tear</a:t>
            </a:r>
          </a:p>
          <a:p>
            <a:r>
              <a:rPr lang="en-GB" sz="1600" dirty="0"/>
              <a:t>that falls in all gratitude, becoming sea.</a:t>
            </a:r>
          </a:p>
          <a:p>
            <a:r>
              <a:rPr lang="en-GB" sz="1600" dirty="0"/>
              <a:t>Call it the only word that comforts me.</a:t>
            </a:r>
          </a:p>
          <a:p>
            <a:r>
              <a:rPr lang="en-GB" sz="1600" dirty="0"/>
              <a:t> </a:t>
            </a:r>
          </a:p>
          <a:p>
            <a:r>
              <a:rPr lang="en-GB" sz="1600" dirty="0"/>
              <a:t>The sight of your writing has me on the floor,</a:t>
            </a:r>
          </a:p>
          <a:p>
            <a:r>
              <a:rPr lang="en-GB" sz="1600" dirty="0"/>
              <a:t>the curve of each letter looped about my heart.</a:t>
            </a:r>
          </a:p>
          <a:p>
            <a:r>
              <a:rPr lang="en-GB" sz="1600" dirty="0"/>
              <a:t>And in this ink, the tenor of your voice.</a:t>
            </a:r>
          </a:p>
          <a:p>
            <a:r>
              <a:rPr lang="en-GB" sz="1600" dirty="0"/>
              <a:t>And in this ink the movement of your hand.</a:t>
            </a:r>
          </a:p>
          <a:p>
            <a:r>
              <a:rPr lang="en-GB" sz="1600" dirty="0"/>
              <a:t> </a:t>
            </a:r>
          </a:p>
          <a:p>
            <a:r>
              <a:rPr lang="en-GB" sz="1600" dirty="0"/>
              <a:t>The Alps, now, cut their teeth upon the sky,</a:t>
            </a:r>
          </a:p>
          <a:p>
            <a:r>
              <a:rPr lang="en-GB" sz="1600" dirty="0"/>
              <a:t>and pressing on to set these granite jaws</a:t>
            </a:r>
          </a:p>
          <a:p>
            <a:r>
              <a:rPr lang="en-GB" sz="1600" dirty="0"/>
              <a:t>between us, not a mile will do me harm.</a:t>
            </a:r>
          </a:p>
          <a:p>
            <a:r>
              <a:rPr lang="en-GB" sz="1600" dirty="0"/>
              <a:t>Your letter, in my coat, will keep me warm.</a:t>
            </a:r>
          </a:p>
          <a:p>
            <a:r>
              <a:rPr lang="en-GB" sz="1600" dirty="0"/>
              <a:t> </a:t>
            </a:r>
          </a:p>
          <a:p>
            <a:r>
              <a:rPr lang="en-GB" sz="1600" i="1" dirty="0"/>
              <a:t>Ros Barber</a:t>
            </a:r>
            <a:endParaRPr lang="en-GB" sz="1600" dirty="0"/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r>
              <a:rPr lang="en-GB" sz="1400" b="1" u="sng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Plan:</a:t>
            </a:r>
            <a:endParaRPr lang="en-GB" sz="1400" b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532CD4-3238-4C67-8D91-4C1BFF61AF6C}"/>
              </a:ext>
            </a:extLst>
          </p:cNvPr>
          <p:cNvSpPr/>
          <p:nvPr/>
        </p:nvSpPr>
        <p:spPr>
          <a:xfrm>
            <a:off x="270710" y="8228038"/>
            <a:ext cx="6316580" cy="3693317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08614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937EF42-9F8D-48B3-A598-E568335C1F5C}"/>
              </a:ext>
            </a:extLst>
          </p:cNvPr>
          <p:cNvSpPr/>
          <p:nvPr/>
        </p:nvSpPr>
        <p:spPr>
          <a:xfrm>
            <a:off x="1" y="0"/>
            <a:ext cx="6858000" cy="12249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Response: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733772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937EF42-9F8D-48B3-A598-E568335C1F5C}"/>
              </a:ext>
            </a:extLst>
          </p:cNvPr>
          <p:cNvSpPr/>
          <p:nvPr/>
        </p:nvSpPr>
        <p:spPr>
          <a:xfrm>
            <a:off x="1" y="0"/>
            <a:ext cx="6858000" cy="12249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320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937EF42-9F8D-48B3-A598-E568335C1F5C}"/>
              </a:ext>
            </a:extLst>
          </p:cNvPr>
          <p:cNvSpPr/>
          <p:nvPr/>
        </p:nvSpPr>
        <p:spPr>
          <a:xfrm>
            <a:off x="1" y="0"/>
            <a:ext cx="6858000" cy="12249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74084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D43D3-42C7-4DA9-87AF-F832145F7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377"/>
            <a:ext cx="6858000" cy="1210732"/>
          </a:xfrm>
        </p:spPr>
        <p:txBody>
          <a:bodyPr>
            <a:noAutofit/>
          </a:bodyPr>
          <a:lstStyle/>
          <a:p>
            <a:pPr algn="ctr"/>
            <a:r>
              <a:rPr lang="en-GB" sz="1600" b="1" u="sng" dirty="0"/>
              <a:t>8. Love</a:t>
            </a:r>
            <a:br>
              <a:rPr lang="en-GB" sz="1600" b="1" u="sng" dirty="0"/>
            </a:br>
            <a:r>
              <a:rPr lang="en-GB" sz="700" b="1" u="sng" dirty="0"/>
              <a:t/>
            </a:r>
            <a:br>
              <a:rPr lang="en-GB" sz="700" b="1" u="sng" dirty="0"/>
            </a:br>
            <a:r>
              <a:rPr lang="en-GB" sz="1600" b="1" u="sng" dirty="0"/>
              <a:t>27.2 In both ‘Alpine Letter’ and ‘Miles Away,’ the poets discuss romantic love. What are the similarities and/or differences between the ways the poets present their ideas about love? </a:t>
            </a:r>
            <a:r>
              <a:rPr lang="en-GB" sz="1600" b="1" dirty="0"/>
              <a:t>										[8 marks]</a:t>
            </a:r>
            <a:endParaRPr lang="en-GB" sz="1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7886365-4AC4-48E4-B52A-A39830FECB04}"/>
              </a:ext>
            </a:extLst>
          </p:cNvPr>
          <p:cNvSpPr/>
          <p:nvPr/>
        </p:nvSpPr>
        <p:spPr>
          <a:xfrm>
            <a:off x="270710" y="1415448"/>
            <a:ext cx="658729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u="sng" dirty="0"/>
              <a:t>Miles Away</a:t>
            </a:r>
            <a:endParaRPr lang="en-GB" sz="1600" dirty="0"/>
          </a:p>
          <a:p>
            <a:r>
              <a:rPr lang="en-GB" sz="1600" b="1" dirty="0"/>
              <a:t> </a:t>
            </a:r>
            <a:endParaRPr lang="en-GB" sz="1600" dirty="0"/>
          </a:p>
          <a:p>
            <a:r>
              <a:rPr lang="en-GB" sz="1600" dirty="0"/>
              <a:t>I want you and you are not here. I pause</a:t>
            </a:r>
          </a:p>
          <a:p>
            <a:r>
              <a:rPr lang="en-GB" sz="1600" dirty="0"/>
              <a:t>in this garden, breathing the colour thought is</a:t>
            </a:r>
          </a:p>
          <a:p>
            <a:r>
              <a:rPr lang="en-GB" sz="1600" dirty="0"/>
              <a:t>before language into still air. Even your name</a:t>
            </a:r>
          </a:p>
          <a:p>
            <a:r>
              <a:rPr lang="en-GB" sz="1600" dirty="0"/>
              <a:t>is a pale ghost and, though I exhale it again</a:t>
            </a:r>
          </a:p>
          <a:p>
            <a:r>
              <a:rPr lang="en-GB" sz="1600" dirty="0"/>
              <a:t>and again, it will not stay with me. Tonight</a:t>
            </a:r>
          </a:p>
          <a:p>
            <a:r>
              <a:rPr lang="en-GB" sz="1600" dirty="0"/>
              <a:t>I make you up, imagine you, your movements clearer</a:t>
            </a:r>
          </a:p>
          <a:p>
            <a:r>
              <a:rPr lang="en-GB" sz="1600" dirty="0"/>
              <a:t>than the words I have you say you said before.</a:t>
            </a:r>
          </a:p>
          <a:p>
            <a:r>
              <a:rPr lang="en-GB" sz="1600" dirty="0"/>
              <a:t> </a:t>
            </a:r>
          </a:p>
          <a:p>
            <a:r>
              <a:rPr lang="en-GB" sz="1600" dirty="0"/>
              <a:t>Wherever you are now, inside my head you fix me</a:t>
            </a:r>
          </a:p>
          <a:p>
            <a:r>
              <a:rPr lang="en-GB" sz="1600" dirty="0"/>
              <a:t>with a look, standing here whilst cool late light</a:t>
            </a:r>
          </a:p>
          <a:p>
            <a:r>
              <a:rPr lang="en-GB" sz="1600" dirty="0"/>
              <a:t>dissolves into the earth. I have got your mouth wrong,</a:t>
            </a:r>
          </a:p>
          <a:p>
            <a:r>
              <a:rPr lang="en-GB" sz="1600" dirty="0"/>
              <a:t>but still it smiles. I hold you closer, miles away,</a:t>
            </a:r>
          </a:p>
          <a:p>
            <a:r>
              <a:rPr lang="en-GB" sz="1600" dirty="0"/>
              <a:t>inventing love, until the calls of nightjars</a:t>
            </a:r>
          </a:p>
          <a:p>
            <a:r>
              <a:rPr lang="en-GB" sz="1600" dirty="0"/>
              <a:t>interrupt and turn what was to come, was certain,</a:t>
            </a:r>
          </a:p>
          <a:p>
            <a:r>
              <a:rPr lang="en-GB" sz="1600" dirty="0"/>
              <a:t>into memory. The stars are filming us for no one.</a:t>
            </a:r>
          </a:p>
          <a:p>
            <a:r>
              <a:rPr lang="en-GB" sz="1600" b="1" dirty="0"/>
              <a:t> </a:t>
            </a:r>
            <a:endParaRPr lang="en-GB" sz="1600" dirty="0"/>
          </a:p>
          <a:p>
            <a:r>
              <a:rPr lang="en-GB" sz="1600" i="1" dirty="0"/>
              <a:t>Carol Ann Duffy</a:t>
            </a: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r>
              <a:rPr lang="en-GB" sz="1400" b="1" u="sng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Plan:</a:t>
            </a:r>
            <a:endParaRPr lang="en-GB" sz="1400" b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532CD4-3238-4C67-8D91-4C1BFF61AF6C}"/>
              </a:ext>
            </a:extLst>
          </p:cNvPr>
          <p:cNvSpPr/>
          <p:nvPr/>
        </p:nvSpPr>
        <p:spPr>
          <a:xfrm>
            <a:off x="270710" y="7909533"/>
            <a:ext cx="6316580" cy="4011823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25493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937EF42-9F8D-48B3-A598-E568335C1F5C}"/>
              </a:ext>
            </a:extLst>
          </p:cNvPr>
          <p:cNvSpPr/>
          <p:nvPr/>
        </p:nvSpPr>
        <p:spPr>
          <a:xfrm>
            <a:off x="1" y="0"/>
            <a:ext cx="6858000" cy="12249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Response: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91630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D43D3-42C7-4DA9-87AF-F832145F7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6858000" cy="1210732"/>
          </a:xfrm>
        </p:spPr>
        <p:txBody>
          <a:bodyPr>
            <a:normAutofit/>
          </a:bodyPr>
          <a:lstStyle/>
          <a:p>
            <a:pPr algn="ctr"/>
            <a:r>
              <a:rPr lang="en-GB" sz="1600" b="1" u="sng" dirty="0"/>
              <a:t>9. Regret</a:t>
            </a:r>
            <a:br>
              <a:rPr lang="en-GB" sz="1600" b="1" u="sng" dirty="0"/>
            </a:br>
            <a:r>
              <a:rPr lang="en-GB" sz="1600" b="1" u="sng" dirty="0"/>
              <a:t/>
            </a:r>
            <a:br>
              <a:rPr lang="en-GB" sz="1600" b="1" u="sng" dirty="0"/>
            </a:br>
            <a:r>
              <a:rPr lang="en-GB" sz="1600" b="1" u="sng" dirty="0"/>
              <a:t>27.1  In ‘Piano,’ how does the speaker present ideas about the significance of memories?</a:t>
            </a:r>
            <a:r>
              <a:rPr lang="en-GB" sz="1600" b="1" dirty="0"/>
              <a:t>					[24 Marks]</a:t>
            </a:r>
            <a:endParaRPr lang="en-GB" sz="1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7886365-4AC4-48E4-B52A-A39830FECB04}"/>
              </a:ext>
            </a:extLst>
          </p:cNvPr>
          <p:cNvSpPr/>
          <p:nvPr/>
        </p:nvSpPr>
        <p:spPr>
          <a:xfrm>
            <a:off x="0" y="1341417"/>
            <a:ext cx="6858000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u="sng" dirty="0"/>
              <a:t>Piano</a:t>
            </a:r>
            <a:endParaRPr lang="en-GB" sz="1600" dirty="0"/>
          </a:p>
          <a:p>
            <a:r>
              <a:rPr lang="en-GB" sz="1600" dirty="0"/>
              <a:t>Softly, in the dusk, a woman is singing to me;</a:t>
            </a:r>
          </a:p>
          <a:p>
            <a:r>
              <a:rPr lang="en-GB" sz="1600" dirty="0"/>
              <a:t>Taking me back down the vista of years, till I see</a:t>
            </a:r>
          </a:p>
          <a:p>
            <a:r>
              <a:rPr lang="en-GB" sz="1600" dirty="0"/>
              <a:t>A child sitting under the piano, in the boom of the tingling strings</a:t>
            </a:r>
          </a:p>
          <a:p>
            <a:r>
              <a:rPr lang="en-GB" sz="1600" dirty="0"/>
              <a:t>And pressing the small, poised feet of a mother who smiles as she sings.</a:t>
            </a:r>
          </a:p>
          <a:p>
            <a:r>
              <a:rPr lang="en-GB" sz="1600" dirty="0"/>
              <a:t> </a:t>
            </a:r>
          </a:p>
          <a:p>
            <a:r>
              <a:rPr lang="en-GB" sz="1600" dirty="0"/>
              <a:t>In spite of myself, the insidious mastery of song</a:t>
            </a:r>
          </a:p>
          <a:p>
            <a:r>
              <a:rPr lang="en-GB" sz="1600" dirty="0"/>
              <a:t>Betrays me back, till the heart of me weeps to belong</a:t>
            </a:r>
          </a:p>
          <a:p>
            <a:r>
              <a:rPr lang="en-GB" sz="1600" dirty="0"/>
              <a:t>To the old Sunday evenings at home, with winter outside</a:t>
            </a:r>
          </a:p>
          <a:p>
            <a:r>
              <a:rPr lang="en-GB" sz="1600" dirty="0"/>
              <a:t>And hymns in the cosy parlour, the tinkling piano our guide.</a:t>
            </a:r>
          </a:p>
          <a:p>
            <a:r>
              <a:rPr lang="en-GB" sz="1600" dirty="0"/>
              <a:t> </a:t>
            </a:r>
          </a:p>
          <a:p>
            <a:r>
              <a:rPr lang="en-GB" sz="1600" dirty="0"/>
              <a:t>So now it is vain for the singer to burst into clamour</a:t>
            </a:r>
          </a:p>
          <a:p>
            <a:r>
              <a:rPr lang="en-GB" sz="1600" dirty="0"/>
              <a:t>With the great black piano appassionato. The glamour</a:t>
            </a:r>
          </a:p>
          <a:p>
            <a:r>
              <a:rPr lang="en-GB" sz="1600" dirty="0"/>
              <a:t>Of childish days is upon me, my manhood is cast</a:t>
            </a:r>
          </a:p>
          <a:p>
            <a:r>
              <a:rPr lang="en-GB" sz="1600" dirty="0"/>
              <a:t>Down in the flood of remembrance, I weep like a child for the past.</a:t>
            </a:r>
          </a:p>
          <a:p>
            <a:r>
              <a:rPr lang="en-GB" sz="1600" b="1" dirty="0"/>
              <a:t> </a:t>
            </a:r>
            <a:endParaRPr lang="en-GB" sz="1600" dirty="0"/>
          </a:p>
          <a:p>
            <a:r>
              <a:rPr lang="en-GB" sz="1600" i="1" dirty="0"/>
              <a:t>D. H. Lawrence</a:t>
            </a:r>
            <a:endParaRPr lang="en-GB" sz="1600" dirty="0"/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r>
              <a:rPr lang="en-GB" sz="1400" b="1" u="sng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Plan:</a:t>
            </a:r>
            <a:endParaRPr lang="en-GB" sz="1400" b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532CD4-3238-4C67-8D91-4C1BFF61AF6C}"/>
              </a:ext>
            </a:extLst>
          </p:cNvPr>
          <p:cNvSpPr/>
          <p:nvPr/>
        </p:nvSpPr>
        <p:spPr>
          <a:xfrm>
            <a:off x="270710" y="8228038"/>
            <a:ext cx="6316580" cy="3693317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128038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937EF42-9F8D-48B3-A598-E568335C1F5C}"/>
              </a:ext>
            </a:extLst>
          </p:cNvPr>
          <p:cNvSpPr/>
          <p:nvPr/>
        </p:nvSpPr>
        <p:spPr>
          <a:xfrm>
            <a:off x="1" y="0"/>
            <a:ext cx="6858000" cy="12249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Response: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76191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937EF42-9F8D-48B3-A598-E568335C1F5C}"/>
              </a:ext>
            </a:extLst>
          </p:cNvPr>
          <p:cNvSpPr/>
          <p:nvPr/>
        </p:nvSpPr>
        <p:spPr>
          <a:xfrm>
            <a:off x="1" y="0"/>
            <a:ext cx="6858000" cy="12249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28673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D43D3-42C7-4DA9-87AF-F832145F7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377"/>
            <a:ext cx="6858000" cy="1210732"/>
          </a:xfrm>
        </p:spPr>
        <p:txBody>
          <a:bodyPr>
            <a:noAutofit/>
          </a:bodyPr>
          <a:lstStyle/>
          <a:p>
            <a:pPr algn="ctr"/>
            <a:r>
              <a:rPr lang="en-GB" sz="1600" b="1" u="sng" dirty="0"/>
              <a:t>9. Regret</a:t>
            </a:r>
            <a:br>
              <a:rPr lang="en-GB" sz="1600" b="1" u="sng" dirty="0"/>
            </a:br>
            <a:r>
              <a:rPr lang="en-GB" sz="700" b="1" u="sng" dirty="0"/>
              <a:t/>
            </a:r>
            <a:br>
              <a:rPr lang="en-GB" sz="700" b="1" u="sng" dirty="0"/>
            </a:br>
            <a:r>
              <a:rPr lang="en-GB" sz="1600" b="1" u="sng" dirty="0"/>
              <a:t>27.2 In both ‘Piano’ and ‘With rue my heart is laden,’ the poets discuss regret and memory. What are the similarities and/or differences between how the poets present their feelings about the past?</a:t>
            </a:r>
            <a:r>
              <a:rPr lang="en-GB" sz="1600" b="1" dirty="0"/>
              <a:t>								[8 marks]</a:t>
            </a:r>
            <a:endParaRPr lang="en-GB" sz="1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7886365-4AC4-48E4-B52A-A39830FECB04}"/>
              </a:ext>
            </a:extLst>
          </p:cNvPr>
          <p:cNvSpPr/>
          <p:nvPr/>
        </p:nvSpPr>
        <p:spPr>
          <a:xfrm>
            <a:off x="270710" y="1532556"/>
            <a:ext cx="6587290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u="sng" dirty="0"/>
              <a:t>With rue* my heart is laden*</a:t>
            </a:r>
            <a:endParaRPr lang="en-GB" sz="1600" dirty="0"/>
          </a:p>
          <a:p>
            <a:r>
              <a:rPr lang="en-GB" sz="1600" dirty="0"/>
              <a:t> </a:t>
            </a:r>
          </a:p>
          <a:p>
            <a:r>
              <a:rPr lang="en-GB" sz="1600" dirty="0"/>
              <a:t>With rue my heart is laden</a:t>
            </a:r>
          </a:p>
          <a:p>
            <a:r>
              <a:rPr lang="en-GB" sz="1600" dirty="0"/>
              <a:t>For golden friends I had,</a:t>
            </a:r>
          </a:p>
          <a:p>
            <a:r>
              <a:rPr lang="en-GB" sz="1600" dirty="0"/>
              <a:t>For many a rose-</a:t>
            </a:r>
            <a:r>
              <a:rPr lang="en-GB" sz="1600" dirty="0" err="1"/>
              <a:t>lipt</a:t>
            </a:r>
            <a:r>
              <a:rPr lang="en-GB" sz="1600" dirty="0"/>
              <a:t> maiden</a:t>
            </a:r>
          </a:p>
          <a:p>
            <a:r>
              <a:rPr lang="en-GB" sz="1600" dirty="0"/>
              <a:t>And many a </a:t>
            </a:r>
            <a:r>
              <a:rPr lang="en-GB" sz="1600" dirty="0" err="1"/>
              <a:t>lightfoot</a:t>
            </a:r>
            <a:r>
              <a:rPr lang="en-GB" sz="1600" dirty="0"/>
              <a:t> lad.</a:t>
            </a:r>
          </a:p>
          <a:p>
            <a:r>
              <a:rPr lang="en-GB" sz="1600" dirty="0"/>
              <a:t> </a:t>
            </a:r>
          </a:p>
          <a:p>
            <a:r>
              <a:rPr lang="en-GB" sz="1600" dirty="0"/>
              <a:t>By brooks too broad for leaping</a:t>
            </a:r>
          </a:p>
          <a:p>
            <a:r>
              <a:rPr lang="en-GB" sz="1600" dirty="0"/>
              <a:t>The </a:t>
            </a:r>
            <a:r>
              <a:rPr lang="en-GB" sz="1600" dirty="0" err="1"/>
              <a:t>lightfoot</a:t>
            </a:r>
            <a:r>
              <a:rPr lang="en-GB" sz="1600" dirty="0"/>
              <a:t> boys are laid;</a:t>
            </a:r>
          </a:p>
          <a:p>
            <a:r>
              <a:rPr lang="en-GB" sz="1600" dirty="0"/>
              <a:t>The rose-</a:t>
            </a:r>
            <a:r>
              <a:rPr lang="en-GB" sz="1600" dirty="0" err="1"/>
              <a:t>lipt</a:t>
            </a:r>
            <a:r>
              <a:rPr lang="en-GB" sz="1600" dirty="0"/>
              <a:t> girls are sleeping</a:t>
            </a:r>
          </a:p>
          <a:p>
            <a:r>
              <a:rPr lang="en-GB" sz="1600" dirty="0"/>
              <a:t>In fields where roses fade.</a:t>
            </a:r>
          </a:p>
          <a:p>
            <a:r>
              <a:rPr lang="en-GB" sz="1600" dirty="0"/>
              <a:t> </a:t>
            </a:r>
          </a:p>
          <a:p>
            <a:r>
              <a:rPr lang="en-GB" sz="1600" i="1" dirty="0"/>
              <a:t>A.E. Houseman</a:t>
            </a:r>
            <a:endParaRPr lang="en-GB" sz="1600" dirty="0"/>
          </a:p>
          <a:p>
            <a:r>
              <a:rPr lang="en-GB" sz="1600" dirty="0"/>
              <a:t> </a:t>
            </a:r>
          </a:p>
          <a:p>
            <a:r>
              <a:rPr lang="en-GB" sz="1600" dirty="0"/>
              <a:t>*Rue = sadness</a:t>
            </a:r>
          </a:p>
          <a:p>
            <a:r>
              <a:rPr lang="en-GB" sz="1600" dirty="0"/>
              <a:t>*Laden = weighed down</a:t>
            </a: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r>
              <a:rPr lang="en-GB" sz="1400" b="1" u="sng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Plan:</a:t>
            </a:r>
            <a:endParaRPr lang="en-GB" sz="1400" b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532CD4-3238-4C67-8D91-4C1BFF61AF6C}"/>
              </a:ext>
            </a:extLst>
          </p:cNvPr>
          <p:cNvSpPr/>
          <p:nvPr/>
        </p:nvSpPr>
        <p:spPr>
          <a:xfrm>
            <a:off x="270710" y="7503421"/>
            <a:ext cx="6316580" cy="441793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16742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937EF42-9F8D-48B3-A598-E568335C1F5C}"/>
              </a:ext>
            </a:extLst>
          </p:cNvPr>
          <p:cNvSpPr/>
          <p:nvPr/>
        </p:nvSpPr>
        <p:spPr>
          <a:xfrm>
            <a:off x="1" y="0"/>
            <a:ext cx="6858000" cy="12249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Response: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33684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D43D3-42C7-4DA9-87AF-F832145F7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6858000" cy="1210732"/>
          </a:xfrm>
        </p:spPr>
        <p:txBody>
          <a:bodyPr>
            <a:normAutofit/>
          </a:bodyPr>
          <a:lstStyle/>
          <a:p>
            <a:pPr algn="ctr"/>
            <a:r>
              <a:rPr lang="en-GB" sz="1600" b="1" u="sng" dirty="0"/>
              <a:t>10. Death</a:t>
            </a:r>
            <a:br>
              <a:rPr lang="en-GB" sz="1600" b="1" u="sng" dirty="0"/>
            </a:br>
            <a:r>
              <a:rPr lang="en-GB" sz="1600" b="1" u="sng" dirty="0"/>
              <a:t/>
            </a:r>
            <a:br>
              <a:rPr lang="en-GB" sz="1600" b="1" u="sng" dirty="0"/>
            </a:br>
            <a:r>
              <a:rPr lang="en-GB" sz="1600" b="1" u="sng" dirty="0"/>
              <a:t>27.1  In ‘A Mother in a Refugee Camp,’ how does the poet present ideas about loss?</a:t>
            </a:r>
            <a:r>
              <a:rPr lang="en-GB" sz="1600" b="1" dirty="0"/>
              <a:t>					[24 Marks]</a:t>
            </a:r>
            <a:endParaRPr lang="en-GB" sz="1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7886365-4AC4-48E4-B52A-A39830FECB04}"/>
              </a:ext>
            </a:extLst>
          </p:cNvPr>
          <p:cNvSpPr/>
          <p:nvPr/>
        </p:nvSpPr>
        <p:spPr>
          <a:xfrm>
            <a:off x="0" y="1341417"/>
            <a:ext cx="6858000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u="sng" dirty="0"/>
              <a:t>A Mother in a Refugee Camp</a:t>
            </a:r>
            <a:endParaRPr lang="en-GB" sz="1600" dirty="0"/>
          </a:p>
          <a:p>
            <a:r>
              <a:rPr lang="en-GB" sz="1600" dirty="0"/>
              <a:t>No Madonna and Child could touch</a:t>
            </a:r>
          </a:p>
          <a:p>
            <a:r>
              <a:rPr lang="en-GB" sz="1600" dirty="0"/>
              <a:t>Her tenderness for a son</a:t>
            </a:r>
          </a:p>
          <a:p>
            <a:r>
              <a:rPr lang="en-GB" sz="1600" dirty="0"/>
              <a:t>She soon would have to forget…</a:t>
            </a:r>
          </a:p>
          <a:p>
            <a:r>
              <a:rPr lang="en-GB" sz="1600" dirty="0"/>
              <a:t>The air was heavy with odours of diarrhoea,</a:t>
            </a:r>
          </a:p>
          <a:p>
            <a:r>
              <a:rPr lang="en-GB" sz="1600" dirty="0"/>
              <a:t>Of unwashed children with washed-out ribs</a:t>
            </a:r>
          </a:p>
          <a:p>
            <a:r>
              <a:rPr lang="en-GB" sz="1600" dirty="0"/>
              <a:t>And dried-up bottoms waddling in laboured steps</a:t>
            </a:r>
          </a:p>
          <a:p>
            <a:r>
              <a:rPr lang="en-GB" sz="1600" dirty="0"/>
              <a:t>Behind blown-empty bellies. Other mothers there</a:t>
            </a:r>
          </a:p>
          <a:p>
            <a:r>
              <a:rPr lang="en-GB" sz="1600" dirty="0"/>
              <a:t>Had long ceased to care, but not this one:</a:t>
            </a:r>
          </a:p>
          <a:p>
            <a:r>
              <a:rPr lang="en-GB" sz="1600" dirty="0"/>
              <a:t>She held a ghost smile between her teeth,</a:t>
            </a:r>
          </a:p>
          <a:p>
            <a:r>
              <a:rPr lang="en-GB" sz="1600" dirty="0"/>
              <a:t>and in her eyes the memory</a:t>
            </a:r>
          </a:p>
          <a:p>
            <a:r>
              <a:rPr lang="en-GB" sz="1600" dirty="0"/>
              <a:t>Of a mother’s pride… She had bathed him</a:t>
            </a:r>
          </a:p>
          <a:p>
            <a:r>
              <a:rPr lang="en-GB" sz="1600" dirty="0"/>
              <a:t>And rubbed him down with bare palms.</a:t>
            </a:r>
          </a:p>
          <a:p>
            <a:r>
              <a:rPr lang="en-GB" sz="1600" dirty="0"/>
              <a:t>She took from their bundle of possessions</a:t>
            </a:r>
          </a:p>
          <a:p>
            <a:r>
              <a:rPr lang="en-GB" sz="1600" dirty="0"/>
              <a:t>A broken comb and combed</a:t>
            </a:r>
          </a:p>
          <a:p>
            <a:r>
              <a:rPr lang="en-GB" sz="1600" dirty="0"/>
              <a:t>The rust-coloured hair left on his skull</a:t>
            </a:r>
          </a:p>
          <a:p>
            <a:r>
              <a:rPr lang="en-GB" sz="1600" dirty="0"/>
              <a:t>And then – humming in her eyes – began carefully to part it.</a:t>
            </a:r>
          </a:p>
          <a:p>
            <a:r>
              <a:rPr lang="en-GB" sz="1600" dirty="0"/>
              <a:t>In their former life this was perhaps</a:t>
            </a:r>
          </a:p>
          <a:p>
            <a:r>
              <a:rPr lang="en-GB" sz="1600" dirty="0"/>
              <a:t>A little daily act of no consequence</a:t>
            </a:r>
          </a:p>
          <a:p>
            <a:r>
              <a:rPr lang="en-GB" sz="1600" dirty="0"/>
              <a:t>Before his breakfast and school; now she did it</a:t>
            </a:r>
          </a:p>
          <a:p>
            <a:r>
              <a:rPr lang="en-GB" sz="1600" dirty="0"/>
              <a:t>Like putting flowers on a tiny grave.</a:t>
            </a:r>
          </a:p>
          <a:p>
            <a:r>
              <a:rPr lang="en-GB" sz="1600" dirty="0"/>
              <a:t> </a:t>
            </a:r>
          </a:p>
          <a:p>
            <a:r>
              <a:rPr lang="en-GB" sz="1600" i="1" dirty="0"/>
              <a:t>Chinua Achebe</a:t>
            </a:r>
            <a:endParaRPr lang="en-GB" sz="12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r>
              <a:rPr lang="en-GB" sz="1400" b="1" u="sng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Plan:</a:t>
            </a:r>
            <a:endParaRPr lang="en-GB" sz="1400" b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532CD4-3238-4C67-8D91-4C1BFF61AF6C}"/>
              </a:ext>
            </a:extLst>
          </p:cNvPr>
          <p:cNvSpPr/>
          <p:nvPr/>
        </p:nvSpPr>
        <p:spPr>
          <a:xfrm>
            <a:off x="270710" y="8228038"/>
            <a:ext cx="6316580" cy="3693317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850824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937EF42-9F8D-48B3-A598-E568335C1F5C}"/>
              </a:ext>
            </a:extLst>
          </p:cNvPr>
          <p:cNvSpPr/>
          <p:nvPr/>
        </p:nvSpPr>
        <p:spPr>
          <a:xfrm>
            <a:off x="1" y="0"/>
            <a:ext cx="6858000" cy="12249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Response: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27892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937EF42-9F8D-48B3-A598-E568335C1F5C}"/>
              </a:ext>
            </a:extLst>
          </p:cNvPr>
          <p:cNvSpPr/>
          <p:nvPr/>
        </p:nvSpPr>
        <p:spPr>
          <a:xfrm>
            <a:off x="1" y="0"/>
            <a:ext cx="6858000" cy="12249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576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D43D3-42C7-4DA9-87AF-F832145F7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377"/>
            <a:ext cx="6858000" cy="1210732"/>
          </a:xfrm>
        </p:spPr>
        <p:txBody>
          <a:bodyPr>
            <a:noAutofit/>
          </a:bodyPr>
          <a:lstStyle/>
          <a:p>
            <a:pPr algn="ctr"/>
            <a:r>
              <a:rPr lang="en-GB" sz="1600" b="1" u="sng" dirty="0"/>
              <a:t>1. Loss</a:t>
            </a:r>
            <a:br>
              <a:rPr lang="en-GB" sz="1600" b="1" u="sng" dirty="0"/>
            </a:br>
            <a:r>
              <a:rPr lang="en-GB" sz="700" b="1" u="sng" dirty="0"/>
              <a:t/>
            </a:r>
            <a:br>
              <a:rPr lang="en-GB" sz="700" b="1" u="sng" dirty="0"/>
            </a:br>
            <a:r>
              <a:rPr lang="en-GB" sz="1600" b="1" u="sng" dirty="0"/>
              <a:t>27.2 In both ‘One Art’ and ‘Grief’, the speakers describe the death of a loved one. What are the similarities and/or differences between the ways the poets present these feelings?</a:t>
            </a:r>
            <a:r>
              <a:rPr lang="en-GB" sz="1600" b="1" dirty="0"/>
              <a:t>										[8 marks]</a:t>
            </a:r>
            <a:endParaRPr lang="en-GB" sz="1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7886365-4AC4-48E4-B52A-A39830FECB04}"/>
              </a:ext>
            </a:extLst>
          </p:cNvPr>
          <p:cNvSpPr/>
          <p:nvPr/>
        </p:nvSpPr>
        <p:spPr>
          <a:xfrm>
            <a:off x="270710" y="1415448"/>
            <a:ext cx="6858000" cy="6955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u="sng" dirty="0"/>
              <a:t>Grief</a:t>
            </a:r>
            <a:endParaRPr lang="en-GB" sz="1600" dirty="0"/>
          </a:p>
          <a:p>
            <a:r>
              <a:rPr lang="en-GB" sz="1600" dirty="0"/>
              <a:t>Trying to remember you</a:t>
            </a:r>
          </a:p>
          <a:p>
            <a:r>
              <a:rPr lang="en-GB" sz="1600" dirty="0"/>
              <a:t>is like carrying water</a:t>
            </a:r>
          </a:p>
          <a:p>
            <a:r>
              <a:rPr lang="en-GB" sz="1600" dirty="0"/>
              <a:t>in my hands a long distance</a:t>
            </a:r>
          </a:p>
          <a:p>
            <a:r>
              <a:rPr lang="en-GB" sz="1600" dirty="0"/>
              <a:t>across sand. Somewhere people are waiting.</a:t>
            </a:r>
          </a:p>
          <a:p>
            <a:r>
              <a:rPr lang="en-GB" sz="1600" dirty="0"/>
              <a:t>They have drunk nothing for days.</a:t>
            </a:r>
          </a:p>
          <a:p>
            <a:r>
              <a:rPr lang="en-GB" sz="1600" dirty="0"/>
              <a:t> </a:t>
            </a:r>
          </a:p>
          <a:p>
            <a:r>
              <a:rPr lang="en-GB" sz="1600" dirty="0"/>
              <a:t>Your name was the food I lived on;</a:t>
            </a:r>
          </a:p>
          <a:p>
            <a:r>
              <a:rPr lang="en-GB" sz="1600" dirty="0"/>
              <a:t>now my mouth is full of dirt and ash.</a:t>
            </a:r>
          </a:p>
          <a:p>
            <a:r>
              <a:rPr lang="en-GB" sz="1600" dirty="0"/>
              <a:t>To say your name was to be surrounded</a:t>
            </a:r>
          </a:p>
          <a:p>
            <a:r>
              <a:rPr lang="en-GB" sz="1600" dirty="0"/>
              <a:t>by feathers and silk; now, reaching out,</a:t>
            </a:r>
          </a:p>
          <a:p>
            <a:r>
              <a:rPr lang="en-GB" sz="1600" dirty="0"/>
              <a:t>I touch glass and barbed wire.</a:t>
            </a:r>
          </a:p>
          <a:p>
            <a:r>
              <a:rPr lang="en-GB" sz="1600" dirty="0"/>
              <a:t>Your name was the thread connecting my life;</a:t>
            </a:r>
          </a:p>
          <a:p>
            <a:r>
              <a:rPr lang="en-GB" sz="1600" dirty="0"/>
              <a:t>now I am fragments on a tailor's floor.</a:t>
            </a:r>
          </a:p>
          <a:p>
            <a:r>
              <a:rPr lang="en-GB" sz="1600" dirty="0"/>
              <a:t> </a:t>
            </a:r>
          </a:p>
          <a:p>
            <a:r>
              <a:rPr lang="en-GB" sz="1600" dirty="0"/>
              <a:t>I was dancing when I</a:t>
            </a:r>
          </a:p>
          <a:p>
            <a:r>
              <a:rPr lang="en-GB" sz="1600" dirty="0"/>
              <a:t>learned of your death; may</a:t>
            </a:r>
          </a:p>
          <a:p>
            <a:r>
              <a:rPr lang="en-GB" sz="1600" dirty="0"/>
              <a:t>my feet be severed from my body.</a:t>
            </a:r>
          </a:p>
          <a:p>
            <a:r>
              <a:rPr lang="en-GB" sz="1600" dirty="0"/>
              <a:t> </a:t>
            </a:r>
          </a:p>
          <a:p>
            <a:r>
              <a:rPr lang="en-GB" sz="1600" i="1" dirty="0"/>
              <a:t>Stephen Dobyns</a:t>
            </a:r>
            <a:endParaRPr lang="en-GB" sz="1600" dirty="0"/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r>
              <a:rPr lang="en-GB" sz="1400" b="1" u="sng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Plan:</a:t>
            </a:r>
            <a:endParaRPr lang="en-GB" sz="1400" b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532CD4-3238-4C67-8D91-4C1BFF61AF6C}"/>
              </a:ext>
            </a:extLst>
          </p:cNvPr>
          <p:cNvSpPr/>
          <p:nvPr/>
        </p:nvSpPr>
        <p:spPr>
          <a:xfrm>
            <a:off x="270710" y="8407022"/>
            <a:ext cx="6316580" cy="3514334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805587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D43D3-42C7-4DA9-87AF-F832145F7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377"/>
            <a:ext cx="6858000" cy="1210732"/>
          </a:xfrm>
        </p:spPr>
        <p:txBody>
          <a:bodyPr>
            <a:noAutofit/>
          </a:bodyPr>
          <a:lstStyle/>
          <a:p>
            <a:pPr algn="ctr"/>
            <a:r>
              <a:rPr lang="en-GB" sz="1600" b="1" u="sng" dirty="0"/>
              <a:t>10. Death</a:t>
            </a:r>
            <a:br>
              <a:rPr lang="en-GB" sz="1600" b="1" u="sng" dirty="0"/>
            </a:br>
            <a:r>
              <a:rPr lang="en-GB" sz="700" b="1" u="sng" dirty="0"/>
              <a:t/>
            </a:r>
            <a:br>
              <a:rPr lang="en-GB" sz="700" b="1" u="sng" dirty="0"/>
            </a:br>
            <a:r>
              <a:rPr lang="en-GB" sz="1600" b="1" u="sng" dirty="0"/>
              <a:t>27.2 In both ‘A Mother In A Refugee Camp’ and ‘Last Letter,’ the poets discuss death. What are the similarities and/or differences between how the poets present feelings about death?</a:t>
            </a:r>
            <a:r>
              <a:rPr lang="en-GB" sz="1600" b="1" dirty="0"/>
              <a:t>										[8 marks]</a:t>
            </a:r>
            <a:endParaRPr lang="en-GB" sz="1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7886365-4AC4-48E4-B52A-A39830FECB04}"/>
              </a:ext>
            </a:extLst>
          </p:cNvPr>
          <p:cNvSpPr/>
          <p:nvPr/>
        </p:nvSpPr>
        <p:spPr>
          <a:xfrm>
            <a:off x="270710" y="1532556"/>
            <a:ext cx="658729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u="sng" dirty="0"/>
              <a:t>Extract from Last Letter</a:t>
            </a:r>
            <a:endParaRPr lang="en-GB" sz="1600" dirty="0"/>
          </a:p>
          <a:p>
            <a:r>
              <a:rPr lang="en-GB" sz="1600" dirty="0"/>
              <a:t>What happened that night? Your final night.</a:t>
            </a:r>
          </a:p>
          <a:p>
            <a:r>
              <a:rPr lang="en-GB" sz="1600" dirty="0"/>
              <a:t>Double, treble exposure</a:t>
            </a:r>
          </a:p>
          <a:p>
            <a:r>
              <a:rPr lang="en-GB" sz="1600" dirty="0"/>
              <a:t>Over everything. Late afternoon, Friday,</a:t>
            </a:r>
          </a:p>
          <a:p>
            <a:r>
              <a:rPr lang="en-GB" sz="1600" dirty="0"/>
              <a:t>My last sight of you alive.</a:t>
            </a:r>
          </a:p>
          <a:p>
            <a:r>
              <a:rPr lang="en-GB" sz="1600" dirty="0"/>
              <a:t>Burning your letter to me, in the ashtray,</a:t>
            </a:r>
          </a:p>
          <a:p>
            <a:r>
              <a:rPr lang="en-GB" sz="1600" dirty="0"/>
              <a:t>With that strange smile. Had I bungled your plan?</a:t>
            </a:r>
          </a:p>
          <a:p>
            <a:r>
              <a:rPr lang="en-GB" sz="1600" dirty="0"/>
              <a:t>Had it surprised me sooner than you purposed?</a:t>
            </a:r>
          </a:p>
          <a:p>
            <a:r>
              <a:rPr lang="en-GB" sz="1600" dirty="0"/>
              <a:t>Had I rushed it back to you too promptly?</a:t>
            </a:r>
          </a:p>
          <a:p>
            <a:r>
              <a:rPr lang="en-GB" sz="1600" dirty="0"/>
              <a:t>One hour later—-you would have been gone</a:t>
            </a:r>
          </a:p>
          <a:p>
            <a:r>
              <a:rPr lang="en-GB" sz="1600" dirty="0"/>
              <a:t>Where I could not have traced you.</a:t>
            </a:r>
          </a:p>
          <a:p>
            <a:r>
              <a:rPr lang="en-GB" sz="1600" dirty="0"/>
              <a:t>I would have turned from your locked red door</a:t>
            </a:r>
          </a:p>
          <a:p>
            <a:r>
              <a:rPr lang="en-GB" sz="1600" dirty="0"/>
              <a:t>That nobody would open</a:t>
            </a:r>
          </a:p>
          <a:p>
            <a:r>
              <a:rPr lang="en-GB" sz="1600" dirty="0"/>
              <a:t>Still holding your letter,</a:t>
            </a:r>
          </a:p>
          <a:p>
            <a:r>
              <a:rPr lang="en-GB" sz="1600" dirty="0"/>
              <a:t>A thunderbolt that could not earth itself.</a:t>
            </a:r>
          </a:p>
          <a:p>
            <a:r>
              <a:rPr lang="en-GB" sz="1600" dirty="0"/>
              <a:t> </a:t>
            </a:r>
          </a:p>
          <a:p>
            <a:r>
              <a:rPr lang="en-GB" sz="1600" i="1" dirty="0"/>
              <a:t>Ted Hughes</a:t>
            </a:r>
            <a:endParaRPr lang="en-GB" sz="1600" dirty="0"/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r>
              <a:rPr lang="en-GB" sz="1400" b="1" u="sng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Plan:</a:t>
            </a:r>
            <a:endParaRPr lang="en-GB" sz="1400" b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532CD4-3238-4C67-8D91-4C1BFF61AF6C}"/>
              </a:ext>
            </a:extLst>
          </p:cNvPr>
          <p:cNvSpPr/>
          <p:nvPr/>
        </p:nvSpPr>
        <p:spPr>
          <a:xfrm>
            <a:off x="270710" y="7503421"/>
            <a:ext cx="6316580" cy="441793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80929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937EF42-9F8D-48B3-A598-E568335C1F5C}"/>
              </a:ext>
            </a:extLst>
          </p:cNvPr>
          <p:cNvSpPr/>
          <p:nvPr/>
        </p:nvSpPr>
        <p:spPr>
          <a:xfrm>
            <a:off x="1" y="0"/>
            <a:ext cx="6858000" cy="12249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Response: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239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937EF42-9F8D-48B3-A598-E568335C1F5C}"/>
              </a:ext>
            </a:extLst>
          </p:cNvPr>
          <p:cNvSpPr/>
          <p:nvPr/>
        </p:nvSpPr>
        <p:spPr>
          <a:xfrm>
            <a:off x="1" y="0"/>
            <a:ext cx="6858000" cy="12249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Response: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850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D43D3-42C7-4DA9-87AF-F832145F7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6858000" cy="1210732"/>
          </a:xfrm>
        </p:spPr>
        <p:txBody>
          <a:bodyPr>
            <a:normAutofit fontScale="90000"/>
          </a:bodyPr>
          <a:lstStyle/>
          <a:p>
            <a:pPr algn="ctr"/>
            <a:r>
              <a:rPr lang="en-GB" sz="1600" b="1" u="sng" dirty="0"/>
              <a:t>2. Animals</a:t>
            </a:r>
            <a:br>
              <a:rPr lang="en-GB" sz="1600" b="1" u="sng" dirty="0"/>
            </a:br>
            <a:r>
              <a:rPr lang="en-GB" sz="1600" b="1" u="sng" dirty="0"/>
              <a:t/>
            </a:r>
            <a:br>
              <a:rPr lang="en-GB" sz="1600" b="1" u="sng" dirty="0"/>
            </a:br>
            <a:r>
              <a:rPr lang="en-GB" sz="1600" b="1" u="sng" dirty="0"/>
              <a:t>27.1 In ‘The Wild Swans at </a:t>
            </a:r>
            <a:r>
              <a:rPr lang="en-GB" sz="1600" b="1" u="sng" dirty="0" err="1"/>
              <a:t>Coole</a:t>
            </a:r>
            <a:r>
              <a:rPr lang="en-GB" sz="1600" b="1" u="sng" dirty="0"/>
              <a:t>’, how does the poet present his feelings about the swans?</a:t>
            </a:r>
            <a:r>
              <a:rPr lang="en-GB" sz="1600" b="1" dirty="0"/>
              <a:t>						[24 Marks]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7886365-4AC4-48E4-B52A-A39830FECB04}"/>
              </a:ext>
            </a:extLst>
          </p:cNvPr>
          <p:cNvSpPr/>
          <p:nvPr/>
        </p:nvSpPr>
        <p:spPr>
          <a:xfrm>
            <a:off x="270710" y="1074254"/>
            <a:ext cx="6858000" cy="87870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b="1" u="sng" dirty="0"/>
              <a:t>The Wild Swans at </a:t>
            </a:r>
            <a:r>
              <a:rPr lang="en-GB" sz="1400" b="1" u="sng" dirty="0" err="1"/>
              <a:t>Coole</a:t>
            </a:r>
            <a:endParaRPr lang="en-GB" sz="1400" dirty="0"/>
          </a:p>
          <a:p>
            <a:r>
              <a:rPr lang="en-GB" sz="1400" dirty="0"/>
              <a:t>The trees are in their autumn beauty,</a:t>
            </a:r>
          </a:p>
          <a:p>
            <a:r>
              <a:rPr lang="en-GB" sz="1400" dirty="0"/>
              <a:t>The woodland paths are dry,</a:t>
            </a:r>
          </a:p>
          <a:p>
            <a:r>
              <a:rPr lang="en-GB" sz="1400" dirty="0"/>
              <a:t>Under the October twilight the water</a:t>
            </a:r>
          </a:p>
          <a:p>
            <a:r>
              <a:rPr lang="en-GB" sz="1400" dirty="0"/>
              <a:t>Mirrors a still sky;</a:t>
            </a:r>
          </a:p>
          <a:p>
            <a:r>
              <a:rPr lang="en-GB" sz="1400" dirty="0"/>
              <a:t>Upon the brimming water among the stones</a:t>
            </a:r>
          </a:p>
          <a:p>
            <a:r>
              <a:rPr lang="en-GB" sz="1400" dirty="0"/>
              <a:t>Are nine-and-fifty swans.</a:t>
            </a:r>
          </a:p>
          <a:p>
            <a:r>
              <a:rPr lang="en-GB" sz="1400" dirty="0"/>
              <a:t> </a:t>
            </a:r>
          </a:p>
          <a:p>
            <a:r>
              <a:rPr lang="en-GB" sz="1400" dirty="0"/>
              <a:t>The nineteenth autumn has come upon me</a:t>
            </a:r>
          </a:p>
          <a:p>
            <a:r>
              <a:rPr lang="en-GB" sz="1400" dirty="0"/>
              <a:t>Since I first made my count;</a:t>
            </a:r>
          </a:p>
          <a:p>
            <a:r>
              <a:rPr lang="en-GB" sz="1400" dirty="0"/>
              <a:t>I saw, before I had well finished,</a:t>
            </a:r>
          </a:p>
          <a:p>
            <a:r>
              <a:rPr lang="en-GB" sz="1400" dirty="0"/>
              <a:t>All suddenly mount</a:t>
            </a:r>
          </a:p>
          <a:p>
            <a:r>
              <a:rPr lang="en-GB" sz="1400" dirty="0"/>
              <a:t>And scatter wheeling in great broken rings</a:t>
            </a:r>
          </a:p>
          <a:p>
            <a:r>
              <a:rPr lang="en-GB" sz="1400" dirty="0"/>
              <a:t>Upon their clamorous* wings.</a:t>
            </a:r>
          </a:p>
          <a:p>
            <a:r>
              <a:rPr lang="en-GB" sz="1400" dirty="0"/>
              <a:t> </a:t>
            </a:r>
          </a:p>
          <a:p>
            <a:r>
              <a:rPr lang="en-GB" sz="1400" dirty="0"/>
              <a:t>I have looked upon those brilliant creatures, </a:t>
            </a:r>
          </a:p>
          <a:p>
            <a:r>
              <a:rPr lang="en-GB" sz="1400" dirty="0"/>
              <a:t>And now my heart is sore.</a:t>
            </a:r>
          </a:p>
          <a:p>
            <a:r>
              <a:rPr lang="en-GB" sz="1400" dirty="0"/>
              <a:t>All’s changed since I, hearing at twilight,</a:t>
            </a:r>
          </a:p>
          <a:p>
            <a:r>
              <a:rPr lang="en-GB" sz="1400" dirty="0"/>
              <a:t>The first time on this shore,</a:t>
            </a:r>
          </a:p>
          <a:p>
            <a:r>
              <a:rPr lang="en-GB" sz="1400" dirty="0"/>
              <a:t>The bell-beat of their wings above my head,</a:t>
            </a:r>
          </a:p>
          <a:p>
            <a:r>
              <a:rPr lang="en-GB" sz="1400" dirty="0"/>
              <a:t>Trod with a lighter tread.</a:t>
            </a:r>
          </a:p>
          <a:p>
            <a:r>
              <a:rPr lang="en-GB" sz="1400" dirty="0"/>
              <a:t> </a:t>
            </a:r>
          </a:p>
          <a:p>
            <a:r>
              <a:rPr lang="en-GB" sz="1400" dirty="0"/>
              <a:t>Unwearied still, lover by lover,</a:t>
            </a:r>
          </a:p>
          <a:p>
            <a:r>
              <a:rPr lang="en-GB" sz="1400" dirty="0"/>
              <a:t>They paddle in the cold</a:t>
            </a:r>
          </a:p>
          <a:p>
            <a:r>
              <a:rPr lang="en-GB" sz="1400" dirty="0"/>
              <a:t>Companionable streams or climb the air;</a:t>
            </a:r>
          </a:p>
          <a:p>
            <a:r>
              <a:rPr lang="en-GB" sz="1400" dirty="0"/>
              <a:t>Their hearts have not grown old;</a:t>
            </a:r>
          </a:p>
          <a:p>
            <a:r>
              <a:rPr lang="en-GB" sz="1400" dirty="0"/>
              <a:t>Passion or conquest, wander where they will,</a:t>
            </a:r>
          </a:p>
          <a:p>
            <a:r>
              <a:rPr lang="en-GB" sz="1400" dirty="0"/>
              <a:t>Attend upon them still.</a:t>
            </a:r>
          </a:p>
          <a:p>
            <a:r>
              <a:rPr lang="en-GB" sz="1400" dirty="0"/>
              <a:t> </a:t>
            </a:r>
          </a:p>
          <a:p>
            <a:r>
              <a:rPr lang="en-GB" sz="1400" dirty="0"/>
              <a:t>But now they drift on the still water,</a:t>
            </a:r>
          </a:p>
          <a:p>
            <a:r>
              <a:rPr lang="en-GB" sz="1400" dirty="0"/>
              <a:t>Mysterious, beautiful;</a:t>
            </a:r>
          </a:p>
          <a:p>
            <a:r>
              <a:rPr lang="en-GB" sz="1400" dirty="0"/>
              <a:t>Among what rushes will they build,</a:t>
            </a:r>
          </a:p>
          <a:p>
            <a:r>
              <a:rPr lang="en-GB" sz="1400" dirty="0"/>
              <a:t>By what lake’s edge or pool</a:t>
            </a:r>
          </a:p>
          <a:p>
            <a:r>
              <a:rPr lang="en-GB" sz="1400" dirty="0"/>
              <a:t>Delight men’s eyes when I awake some day</a:t>
            </a:r>
          </a:p>
          <a:p>
            <a:r>
              <a:rPr lang="en-GB" sz="1400" dirty="0"/>
              <a:t>To find they have flown away?</a:t>
            </a:r>
          </a:p>
          <a:p>
            <a:r>
              <a:rPr lang="en-GB" sz="1400" dirty="0"/>
              <a:t> </a:t>
            </a:r>
          </a:p>
          <a:p>
            <a:r>
              <a:rPr lang="en-GB" sz="1400" i="1" dirty="0"/>
              <a:t>W.B. Yeats</a:t>
            </a:r>
            <a:endParaRPr lang="en-GB" sz="11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1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1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endParaRPr lang="en-GB" sz="11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2400" fontAlgn="base">
              <a:spcAft>
                <a:spcPts val="0"/>
              </a:spcAft>
            </a:pPr>
            <a:r>
              <a:rPr lang="en-GB" sz="1400" b="1" u="sng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Plan:</a:t>
            </a:r>
            <a:endParaRPr lang="en-GB" sz="1400" b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532CD4-3238-4C67-8D91-4C1BFF61AF6C}"/>
              </a:ext>
            </a:extLst>
          </p:cNvPr>
          <p:cNvSpPr/>
          <p:nvPr/>
        </p:nvSpPr>
        <p:spPr>
          <a:xfrm>
            <a:off x="270710" y="9861276"/>
            <a:ext cx="6316580" cy="206008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6120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937EF42-9F8D-48B3-A598-E568335C1F5C}"/>
              </a:ext>
            </a:extLst>
          </p:cNvPr>
          <p:cNvSpPr/>
          <p:nvPr/>
        </p:nvSpPr>
        <p:spPr>
          <a:xfrm>
            <a:off x="1" y="0"/>
            <a:ext cx="6858000" cy="12249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Response: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188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937EF42-9F8D-48B3-A598-E568335C1F5C}"/>
              </a:ext>
            </a:extLst>
          </p:cNvPr>
          <p:cNvSpPr/>
          <p:nvPr/>
        </p:nvSpPr>
        <p:spPr>
          <a:xfrm>
            <a:off x="1" y="0"/>
            <a:ext cx="6858000" cy="12249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658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</TotalTime>
  <Words>4373</Words>
  <Application>Microsoft Office PowerPoint</Application>
  <PresentationFormat>Widescreen</PresentationFormat>
  <Paragraphs>716</Paragraphs>
  <Slides>51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6" baseType="lpstr">
      <vt:lpstr>Arial</vt:lpstr>
      <vt:lpstr>Calibri</vt:lpstr>
      <vt:lpstr>Century Gothic</vt:lpstr>
      <vt:lpstr>Times New Roman</vt:lpstr>
      <vt:lpstr>Office Theme</vt:lpstr>
      <vt:lpstr>PowerPoint Presentation</vt:lpstr>
      <vt:lpstr>1. Loss  27.1 In ‘One Art’, how does the speaker convey their feelings about the subject of loss?      [24 Marks] </vt:lpstr>
      <vt:lpstr>PowerPoint Presentation</vt:lpstr>
      <vt:lpstr>PowerPoint Presentation</vt:lpstr>
      <vt:lpstr>1. Loss  27.2 In both ‘One Art’ and ‘Grief’, the speakers describe the death of a loved one. What are the similarities and/or differences between the ways the poets present these feelings?          [8 marks]</vt:lpstr>
      <vt:lpstr>PowerPoint Presentation</vt:lpstr>
      <vt:lpstr>2. Animals  27.1 In ‘The Wild Swans at Coole’, how does the poet present his feelings about the swans?      [24 Marks] </vt:lpstr>
      <vt:lpstr>PowerPoint Presentation</vt:lpstr>
      <vt:lpstr>PowerPoint Presentation</vt:lpstr>
      <vt:lpstr>2. Animals  27.2 In both ‘The Wild Swans at Coole’ and ‘The Tyger’, the speakers describe an animal. What are the similarities and/or differences between the ways the poets present these animals?          [8 marks]</vt:lpstr>
      <vt:lpstr>PowerPoint Presentation</vt:lpstr>
      <vt:lpstr>3. Soldier  27.1 In ‘The Rear-Guard,’ how does the poet present his ideas about the soldier’s journey?      [24 Marks] </vt:lpstr>
      <vt:lpstr>PowerPoint Presentation</vt:lpstr>
      <vt:lpstr>PowerPoint Presentation</vt:lpstr>
      <vt:lpstr>3. Solider  27.2 In both ‘The Rear Guard’ and ‘The Soldier’, they describe the experience of a soldier. What are the similarities and/or differences between how the poets present being a soldier?           [8 marks]</vt:lpstr>
      <vt:lpstr>PowerPoint Presentation</vt:lpstr>
      <vt:lpstr>4. Choices  27.1 In ‘The Road Not Taken,’ how does the poet present ideas about the importance of making decisions?    [24 Marks] </vt:lpstr>
      <vt:lpstr>PowerPoint Presentation</vt:lpstr>
      <vt:lpstr>PowerPoint Presentation</vt:lpstr>
      <vt:lpstr>4. Choices  27.2 In both ‘The Road Not Taken’ and ‘I Travelled Among Unknown Men’, the speakers describe unknown paths and choices. What are the similarities and/or differences between how the poets present their feelings about choices?    [8 marks]</vt:lpstr>
      <vt:lpstr>PowerPoint Presentation</vt:lpstr>
      <vt:lpstr>5. Poverty  27.1 In ‘Blessing,’ how does the poet present ideas about poverty and wealth?       [24 Marks] </vt:lpstr>
      <vt:lpstr>PowerPoint Presentation</vt:lpstr>
      <vt:lpstr>PowerPoint Presentation</vt:lpstr>
      <vt:lpstr>5. Poverty  27.2 In both ‘Blessing’ and ‘Poverty’, the poets discuss inequality. What are the similarities and/or differences between the ways the poets present their feelings about poverty?   [8 marks]</vt:lpstr>
      <vt:lpstr>PowerPoint Presentation</vt:lpstr>
      <vt:lpstr>6. Loyalty  27.1 In ‘O Captain! My Captain!’ how does the poet present ideas about loyalty?        [24 Marks] </vt:lpstr>
      <vt:lpstr>PowerPoint Presentation</vt:lpstr>
      <vt:lpstr>PowerPoint Presentation</vt:lpstr>
      <vt:lpstr>6. Loyalty  27.2 In both ‘O Captain! My Captain!’ and ‘Who’s For The Game?’ the poets describe loyalty. What are the similarities and/or differences between how the poets present their feelings about loyalty in war?      [8 marks]</vt:lpstr>
      <vt:lpstr>PowerPoint Presentation</vt:lpstr>
      <vt:lpstr>7. Success  27.1 In ‘Invictus,’ how does the poet present ideas about fate and determination?       [24 Marks] </vt:lpstr>
      <vt:lpstr>PowerPoint Presentation</vt:lpstr>
      <vt:lpstr>PowerPoint Presentation</vt:lpstr>
      <vt:lpstr>7. Success  27.2 In both ‘Invictus’ and ‘How Did You Die?’ the poets describe success and failure. What are the similarities and/or differences between how the poets present their feelings about success and failure?      [8 marks]</vt:lpstr>
      <vt:lpstr>PowerPoint Presentation</vt:lpstr>
      <vt:lpstr>8. Love  27.1 In ‘Alpine Letter,’ how does the poet present ideas about love?        [24 Marks] </vt:lpstr>
      <vt:lpstr>PowerPoint Presentation</vt:lpstr>
      <vt:lpstr>PowerPoint Presentation</vt:lpstr>
      <vt:lpstr>8. Love  27.2 In both ‘Alpine Letter’ and ‘Miles Away,’ the poets discuss romantic love. What are the similarities and/or differences between the ways the poets present their ideas about love?           [8 marks]</vt:lpstr>
      <vt:lpstr>PowerPoint Presentation</vt:lpstr>
      <vt:lpstr>9. Regret  27.1  In ‘Piano,’ how does the speaker present ideas about the significance of memories?     [24 Marks]</vt:lpstr>
      <vt:lpstr>PowerPoint Presentation</vt:lpstr>
      <vt:lpstr>PowerPoint Presentation</vt:lpstr>
      <vt:lpstr>9. Regret  27.2 In both ‘Piano’ and ‘With rue my heart is laden,’ the poets discuss regret and memory. What are the similarities and/or differences between how the poets present their feelings about the past?        [8 marks]</vt:lpstr>
      <vt:lpstr>PowerPoint Presentation</vt:lpstr>
      <vt:lpstr>10. Death  27.1  In ‘A Mother in a Refugee Camp,’ how does the poet present ideas about loss?     [24 Marks]</vt:lpstr>
      <vt:lpstr>PowerPoint Presentation</vt:lpstr>
      <vt:lpstr>PowerPoint Presentation</vt:lpstr>
      <vt:lpstr>10. Death  27.2 In both ‘A Mother In A Refugee Camp’ and ‘Last Letter,’ the poets discuss death. What are the similarities and/or differences between how the poets present feelings about death?          [8 marks]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 H Jukes</dc:creator>
  <cp:lastModifiedBy>Liz Sim</cp:lastModifiedBy>
  <cp:revision>14</cp:revision>
  <dcterms:created xsi:type="dcterms:W3CDTF">2020-06-05T07:17:38Z</dcterms:created>
  <dcterms:modified xsi:type="dcterms:W3CDTF">2020-10-17T13:49:55Z</dcterms:modified>
</cp:coreProperties>
</file>