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8" autoAdjust="0"/>
    <p:restoredTop sz="94660"/>
  </p:normalViewPr>
  <p:slideViewPr>
    <p:cSldViewPr snapToGrid="0">
      <p:cViewPr varScale="1">
        <p:scale>
          <a:sx n="53" d="100"/>
          <a:sy n="53" d="100"/>
        </p:scale>
        <p:origin x="8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CB983-028A-4259-905C-428B00D58719}" type="datetimeFigureOut">
              <a:rPr lang="en-GB" smtClean="0"/>
              <a:t>30/03/2023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F6BD-CB54-4C62-9D91-1AECD964133D}" type="slidenum">
              <a:rPr lang="en-GB" smtClean="0"/>
              <a:t>‹#›</a:t>
            </a:fld>
            <a:endParaRPr lang="en-GB"/>
          </a:p>
        </p:txBody>
      </p:sp>
    </p:spTree>
    <p:extLst>
      <p:ext uri="{BB962C8B-B14F-4D97-AF65-F5344CB8AC3E}">
        <p14:creationId xmlns:p14="http://schemas.microsoft.com/office/powerpoint/2010/main" val="122538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CB3795-0723-48D9-AB77-2E8C7C865F88}" type="slidenum">
              <a:rPr lang="en-GB" smtClean="0"/>
              <a:t>1</a:t>
            </a:fld>
            <a:endParaRPr lang="en-GB"/>
          </a:p>
        </p:txBody>
      </p:sp>
    </p:spTree>
    <p:extLst>
      <p:ext uri="{BB962C8B-B14F-4D97-AF65-F5344CB8AC3E}">
        <p14:creationId xmlns:p14="http://schemas.microsoft.com/office/powerpoint/2010/main" val="44700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CB3795-0723-48D9-AB77-2E8C7C865F88}" type="slidenum">
              <a:rPr lang="en-GB" smtClean="0"/>
              <a:t>2</a:t>
            </a:fld>
            <a:endParaRPr lang="en-GB"/>
          </a:p>
        </p:txBody>
      </p:sp>
    </p:spTree>
    <p:extLst>
      <p:ext uri="{BB962C8B-B14F-4D97-AF65-F5344CB8AC3E}">
        <p14:creationId xmlns:p14="http://schemas.microsoft.com/office/powerpoint/2010/main" val="79611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CB3795-0723-48D9-AB77-2E8C7C865F88}" type="slidenum">
              <a:rPr lang="en-GB" smtClean="0"/>
              <a:t>10</a:t>
            </a:fld>
            <a:endParaRPr lang="en-GB"/>
          </a:p>
        </p:txBody>
      </p:sp>
    </p:spTree>
    <p:extLst>
      <p:ext uri="{BB962C8B-B14F-4D97-AF65-F5344CB8AC3E}">
        <p14:creationId xmlns:p14="http://schemas.microsoft.com/office/powerpoint/2010/main" val="124394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CB3795-0723-48D9-AB77-2E8C7C865F88}" type="slidenum">
              <a:rPr lang="en-GB" smtClean="0"/>
              <a:t>11</a:t>
            </a:fld>
            <a:endParaRPr lang="en-GB"/>
          </a:p>
        </p:txBody>
      </p:sp>
    </p:spTree>
    <p:extLst>
      <p:ext uri="{BB962C8B-B14F-4D97-AF65-F5344CB8AC3E}">
        <p14:creationId xmlns:p14="http://schemas.microsoft.com/office/powerpoint/2010/main" val="17178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CB3795-0723-48D9-AB77-2E8C7C865F88}" type="slidenum">
              <a:rPr lang="en-GB" smtClean="0"/>
              <a:t>12</a:t>
            </a:fld>
            <a:endParaRPr lang="en-GB"/>
          </a:p>
        </p:txBody>
      </p:sp>
    </p:spTree>
    <p:extLst>
      <p:ext uri="{BB962C8B-B14F-4D97-AF65-F5344CB8AC3E}">
        <p14:creationId xmlns:p14="http://schemas.microsoft.com/office/powerpoint/2010/main" val="204089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A2D22B-917C-49B5-B3C6-47E5E25EF4FC}"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35796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A2D22B-917C-49B5-B3C6-47E5E25EF4FC}"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287931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A2D22B-917C-49B5-B3C6-47E5E25EF4FC}"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20650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A2D22B-917C-49B5-B3C6-47E5E25EF4FC}"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201191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2D22B-917C-49B5-B3C6-47E5E25EF4FC}"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371174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A2D22B-917C-49B5-B3C6-47E5E25EF4FC}"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205531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A2D22B-917C-49B5-B3C6-47E5E25EF4FC}"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158593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A2D22B-917C-49B5-B3C6-47E5E25EF4FC}"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1608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2D22B-917C-49B5-B3C6-47E5E25EF4FC}"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287839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2D22B-917C-49B5-B3C6-47E5E25EF4FC}"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6130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2D22B-917C-49B5-B3C6-47E5E25EF4FC}"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FF8A51-8A44-468C-973E-DD5C5842A124}" type="slidenum">
              <a:rPr lang="en-GB" smtClean="0"/>
              <a:t>‹#›</a:t>
            </a:fld>
            <a:endParaRPr lang="en-GB"/>
          </a:p>
        </p:txBody>
      </p:sp>
    </p:spTree>
    <p:extLst>
      <p:ext uri="{BB962C8B-B14F-4D97-AF65-F5344CB8AC3E}">
        <p14:creationId xmlns:p14="http://schemas.microsoft.com/office/powerpoint/2010/main" val="157862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2D22B-917C-49B5-B3C6-47E5E25EF4FC}" type="datetimeFigureOut">
              <a:rPr lang="en-GB" smtClean="0"/>
              <a:t>30/03/2023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F8A51-8A44-468C-973E-DD5C5842A124}" type="slidenum">
              <a:rPr lang="en-GB" smtClean="0"/>
              <a:t>‹#›</a:t>
            </a:fld>
            <a:endParaRPr lang="en-GB"/>
          </a:p>
        </p:txBody>
      </p:sp>
    </p:spTree>
    <p:extLst>
      <p:ext uri="{BB962C8B-B14F-4D97-AF65-F5344CB8AC3E}">
        <p14:creationId xmlns:p14="http://schemas.microsoft.com/office/powerpoint/2010/main" val="11292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hyperlink" Target="https://www.youtube.com/watch?v=SEfs5TJZ6Nk"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14" y="487835"/>
            <a:ext cx="11817926" cy="1092097"/>
          </a:xfrm>
        </p:spPr>
        <p:txBody>
          <a:bodyPr anchor="ctr">
            <a:normAutofit/>
          </a:bodyPr>
          <a:lstStyle/>
          <a:p>
            <a:r>
              <a:rPr lang="en-GB" sz="4400" b="1" dirty="0">
                <a:solidFill>
                  <a:srgbClr val="002060"/>
                </a:solidFill>
                <a:latin typeface="Calibri" panose="020F0502020204030204" pitchFamily="34" charset="0"/>
                <a:cs typeface="Calibri" panose="020F0502020204030204" pitchFamily="34" charset="0"/>
              </a:rPr>
              <a:t>H</a:t>
            </a:r>
            <a:r>
              <a:rPr lang="en-GB" sz="4400" b="1" dirty="0" smtClean="0">
                <a:solidFill>
                  <a:srgbClr val="002060"/>
                </a:solidFill>
                <a:latin typeface="Calibri" panose="020F0502020204030204" pitchFamily="34" charset="0"/>
                <a:cs typeface="Calibri" panose="020F0502020204030204" pitchFamily="34" charset="0"/>
              </a:rPr>
              <a:t>ow to stay healthy and support your wellbeing</a:t>
            </a:r>
            <a:endParaRPr lang="en-GB" sz="4400" b="1" dirty="0">
              <a:solidFill>
                <a:srgbClr val="00206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4634975" y="4037429"/>
            <a:ext cx="2476365" cy="1798125"/>
          </a:xfrm>
          <a:prstGeom prst="rect">
            <a:avLst/>
          </a:prstGeom>
        </p:spPr>
      </p:pic>
      <p:sp>
        <p:nvSpPr>
          <p:cNvPr id="8" name="TextBox 7"/>
          <p:cNvSpPr txBox="1"/>
          <p:nvPr/>
        </p:nvSpPr>
        <p:spPr>
          <a:xfrm>
            <a:off x="1453143" y="1798401"/>
            <a:ext cx="9588929" cy="1384995"/>
          </a:xfrm>
          <a:prstGeom prst="rect">
            <a:avLst/>
          </a:prstGeom>
          <a:solidFill>
            <a:schemeClr val="accent1">
              <a:lumMod val="40000"/>
              <a:lumOff val="60000"/>
            </a:schemeClr>
          </a:solidFill>
        </p:spPr>
        <p:txBody>
          <a:bodyPr wrap="square" rtlCol="0">
            <a:spAutoFit/>
          </a:bodyPr>
          <a:lstStyle/>
          <a:p>
            <a:pPr marL="457200" indent="-457200">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How do you motivate yourself to revise?</a:t>
            </a:r>
          </a:p>
          <a:p>
            <a:pPr marL="457200" indent="-457200">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How do you get a balance?</a:t>
            </a:r>
          </a:p>
          <a:p>
            <a:pPr marL="457200" indent="-457200">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How can you reduce your stress and support your wellbeing?</a:t>
            </a:r>
            <a:endParaRPr lang="en-GB"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2709677" y="3719647"/>
            <a:ext cx="1617052" cy="2433691"/>
          </a:xfrm>
          <a:prstGeom prst="rect">
            <a:avLst/>
          </a:prstGeom>
        </p:spPr>
      </p:pic>
      <p:pic>
        <p:nvPicPr>
          <p:cNvPr id="10" name="Picture 9"/>
          <p:cNvPicPr>
            <a:picLocks noChangeAspect="1"/>
          </p:cNvPicPr>
          <p:nvPr/>
        </p:nvPicPr>
        <p:blipFill rotWithShape="1">
          <a:blip r:embed="rId5"/>
          <a:srcRect l="15340" t="10994" r="42308" b="6200"/>
          <a:stretch/>
        </p:blipFill>
        <p:spPr>
          <a:xfrm>
            <a:off x="7419586" y="3749276"/>
            <a:ext cx="1844398" cy="2404062"/>
          </a:xfrm>
          <a:prstGeom prst="rect">
            <a:avLst/>
          </a:prstGeom>
        </p:spPr>
      </p:pic>
    </p:spTree>
    <p:extLst>
      <p:ext uri="{BB962C8B-B14F-4D97-AF65-F5344CB8AC3E}">
        <p14:creationId xmlns:p14="http://schemas.microsoft.com/office/powerpoint/2010/main" val="7337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2" y="615496"/>
            <a:ext cx="7990114" cy="1325563"/>
          </a:xfrm>
          <a:noFill/>
        </p:spPr>
        <p:txBody>
          <a:bodyPr>
            <a:normAutofit/>
          </a:bodyPr>
          <a:lstStyle/>
          <a:p>
            <a:r>
              <a:rPr lang="en-GB" b="1" dirty="0" smtClean="0">
                <a:solidFill>
                  <a:srgbClr val="002060"/>
                </a:solidFill>
                <a:latin typeface="Calibri" panose="020F0502020204030204" pitchFamily="34" charset="0"/>
                <a:cs typeface="Calibri" panose="020F0502020204030204" pitchFamily="34" charset="0"/>
              </a:rPr>
              <a:t>Set yourself three revision rules which you stick to:</a:t>
            </a:r>
            <a:endParaRPr lang="en-GB"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93372" y="2634168"/>
            <a:ext cx="6999514" cy="2343604"/>
          </a:xfrm>
        </p:spPr>
        <p:txBody>
          <a:bodyPr>
            <a:normAutofit/>
          </a:bodyPr>
          <a:lstStyle/>
          <a:p>
            <a:pPr marL="0" indent="0">
              <a:spcBef>
                <a:spcPts val="0"/>
              </a:spcBef>
              <a:spcAft>
                <a:spcPts val="1200"/>
              </a:spcAft>
              <a:buNone/>
            </a:pPr>
            <a:r>
              <a:rPr lang="en-GB" dirty="0" smtClean="0"/>
              <a:t>For example:</a:t>
            </a:r>
            <a:endParaRPr lang="en-GB" dirty="0"/>
          </a:p>
          <a:p>
            <a:r>
              <a:rPr lang="en-GB" dirty="0"/>
              <a:t>Phone switched </a:t>
            </a:r>
            <a:r>
              <a:rPr lang="en-GB" dirty="0" smtClean="0"/>
              <a:t>off </a:t>
            </a:r>
          </a:p>
          <a:p>
            <a:r>
              <a:rPr lang="en-GB" dirty="0"/>
              <a:t>B</a:t>
            </a:r>
            <a:r>
              <a:rPr lang="en-GB" dirty="0" smtClean="0"/>
              <a:t>rain </a:t>
            </a:r>
            <a:r>
              <a:rPr lang="en-GB" dirty="0"/>
              <a:t>break every 20 </a:t>
            </a:r>
            <a:r>
              <a:rPr lang="en-GB" dirty="0" smtClean="0"/>
              <a:t>minutes </a:t>
            </a:r>
            <a:r>
              <a:rPr lang="en-GB" dirty="0"/>
              <a:t>for 5 </a:t>
            </a:r>
            <a:r>
              <a:rPr lang="en-GB" dirty="0" smtClean="0"/>
              <a:t>minutes </a:t>
            </a:r>
          </a:p>
          <a:p>
            <a:r>
              <a:rPr lang="en-GB" dirty="0" smtClean="0"/>
              <a:t>Drink </a:t>
            </a:r>
            <a:r>
              <a:rPr lang="en-GB" dirty="0"/>
              <a:t>and eat </a:t>
            </a:r>
            <a:r>
              <a:rPr lang="en-GB" dirty="0" smtClean="0"/>
              <a:t>healthily</a:t>
            </a:r>
            <a:endParaRPr lang="en-GB" dirty="0"/>
          </a:p>
        </p:txBody>
      </p:sp>
      <p:pic>
        <p:nvPicPr>
          <p:cNvPr id="5" name="Picture 2" descr="https://th.bing.com/th/id/R.61c898163bfebfe81cbf56cb91e48e1a?rik=93r%2fmzQb5tKSXw&amp;riu=http%3a%2f%2fwww.pngall.com%2fwp-content%2fuploads%2f4%2fExclamation-Mark-Symbol-PNG-Clipart.png&amp;ehk=l%2fvKRCFT5XGgQHG8js6xTgzYtjfv411d3ZpWunazZdE%3d&amp;risl=&amp;pid=ImgRaw&amp;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6659" y="3211060"/>
            <a:ext cx="2589211" cy="258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7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8" y="365125"/>
            <a:ext cx="10515600" cy="1325563"/>
          </a:xfrm>
          <a:noFill/>
        </p:spPr>
        <p:txBody>
          <a:bodyPr/>
          <a:lstStyle/>
          <a:p>
            <a:r>
              <a:rPr lang="en-GB" b="1" dirty="0" smtClean="0">
                <a:solidFill>
                  <a:srgbClr val="002060"/>
                </a:solidFill>
                <a:latin typeface="Calibri" panose="020F0502020204030204" pitchFamily="34" charset="0"/>
                <a:cs typeface="Calibri" panose="020F0502020204030204" pitchFamily="34" charset="0"/>
              </a:rPr>
              <a:t>Final things to think about before the exam</a:t>
            </a:r>
            <a:endParaRPr lang="en-GB" b="1"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47058" y="1579562"/>
            <a:ext cx="8316686" cy="4351338"/>
          </a:xfrm>
        </p:spPr>
        <p:txBody>
          <a:bodyPr/>
          <a:lstStyle/>
          <a:p>
            <a:pPr>
              <a:lnSpc>
                <a:spcPct val="100000"/>
              </a:lnSpc>
              <a:spcBef>
                <a:spcPts val="0"/>
              </a:spcBef>
              <a:spcAft>
                <a:spcPts val="1200"/>
              </a:spcAft>
            </a:pPr>
            <a:r>
              <a:rPr lang="en-GB" dirty="0" smtClean="0"/>
              <a:t>Make sure you have pens, ruler and pencils in a clear wallet or pencil case.</a:t>
            </a:r>
          </a:p>
          <a:p>
            <a:pPr>
              <a:lnSpc>
                <a:spcPct val="100000"/>
              </a:lnSpc>
              <a:spcBef>
                <a:spcPts val="0"/>
              </a:spcBef>
              <a:spcAft>
                <a:spcPts val="1200"/>
              </a:spcAft>
            </a:pPr>
            <a:r>
              <a:rPr lang="en-GB" dirty="0" smtClean="0"/>
              <a:t>Check if you need any extra equipment like a calculator, protractor or coloured pencils.</a:t>
            </a:r>
            <a:endParaRPr lang="en-GB" dirty="0"/>
          </a:p>
          <a:p>
            <a:pPr>
              <a:lnSpc>
                <a:spcPct val="100000"/>
              </a:lnSpc>
              <a:spcBef>
                <a:spcPts val="0"/>
              </a:spcBef>
              <a:spcAft>
                <a:spcPts val="1200"/>
              </a:spcAft>
            </a:pPr>
            <a:r>
              <a:rPr lang="en-GB" dirty="0" smtClean="0"/>
              <a:t>Pack your bag the night before so you are not in a rush in the morning.</a:t>
            </a:r>
          </a:p>
          <a:p>
            <a:pPr>
              <a:lnSpc>
                <a:spcPct val="100000"/>
              </a:lnSpc>
              <a:spcBef>
                <a:spcPts val="0"/>
              </a:spcBef>
              <a:spcAft>
                <a:spcPts val="1200"/>
              </a:spcAft>
            </a:pPr>
            <a:r>
              <a:rPr lang="en-GB" dirty="0" smtClean="0"/>
              <a:t>Leave time for breakfast before setting off for school.</a:t>
            </a:r>
          </a:p>
          <a:p>
            <a:pPr>
              <a:lnSpc>
                <a:spcPct val="100000"/>
              </a:lnSpc>
              <a:spcBef>
                <a:spcPts val="0"/>
              </a:spcBef>
              <a:spcAft>
                <a:spcPts val="1200"/>
              </a:spcAft>
            </a:pPr>
            <a:r>
              <a:rPr lang="en-GB" dirty="0" smtClean="0"/>
              <a:t>Check you know where you are sitting the exam.</a:t>
            </a:r>
          </a:p>
          <a:p>
            <a:pPr>
              <a:lnSpc>
                <a:spcPct val="100000"/>
              </a:lnSpc>
              <a:spcBef>
                <a:spcPts val="0"/>
              </a:spcBef>
              <a:spcAft>
                <a:spcPts val="1200"/>
              </a:spcAft>
            </a:pPr>
            <a:endParaRPr lang="en-GB" dirty="0"/>
          </a:p>
        </p:txBody>
      </p:sp>
      <p:pic>
        <p:nvPicPr>
          <p:cNvPr id="3074" name="Picture 2" descr="https://th.bing.com/th/id/R.61c898163bfebfe81cbf56cb91e48e1a?rik=93r%2fmzQb5tKSXw&amp;riu=http%3a%2f%2fwww.pngall.com%2fwp-content%2fuploads%2f4%2fExclamation-Mark-Symbol-PNG-Clipart.png&amp;ehk=l%2fvKRCFT5XGgQHG8js6xTgzYtjfv411d3ZpWunazZdE%3d&amp;risl=&amp;pid=ImgRaw&amp;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3744" y="3341689"/>
            <a:ext cx="2589211" cy="258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347" y="300446"/>
            <a:ext cx="10515600" cy="828539"/>
          </a:xfrm>
          <a:noFill/>
        </p:spPr>
        <p:txBody>
          <a:bodyPr>
            <a:normAutofit/>
          </a:bodyPr>
          <a:lstStyle/>
          <a:p>
            <a:pPr algn="ctr"/>
            <a:r>
              <a:rPr lang="en-GB" sz="4800" b="1" dirty="0" smtClean="0">
                <a:solidFill>
                  <a:srgbClr val="002060"/>
                </a:solidFill>
                <a:latin typeface="+mn-lt"/>
              </a:rPr>
              <a:t>Good luck and remember:</a:t>
            </a:r>
            <a:endParaRPr lang="en-GB" sz="4800" b="1" dirty="0">
              <a:solidFill>
                <a:srgbClr val="002060"/>
              </a:solidFill>
              <a:latin typeface="+mn-lt"/>
            </a:endParaRPr>
          </a:p>
        </p:txBody>
      </p:sp>
      <p:pic>
        <p:nvPicPr>
          <p:cNvPr id="6" name="Picture 5" descr="File:&lt;strong&gt;Mt&lt;/strong&gt;. &lt;strong&gt;Everest&lt;/strong&gt; from Gokyo Ri November 5, 2012 Cropp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472" y="1298234"/>
            <a:ext cx="6720266" cy="4742123"/>
          </a:xfrm>
          <a:prstGeom prst="rect">
            <a:avLst/>
          </a:prstGeom>
        </p:spPr>
      </p:pic>
      <p:sp>
        <p:nvSpPr>
          <p:cNvPr id="4" name="Rectangle 1"/>
          <p:cNvSpPr>
            <a:spLocks noGrp="1" noChangeArrowheads="1"/>
          </p:cNvSpPr>
          <p:nvPr>
            <p:ph idx="1"/>
          </p:nvPr>
        </p:nvSpPr>
        <p:spPr bwMode="auto">
          <a:xfrm>
            <a:off x="3280064" y="1385320"/>
            <a:ext cx="5745082"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bg1"/>
                </a:solidFill>
                <a:effectLst/>
              </a:rPr>
              <a:t>“Some people dream of success while others wake up and work hard at it.”</a:t>
            </a:r>
          </a:p>
        </p:txBody>
      </p:sp>
    </p:spTree>
    <p:extLst>
      <p:ext uri="{BB962C8B-B14F-4D97-AF65-F5344CB8AC3E}">
        <p14:creationId xmlns:p14="http://schemas.microsoft.com/office/powerpoint/2010/main" val="426840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554480"/>
          </a:xfrm>
          <a:solidFill>
            <a:schemeClr val="accent1">
              <a:lumMod val="40000"/>
              <a:lumOff val="60000"/>
            </a:schemeClr>
          </a:solidFill>
        </p:spPr>
        <p:txBody>
          <a:bodyPr>
            <a:normAutofit fontScale="90000"/>
          </a:bodyPr>
          <a:lstStyle/>
          <a:p>
            <a:r>
              <a:rPr lang="en-GB" b="1" dirty="0" smtClean="0">
                <a:solidFill>
                  <a:srgbClr val="002060"/>
                </a:solidFill>
                <a:latin typeface="+mn-lt"/>
              </a:rPr>
              <a:t>Invest in Yourself</a:t>
            </a:r>
            <a:br>
              <a:rPr lang="en-GB" b="1" dirty="0" smtClean="0">
                <a:solidFill>
                  <a:srgbClr val="002060"/>
                </a:solidFill>
                <a:latin typeface="+mn-lt"/>
              </a:rPr>
            </a:br>
            <a:r>
              <a:rPr lang="en-GB" b="1" dirty="0" smtClean="0">
                <a:solidFill>
                  <a:srgbClr val="002060"/>
                </a:solidFill>
                <a:latin typeface="+mn-lt"/>
              </a:rPr>
              <a:t>7 steps to a Healthy Mind  </a:t>
            </a:r>
            <a:endParaRPr lang="en-GB" b="1" dirty="0">
              <a:solidFill>
                <a:srgbClr val="002060"/>
              </a:solidFill>
              <a:latin typeface="+mn-lt"/>
            </a:endParaRPr>
          </a:p>
        </p:txBody>
      </p:sp>
      <p:pic>
        <p:nvPicPr>
          <p:cNvPr id="1026" name="Picture 2" descr="C:\Users\mcasson\AppData\Local\Microsoft\Windows\Temporary Internet Files\Content.IE5\IAH6NUQX\nicubunu_Emoticons_Sleeping_fa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248" y="1544388"/>
            <a:ext cx="1482685" cy="16566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casson\AppData\Local\Microsoft\Windows\Temporary Internet Files\Content.IE5\8IFBI1HN\exercise-clip-art-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210" y="1809530"/>
            <a:ext cx="2661931" cy="16863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casson\AppData\Local\Microsoft\Windows\Temporary Internet Files\Content.IE5\7G4FVV4T\smiley-304294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5064" y="4311324"/>
            <a:ext cx="1565929" cy="1541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casson\AppData\Local\Microsoft\Windows\Temporary Internet Files\Content.IE5\8IFBI1HN\Emoji_u1f468_200d_1f469_200d_1f466_200d_1f466.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1592" y="3974676"/>
            <a:ext cx="1541461" cy="15414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casson\AppData\Local\Microsoft\Windows\Temporary Internet Files\Content.IE5\8SBR08MU\summer-vacation-emotic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594" y="2602835"/>
            <a:ext cx="2121939" cy="194134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casson\AppData\Local\Microsoft\Windows\Temporary Internet Files\Content.IE5\R935FYF0\19287364-Suspecting-emoticon-Stock-Vector-smiley-face-emoticon-300x29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7052" y="1641201"/>
            <a:ext cx="1740640" cy="17232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casson\AppData\Local\Microsoft\Windows\Temporary Internet Files\Content.IE5\N9EQ0EI9\Smiley_Pondering_Thought_Bubbl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5825" y="3699716"/>
            <a:ext cx="1443699" cy="2091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7271" y="3303902"/>
            <a:ext cx="1872208" cy="369332"/>
          </a:xfrm>
          <a:prstGeom prst="rect">
            <a:avLst/>
          </a:prstGeom>
          <a:noFill/>
        </p:spPr>
        <p:txBody>
          <a:bodyPr wrap="square" rtlCol="0">
            <a:spAutoFit/>
          </a:bodyPr>
          <a:lstStyle/>
          <a:p>
            <a:pPr algn="ctr"/>
            <a:r>
              <a:rPr lang="en-GB" b="1" dirty="0"/>
              <a:t>SLEEP TIME</a:t>
            </a:r>
          </a:p>
        </p:txBody>
      </p:sp>
      <p:sp>
        <p:nvSpPr>
          <p:cNvPr id="14" name="TextBox 13"/>
          <p:cNvSpPr txBox="1"/>
          <p:nvPr/>
        </p:nvSpPr>
        <p:spPr>
          <a:xfrm>
            <a:off x="4156931" y="3573509"/>
            <a:ext cx="1872208" cy="369332"/>
          </a:xfrm>
          <a:prstGeom prst="rect">
            <a:avLst/>
          </a:prstGeom>
          <a:noFill/>
        </p:spPr>
        <p:txBody>
          <a:bodyPr wrap="square" rtlCol="0">
            <a:spAutoFit/>
          </a:bodyPr>
          <a:lstStyle/>
          <a:p>
            <a:pPr algn="ctr"/>
            <a:r>
              <a:rPr lang="en-GB" b="1" dirty="0"/>
              <a:t>PHYSICAL  TIME</a:t>
            </a:r>
          </a:p>
        </p:txBody>
      </p:sp>
      <p:sp>
        <p:nvSpPr>
          <p:cNvPr id="15" name="TextBox 14"/>
          <p:cNvSpPr txBox="1"/>
          <p:nvPr/>
        </p:nvSpPr>
        <p:spPr>
          <a:xfrm>
            <a:off x="9587052" y="3427453"/>
            <a:ext cx="1872208" cy="369332"/>
          </a:xfrm>
          <a:prstGeom prst="rect">
            <a:avLst/>
          </a:prstGeom>
          <a:noFill/>
        </p:spPr>
        <p:txBody>
          <a:bodyPr wrap="square" rtlCol="0">
            <a:spAutoFit/>
          </a:bodyPr>
          <a:lstStyle/>
          <a:p>
            <a:pPr algn="ctr"/>
            <a:r>
              <a:rPr lang="en-GB" b="1" dirty="0"/>
              <a:t>FOCUS TIME</a:t>
            </a:r>
          </a:p>
        </p:txBody>
      </p:sp>
      <p:sp>
        <p:nvSpPr>
          <p:cNvPr id="16" name="TextBox 15"/>
          <p:cNvSpPr txBox="1"/>
          <p:nvPr/>
        </p:nvSpPr>
        <p:spPr>
          <a:xfrm>
            <a:off x="1851570" y="5852785"/>
            <a:ext cx="1872208" cy="369332"/>
          </a:xfrm>
          <a:prstGeom prst="rect">
            <a:avLst/>
          </a:prstGeom>
          <a:noFill/>
        </p:spPr>
        <p:txBody>
          <a:bodyPr wrap="square" rtlCol="0">
            <a:spAutoFit/>
          </a:bodyPr>
          <a:lstStyle/>
          <a:p>
            <a:pPr algn="ctr"/>
            <a:r>
              <a:rPr lang="en-GB" dirty="0"/>
              <a:t> </a:t>
            </a:r>
            <a:r>
              <a:rPr lang="en-GB" b="1" dirty="0"/>
              <a:t>TIME IN</a:t>
            </a:r>
          </a:p>
        </p:txBody>
      </p:sp>
      <p:sp>
        <p:nvSpPr>
          <p:cNvPr id="17" name="TextBox 16"/>
          <p:cNvSpPr txBox="1"/>
          <p:nvPr/>
        </p:nvSpPr>
        <p:spPr>
          <a:xfrm>
            <a:off x="6837136" y="4657723"/>
            <a:ext cx="1872208" cy="369332"/>
          </a:xfrm>
          <a:prstGeom prst="rect">
            <a:avLst/>
          </a:prstGeom>
          <a:noFill/>
        </p:spPr>
        <p:txBody>
          <a:bodyPr wrap="square" rtlCol="0">
            <a:spAutoFit/>
          </a:bodyPr>
          <a:lstStyle/>
          <a:p>
            <a:pPr algn="ctr"/>
            <a:r>
              <a:rPr lang="en-GB" b="1" dirty="0"/>
              <a:t>DOWN TIME</a:t>
            </a:r>
          </a:p>
        </p:txBody>
      </p:sp>
      <p:sp>
        <p:nvSpPr>
          <p:cNvPr id="19" name="TextBox 18"/>
          <p:cNvSpPr txBox="1"/>
          <p:nvPr/>
        </p:nvSpPr>
        <p:spPr>
          <a:xfrm>
            <a:off x="4697133" y="5888081"/>
            <a:ext cx="1872208" cy="369332"/>
          </a:xfrm>
          <a:prstGeom prst="rect">
            <a:avLst/>
          </a:prstGeom>
          <a:noFill/>
        </p:spPr>
        <p:txBody>
          <a:bodyPr wrap="square" rtlCol="0">
            <a:spAutoFit/>
          </a:bodyPr>
          <a:lstStyle/>
          <a:p>
            <a:pPr algn="ctr"/>
            <a:r>
              <a:rPr lang="en-GB" b="1" dirty="0"/>
              <a:t>PLAY TIME</a:t>
            </a:r>
          </a:p>
        </p:txBody>
      </p:sp>
      <p:sp>
        <p:nvSpPr>
          <p:cNvPr id="20" name="TextBox 19"/>
          <p:cNvSpPr txBox="1"/>
          <p:nvPr/>
        </p:nvSpPr>
        <p:spPr>
          <a:xfrm>
            <a:off x="8624876" y="5668119"/>
            <a:ext cx="2255097" cy="369332"/>
          </a:xfrm>
          <a:prstGeom prst="rect">
            <a:avLst/>
          </a:prstGeom>
          <a:noFill/>
        </p:spPr>
        <p:txBody>
          <a:bodyPr wrap="square" rtlCol="0">
            <a:spAutoFit/>
          </a:bodyPr>
          <a:lstStyle/>
          <a:p>
            <a:pPr algn="ctr"/>
            <a:r>
              <a:rPr lang="en-GB" dirty="0"/>
              <a:t> </a:t>
            </a:r>
            <a:r>
              <a:rPr lang="en-GB" b="1" dirty="0"/>
              <a:t>TIME TO CONNECT</a:t>
            </a:r>
          </a:p>
        </p:txBody>
      </p:sp>
    </p:spTree>
    <p:extLst>
      <p:ext uri="{BB962C8B-B14F-4D97-AF65-F5344CB8AC3E}">
        <p14:creationId xmlns:p14="http://schemas.microsoft.com/office/powerpoint/2010/main" val="391210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Calibri" panose="020F0502020204030204" pitchFamily="34" charset="0"/>
                <a:cs typeface="Calibri" panose="020F0502020204030204" pitchFamily="34" charset="0"/>
              </a:rPr>
              <a:t>Invest in Yourself</a:t>
            </a:r>
            <a:br>
              <a:rPr lang="en-GB" sz="5400" b="1" dirty="0" smtClean="0">
                <a:solidFill>
                  <a:srgbClr val="002060"/>
                </a:solidFill>
                <a:latin typeface="Calibri" panose="020F0502020204030204" pitchFamily="34" charset="0"/>
                <a:cs typeface="Calibri" panose="020F0502020204030204" pitchFamily="34" charset="0"/>
              </a:rPr>
            </a:br>
            <a:r>
              <a:rPr lang="en-GB" sz="5400" b="1" dirty="0" smtClean="0">
                <a:solidFill>
                  <a:srgbClr val="002060"/>
                </a:solidFill>
                <a:latin typeface="Calibri" panose="020F0502020204030204" pitchFamily="34" charset="0"/>
                <a:cs typeface="Calibri" panose="020F0502020204030204" pitchFamily="34" charset="0"/>
              </a:rPr>
              <a:t>7 steps to a Healthy Mind  </a:t>
            </a:r>
            <a:endParaRPr lang="en-GB" sz="5400" b="1" dirty="0">
              <a:solidFill>
                <a:srgbClr val="00206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0262722" y="126184"/>
            <a:ext cx="1444877" cy="1615580"/>
          </a:xfrm>
          <a:prstGeom prst="rect">
            <a:avLst/>
          </a:prstGeom>
        </p:spPr>
      </p:pic>
      <p:sp>
        <p:nvSpPr>
          <p:cNvPr id="6" name="TextBox 5"/>
          <p:cNvSpPr txBox="1"/>
          <p:nvPr/>
        </p:nvSpPr>
        <p:spPr>
          <a:xfrm>
            <a:off x="10049056" y="1782648"/>
            <a:ext cx="1872208" cy="369332"/>
          </a:xfrm>
          <a:prstGeom prst="rect">
            <a:avLst/>
          </a:prstGeom>
          <a:noFill/>
        </p:spPr>
        <p:txBody>
          <a:bodyPr wrap="square" rtlCol="0">
            <a:spAutoFit/>
          </a:bodyPr>
          <a:lstStyle/>
          <a:p>
            <a:pPr algn="ctr"/>
            <a:r>
              <a:rPr lang="en-GB" b="1" dirty="0"/>
              <a:t>SLEEP TIME</a:t>
            </a:r>
          </a:p>
        </p:txBody>
      </p:sp>
      <p:sp>
        <p:nvSpPr>
          <p:cNvPr id="7" name="TextBox 6"/>
          <p:cNvSpPr txBox="1"/>
          <p:nvPr/>
        </p:nvSpPr>
        <p:spPr>
          <a:xfrm>
            <a:off x="627306" y="1852348"/>
            <a:ext cx="5260875" cy="4093428"/>
          </a:xfrm>
          <a:prstGeom prst="rect">
            <a:avLst/>
          </a:prstGeom>
          <a:noFill/>
        </p:spPr>
        <p:txBody>
          <a:bodyPr wrap="square" rtlCol="0">
            <a:spAutoFit/>
          </a:bodyPr>
          <a:lstStyle/>
          <a:p>
            <a:pPr>
              <a:spcAft>
                <a:spcPts val="1200"/>
              </a:spcAft>
            </a:pPr>
            <a:r>
              <a:rPr lang="en-GB" sz="2400" b="1" dirty="0" smtClean="0"/>
              <a:t>FACT </a:t>
            </a:r>
            <a:r>
              <a:rPr lang="en-GB" sz="2400" b="1" dirty="0"/>
              <a:t>– you need between </a:t>
            </a:r>
            <a:r>
              <a:rPr lang="en-GB" sz="2400" b="1" dirty="0" smtClean="0"/>
              <a:t>8½ </a:t>
            </a:r>
            <a:r>
              <a:rPr lang="en-GB" sz="2400" b="1" dirty="0"/>
              <a:t>and </a:t>
            </a:r>
            <a:r>
              <a:rPr lang="en-GB" sz="2400" b="1" dirty="0" smtClean="0"/>
              <a:t>9½ hours </a:t>
            </a:r>
            <a:r>
              <a:rPr lang="en-GB" sz="2400" b="1" dirty="0"/>
              <a:t>sleep per night</a:t>
            </a:r>
          </a:p>
          <a:p>
            <a:pPr>
              <a:spcAft>
                <a:spcPts val="1200"/>
              </a:spcAft>
            </a:pPr>
            <a:r>
              <a:rPr lang="en-GB" sz="2400" dirty="0"/>
              <a:t>That is the correct amount of time in order for your brain to grow, for your memory to consolidate the days learning and for the brain to rest and remain fit.</a:t>
            </a:r>
          </a:p>
          <a:p>
            <a:pPr>
              <a:spcAft>
                <a:spcPts val="1200"/>
              </a:spcAft>
            </a:pPr>
            <a:r>
              <a:rPr lang="en-GB" sz="2400" dirty="0"/>
              <a:t>The correct amount of rest allows your brain to deal with stresses, concentrate, remember things, solve problems, handle emotions and think effectively.</a:t>
            </a:r>
          </a:p>
        </p:txBody>
      </p:sp>
      <p:pic>
        <p:nvPicPr>
          <p:cNvPr id="8" name="Picture 7"/>
          <p:cNvPicPr>
            <a:picLocks noChangeAspect="1"/>
          </p:cNvPicPr>
          <p:nvPr/>
        </p:nvPicPr>
        <p:blipFill rotWithShape="1">
          <a:blip r:embed="rId3"/>
          <a:srcRect l="1381" t="2967" r="-1381" b="345"/>
          <a:stretch/>
        </p:blipFill>
        <p:spPr>
          <a:xfrm>
            <a:off x="6352730" y="2749480"/>
            <a:ext cx="5609196" cy="3097955"/>
          </a:xfrm>
          <a:prstGeom prst="rect">
            <a:avLst/>
          </a:prstGeom>
        </p:spPr>
      </p:pic>
    </p:spTree>
    <p:extLst>
      <p:ext uri="{BB962C8B-B14F-4D97-AF65-F5344CB8AC3E}">
        <p14:creationId xmlns:p14="http://schemas.microsoft.com/office/powerpoint/2010/main" val="19719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Calibri" panose="020F0502020204030204" pitchFamily="34" charset="0"/>
                <a:cs typeface="Calibri" panose="020F0502020204030204" pitchFamily="34" charset="0"/>
              </a:rPr>
              <a:t>Invest in Yourself</a:t>
            </a:r>
            <a:br>
              <a:rPr lang="en-GB" sz="5400" b="1" dirty="0" smtClean="0">
                <a:solidFill>
                  <a:srgbClr val="002060"/>
                </a:solidFill>
                <a:latin typeface="Calibri" panose="020F0502020204030204" pitchFamily="34" charset="0"/>
                <a:cs typeface="Calibri" panose="020F0502020204030204" pitchFamily="34" charset="0"/>
              </a:rPr>
            </a:br>
            <a:r>
              <a:rPr lang="en-GB" sz="5400" b="1" dirty="0" smtClean="0">
                <a:solidFill>
                  <a:srgbClr val="002060"/>
                </a:solidFill>
                <a:latin typeface="Calibri" panose="020F0502020204030204" pitchFamily="34" charset="0"/>
                <a:cs typeface="Calibri" panose="020F0502020204030204" pitchFamily="34" charset="0"/>
              </a:rPr>
              <a:t>7 steps to a Healthy Mind  </a:t>
            </a:r>
            <a:endParaRPr lang="en-GB" sz="5400" b="1" dirty="0">
              <a:solidFill>
                <a:srgbClr val="00206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979713" y="589028"/>
            <a:ext cx="2030700" cy="1287194"/>
          </a:xfrm>
          <a:prstGeom prst="rect">
            <a:avLst/>
          </a:prstGeom>
        </p:spPr>
      </p:pic>
      <p:sp>
        <p:nvSpPr>
          <p:cNvPr id="9" name="TextBox 8"/>
          <p:cNvSpPr txBox="1"/>
          <p:nvPr/>
        </p:nvSpPr>
        <p:spPr>
          <a:xfrm>
            <a:off x="10058959" y="1989616"/>
            <a:ext cx="1872208" cy="369332"/>
          </a:xfrm>
          <a:prstGeom prst="rect">
            <a:avLst/>
          </a:prstGeom>
          <a:noFill/>
        </p:spPr>
        <p:txBody>
          <a:bodyPr wrap="square" rtlCol="0">
            <a:spAutoFit/>
          </a:bodyPr>
          <a:lstStyle/>
          <a:p>
            <a:pPr algn="ctr"/>
            <a:r>
              <a:rPr lang="en-GB" b="1" dirty="0"/>
              <a:t>PHYSICAL  TIME</a:t>
            </a:r>
          </a:p>
        </p:txBody>
      </p:sp>
      <p:sp>
        <p:nvSpPr>
          <p:cNvPr id="3" name="Rectangle 2"/>
          <p:cNvSpPr/>
          <p:nvPr/>
        </p:nvSpPr>
        <p:spPr>
          <a:xfrm>
            <a:off x="473403" y="1876222"/>
            <a:ext cx="3627544" cy="4093428"/>
          </a:xfrm>
          <a:prstGeom prst="rect">
            <a:avLst/>
          </a:prstGeom>
          <a:noFill/>
        </p:spPr>
        <p:txBody>
          <a:bodyPr wrap="square">
            <a:spAutoFit/>
          </a:bodyPr>
          <a:lstStyle/>
          <a:p>
            <a:pPr>
              <a:spcAft>
                <a:spcPts val="1200"/>
              </a:spcAft>
            </a:pPr>
            <a:r>
              <a:rPr lang="en-GB" sz="2400" b="1" dirty="0"/>
              <a:t>Moving your body grows the brain.</a:t>
            </a:r>
          </a:p>
          <a:p>
            <a:pPr>
              <a:spcAft>
                <a:spcPts val="1200"/>
              </a:spcAft>
            </a:pPr>
            <a:r>
              <a:rPr lang="en-GB" sz="2400" dirty="0"/>
              <a:t>When we exercise  we strengthen neural pathways in our brain – this helps us remember more.</a:t>
            </a:r>
          </a:p>
          <a:p>
            <a:pPr>
              <a:spcAft>
                <a:spcPts val="1200"/>
              </a:spcAft>
            </a:pPr>
            <a:r>
              <a:rPr lang="en-GB" sz="2400" dirty="0"/>
              <a:t>Physical movement makes us feel better and improves our mood and keeps our mind healthy.</a:t>
            </a:r>
          </a:p>
        </p:txBody>
      </p:sp>
      <p:pic>
        <p:nvPicPr>
          <p:cNvPr id="10" name="Picture 9"/>
          <p:cNvPicPr>
            <a:picLocks noChangeAspect="1"/>
          </p:cNvPicPr>
          <p:nvPr/>
        </p:nvPicPr>
        <p:blipFill>
          <a:blip r:embed="rId3"/>
          <a:stretch>
            <a:fillRect/>
          </a:stretch>
        </p:blipFill>
        <p:spPr>
          <a:xfrm>
            <a:off x="4391891" y="3263485"/>
            <a:ext cx="7373022" cy="2041189"/>
          </a:xfrm>
          <a:prstGeom prst="rect">
            <a:avLst/>
          </a:prstGeom>
        </p:spPr>
      </p:pic>
    </p:spTree>
    <p:extLst>
      <p:ext uri="{BB962C8B-B14F-4D97-AF65-F5344CB8AC3E}">
        <p14:creationId xmlns:p14="http://schemas.microsoft.com/office/powerpoint/2010/main" val="129471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Calibri" panose="020F0502020204030204" pitchFamily="34" charset="0"/>
                <a:cs typeface="Calibri" panose="020F0502020204030204" pitchFamily="34" charset="0"/>
              </a:rPr>
              <a:t>Invest in Yourself</a:t>
            </a:r>
            <a:br>
              <a:rPr lang="en-GB" sz="5400" b="1" dirty="0" smtClean="0">
                <a:solidFill>
                  <a:srgbClr val="002060"/>
                </a:solidFill>
                <a:latin typeface="Calibri" panose="020F0502020204030204" pitchFamily="34" charset="0"/>
                <a:cs typeface="Calibri" panose="020F0502020204030204" pitchFamily="34" charset="0"/>
              </a:rPr>
            </a:br>
            <a:r>
              <a:rPr lang="en-GB" sz="5400" b="1" dirty="0" smtClean="0">
                <a:solidFill>
                  <a:srgbClr val="002060"/>
                </a:solidFill>
                <a:latin typeface="Calibri" panose="020F0502020204030204" pitchFamily="34" charset="0"/>
                <a:cs typeface="Calibri" panose="020F0502020204030204" pitchFamily="34" charset="0"/>
              </a:rPr>
              <a:t>7 steps to a Healthy Mind  </a:t>
            </a:r>
            <a:endParaRPr lang="en-GB" sz="5400" b="1"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4386" y1="41343" x2="54386" y2="41343"/>
                        <a14:foregroundMark x1="53684" y1="33569" x2="53684" y2="33569"/>
                        <a14:foregroundMark x1="62105" y1="26502" x2="62105" y2="26502"/>
                        <a14:foregroundMark x1="60000" y1="46290" x2="60000" y2="46290"/>
                        <a14:foregroundMark x1="51579" y1="51237" x2="51579" y2="51237"/>
                        <a14:foregroundMark x1="57193" y1="52650" x2="57193" y2="52650"/>
                        <a14:foregroundMark x1="50175" y1="43463" x2="50175" y2="43463"/>
                        <a14:foregroundMark x1="61404" y1="42049" x2="61404" y2="42049"/>
                      </a14:backgroundRemoval>
                    </a14:imgEffect>
                  </a14:imgLayer>
                </a14:imgProps>
              </a:ext>
            </a:extLst>
          </a:blip>
          <a:stretch>
            <a:fillRect/>
          </a:stretch>
        </p:blipFill>
        <p:spPr>
          <a:xfrm>
            <a:off x="509377" y="274097"/>
            <a:ext cx="1565466" cy="1554480"/>
          </a:xfrm>
          <a:prstGeom prst="rect">
            <a:avLst/>
          </a:prstGeom>
        </p:spPr>
      </p:pic>
      <p:pic>
        <p:nvPicPr>
          <p:cNvPr id="5" name="Picture 4"/>
          <p:cNvPicPr>
            <a:picLocks noChangeAspect="1"/>
          </p:cNvPicPr>
          <p:nvPr/>
        </p:nvPicPr>
        <p:blipFill>
          <a:blip r:embed="rId4"/>
          <a:stretch>
            <a:fillRect/>
          </a:stretch>
        </p:blipFill>
        <p:spPr>
          <a:xfrm>
            <a:off x="356293" y="1733621"/>
            <a:ext cx="1871634" cy="493819"/>
          </a:xfrm>
          <a:prstGeom prst="rect">
            <a:avLst/>
          </a:prstGeom>
        </p:spPr>
      </p:pic>
      <p:sp>
        <p:nvSpPr>
          <p:cNvPr id="6" name="Rectangle 5"/>
          <p:cNvSpPr/>
          <p:nvPr/>
        </p:nvSpPr>
        <p:spPr>
          <a:xfrm>
            <a:off x="1292110" y="2406581"/>
            <a:ext cx="9947366" cy="2616101"/>
          </a:xfrm>
          <a:prstGeom prst="rect">
            <a:avLst/>
          </a:prstGeom>
          <a:noFill/>
        </p:spPr>
        <p:txBody>
          <a:bodyPr wrap="square">
            <a:spAutoFit/>
          </a:bodyPr>
          <a:lstStyle/>
          <a:p>
            <a:pPr>
              <a:spcAft>
                <a:spcPts val="1200"/>
              </a:spcAft>
            </a:pPr>
            <a:r>
              <a:rPr lang="en-GB" sz="2400" dirty="0"/>
              <a:t>Invest in yourself – take time to focus on your feelings, thoughts and senses.</a:t>
            </a:r>
          </a:p>
          <a:p>
            <a:pPr>
              <a:spcAft>
                <a:spcPts val="1200"/>
              </a:spcAft>
            </a:pPr>
            <a:r>
              <a:rPr lang="en-GB" sz="2400" dirty="0"/>
              <a:t>Practice short mindfulness exercises such as breathing. This helps you to focus for short amounts of time. You can build this up over time.</a:t>
            </a:r>
          </a:p>
          <a:p>
            <a:pPr>
              <a:spcAft>
                <a:spcPts val="1200"/>
              </a:spcAft>
            </a:pPr>
            <a:r>
              <a:rPr lang="en-GB" sz="2400" dirty="0"/>
              <a:t>These exercises support the growth of the brain and mental well-being. There is a science behind this that says mindfulness practice increases health and improves energy levels</a:t>
            </a:r>
          </a:p>
        </p:txBody>
      </p:sp>
      <p:sp>
        <p:nvSpPr>
          <p:cNvPr id="7" name="Rectangle 6"/>
          <p:cNvSpPr/>
          <p:nvPr/>
        </p:nvSpPr>
        <p:spPr>
          <a:xfrm>
            <a:off x="3705166" y="5289615"/>
            <a:ext cx="4855688" cy="369332"/>
          </a:xfrm>
          <a:prstGeom prst="rect">
            <a:avLst/>
          </a:prstGeom>
        </p:spPr>
        <p:txBody>
          <a:bodyPr wrap="none">
            <a:spAutoFit/>
          </a:bodyPr>
          <a:lstStyle/>
          <a:p>
            <a:r>
              <a:rPr lang="en-GB" dirty="0">
                <a:hlinkClick r:id="rId5"/>
              </a:rPr>
              <a:t>https://</a:t>
            </a:r>
            <a:r>
              <a:rPr lang="en-GB" dirty="0" smtClean="0">
                <a:hlinkClick r:id="rId5"/>
              </a:rPr>
              <a:t>www.youtube.com/watch?v=SEfs5TJZ6Nk</a:t>
            </a:r>
            <a:r>
              <a:rPr lang="en-GB" dirty="0" smtClean="0"/>
              <a:t> </a:t>
            </a:r>
            <a:endParaRPr lang="en-GB" dirty="0"/>
          </a:p>
        </p:txBody>
      </p:sp>
    </p:spTree>
    <p:extLst>
      <p:ext uri="{BB962C8B-B14F-4D97-AF65-F5344CB8AC3E}">
        <p14:creationId xmlns:p14="http://schemas.microsoft.com/office/powerpoint/2010/main" val="10965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mn-lt"/>
              </a:rPr>
              <a:t>Invest in Yourself</a:t>
            </a:r>
            <a:br>
              <a:rPr lang="en-GB" sz="5400" b="1" dirty="0" smtClean="0">
                <a:solidFill>
                  <a:srgbClr val="002060"/>
                </a:solidFill>
                <a:latin typeface="+mn-lt"/>
              </a:rPr>
            </a:br>
            <a:r>
              <a:rPr lang="en-GB" sz="5400" b="1" dirty="0" smtClean="0">
                <a:solidFill>
                  <a:srgbClr val="002060"/>
                </a:solidFill>
                <a:latin typeface="+mn-lt"/>
              </a:rPr>
              <a:t>7 steps to a Healthy Mind  </a:t>
            </a:r>
            <a:endParaRPr lang="en-GB" sz="5400" b="1" dirty="0">
              <a:solidFill>
                <a:srgbClr val="002060"/>
              </a:solidFill>
              <a:latin typeface="+mn-lt"/>
            </a:endParaRPr>
          </a:p>
        </p:txBody>
      </p:sp>
      <p:pic>
        <p:nvPicPr>
          <p:cNvPr id="3" name="Picture 2"/>
          <p:cNvPicPr>
            <a:picLocks noChangeAspect="1"/>
          </p:cNvPicPr>
          <p:nvPr/>
        </p:nvPicPr>
        <p:blipFill>
          <a:blip r:embed="rId2"/>
          <a:stretch>
            <a:fillRect/>
          </a:stretch>
        </p:blipFill>
        <p:spPr>
          <a:xfrm>
            <a:off x="10261600" y="235247"/>
            <a:ext cx="1155821" cy="1813051"/>
          </a:xfrm>
          <a:prstGeom prst="rect">
            <a:avLst/>
          </a:prstGeom>
        </p:spPr>
      </p:pic>
      <p:pic>
        <p:nvPicPr>
          <p:cNvPr id="5" name="Picture 4"/>
          <p:cNvPicPr>
            <a:picLocks noChangeAspect="1"/>
          </p:cNvPicPr>
          <p:nvPr/>
        </p:nvPicPr>
        <p:blipFill>
          <a:blip r:embed="rId3"/>
          <a:stretch>
            <a:fillRect/>
          </a:stretch>
        </p:blipFill>
        <p:spPr>
          <a:xfrm>
            <a:off x="9900644" y="2117390"/>
            <a:ext cx="1877731" cy="493819"/>
          </a:xfrm>
          <a:prstGeom prst="rect">
            <a:avLst/>
          </a:prstGeom>
        </p:spPr>
      </p:pic>
      <p:sp>
        <p:nvSpPr>
          <p:cNvPr id="6" name="Rectangle 5"/>
          <p:cNvSpPr/>
          <p:nvPr/>
        </p:nvSpPr>
        <p:spPr>
          <a:xfrm>
            <a:off x="474687" y="1810675"/>
            <a:ext cx="9425957" cy="1200329"/>
          </a:xfrm>
          <a:prstGeom prst="rect">
            <a:avLst/>
          </a:prstGeom>
          <a:noFill/>
        </p:spPr>
        <p:txBody>
          <a:bodyPr wrap="square">
            <a:spAutoFit/>
          </a:bodyPr>
          <a:lstStyle/>
          <a:p>
            <a:pPr>
              <a:spcAft>
                <a:spcPts val="1200"/>
              </a:spcAft>
            </a:pPr>
            <a:r>
              <a:rPr lang="en-GB" sz="2400" dirty="0"/>
              <a:t>Concentrate fully on one thing at a time. Avoid texting, social media, conversations  etc. when revising – this is viewed as multi-tasking and means the brain isn’t giving its full attention to what you want</a:t>
            </a:r>
            <a:r>
              <a:rPr lang="en-GB" sz="2400" dirty="0" smtClean="0"/>
              <a:t>.</a:t>
            </a:r>
            <a:endParaRPr lang="en-GB" sz="2400" dirty="0"/>
          </a:p>
        </p:txBody>
      </p:sp>
      <p:pic>
        <p:nvPicPr>
          <p:cNvPr id="7" name="Picture 6"/>
          <p:cNvPicPr>
            <a:picLocks noChangeAspect="1"/>
          </p:cNvPicPr>
          <p:nvPr/>
        </p:nvPicPr>
        <p:blipFill rotWithShape="1">
          <a:blip r:embed="rId4"/>
          <a:srcRect t="8174"/>
          <a:stretch/>
        </p:blipFill>
        <p:spPr>
          <a:xfrm>
            <a:off x="5800588" y="3573914"/>
            <a:ext cx="6157677" cy="1881052"/>
          </a:xfrm>
          <a:prstGeom prst="rect">
            <a:avLst/>
          </a:prstGeom>
        </p:spPr>
      </p:pic>
      <p:sp>
        <p:nvSpPr>
          <p:cNvPr id="8" name="Rectangle 7"/>
          <p:cNvSpPr/>
          <p:nvPr/>
        </p:nvSpPr>
        <p:spPr>
          <a:xfrm>
            <a:off x="474687" y="3113160"/>
            <a:ext cx="5325901" cy="2831544"/>
          </a:xfrm>
          <a:prstGeom prst="rect">
            <a:avLst/>
          </a:prstGeom>
          <a:noFill/>
        </p:spPr>
        <p:txBody>
          <a:bodyPr wrap="square">
            <a:spAutoFit/>
          </a:bodyPr>
          <a:lstStyle/>
          <a:p>
            <a:pPr>
              <a:spcAft>
                <a:spcPts val="1200"/>
              </a:spcAft>
            </a:pPr>
            <a:r>
              <a:rPr lang="en-GB" sz="2400" dirty="0" smtClean="0"/>
              <a:t>Concentrating </a:t>
            </a:r>
            <a:r>
              <a:rPr lang="en-GB" sz="2400" dirty="0"/>
              <a:t>on one thing activates specific circuits in the brain and these strengthen during the process.</a:t>
            </a:r>
          </a:p>
          <a:p>
            <a:pPr>
              <a:spcAft>
                <a:spcPts val="1200"/>
              </a:spcAft>
            </a:pPr>
            <a:r>
              <a:rPr lang="en-GB" sz="2400" dirty="0"/>
              <a:t>Strengthening these circuits  make long-term structural changes to the brain function- which is the basis for learning and remembering.</a:t>
            </a:r>
          </a:p>
        </p:txBody>
      </p:sp>
    </p:spTree>
    <p:extLst>
      <p:ext uri="{BB962C8B-B14F-4D97-AF65-F5344CB8AC3E}">
        <p14:creationId xmlns:p14="http://schemas.microsoft.com/office/powerpoint/2010/main" val="75050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mn-lt"/>
              </a:rPr>
              <a:t>Invest in Yourself</a:t>
            </a:r>
            <a:br>
              <a:rPr lang="en-GB" sz="5400" b="1" dirty="0" smtClean="0">
                <a:solidFill>
                  <a:srgbClr val="002060"/>
                </a:solidFill>
                <a:latin typeface="+mn-lt"/>
              </a:rPr>
            </a:br>
            <a:r>
              <a:rPr lang="en-GB" sz="5400" b="1" dirty="0" smtClean="0">
                <a:solidFill>
                  <a:srgbClr val="002060"/>
                </a:solidFill>
                <a:latin typeface="+mn-lt"/>
              </a:rPr>
              <a:t>7 steps to a Healthy Mind  </a:t>
            </a:r>
            <a:endParaRPr lang="en-GB" sz="5400" b="1" dirty="0">
              <a:solidFill>
                <a:srgbClr val="002060"/>
              </a:solidFill>
              <a:latin typeface="+mn-lt"/>
            </a:endParaRPr>
          </a:p>
        </p:txBody>
      </p:sp>
      <p:pic>
        <p:nvPicPr>
          <p:cNvPr id="3" name="Picture 2"/>
          <p:cNvPicPr>
            <a:picLocks noChangeAspect="1"/>
          </p:cNvPicPr>
          <p:nvPr/>
        </p:nvPicPr>
        <p:blipFill>
          <a:blip r:embed="rId2"/>
          <a:stretch>
            <a:fillRect/>
          </a:stretch>
        </p:blipFill>
        <p:spPr>
          <a:xfrm>
            <a:off x="523190" y="260528"/>
            <a:ext cx="1514952" cy="1382858"/>
          </a:xfrm>
          <a:prstGeom prst="rect">
            <a:avLst/>
          </a:prstGeom>
        </p:spPr>
      </p:pic>
      <p:pic>
        <p:nvPicPr>
          <p:cNvPr id="5" name="Picture 4"/>
          <p:cNvPicPr>
            <a:picLocks noChangeAspect="1"/>
          </p:cNvPicPr>
          <p:nvPr/>
        </p:nvPicPr>
        <p:blipFill>
          <a:blip r:embed="rId3"/>
          <a:stretch>
            <a:fillRect/>
          </a:stretch>
        </p:blipFill>
        <p:spPr>
          <a:xfrm>
            <a:off x="341801" y="1732291"/>
            <a:ext cx="1877731" cy="499915"/>
          </a:xfrm>
          <a:prstGeom prst="rect">
            <a:avLst/>
          </a:prstGeom>
        </p:spPr>
      </p:pic>
      <p:sp>
        <p:nvSpPr>
          <p:cNvPr id="6" name="Rectangle 5"/>
          <p:cNvSpPr/>
          <p:nvPr/>
        </p:nvSpPr>
        <p:spPr>
          <a:xfrm>
            <a:off x="1333273" y="2390990"/>
            <a:ext cx="5338461" cy="350865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2400" dirty="0"/>
              <a:t>Time to unwind and let your brain have a rest.</a:t>
            </a:r>
          </a:p>
          <a:p>
            <a:pPr marL="285750" indent="-285750">
              <a:spcAft>
                <a:spcPts val="1200"/>
              </a:spcAft>
              <a:buFont typeface="Arial" panose="020B0604020202020204" pitchFamily="34" charset="0"/>
              <a:buChar char="•"/>
            </a:pPr>
            <a:r>
              <a:rPr lang="en-GB" sz="2400" dirty="0"/>
              <a:t>This is important time for the brain to ‘sort itself out’ – recharge its batteries.</a:t>
            </a:r>
          </a:p>
          <a:p>
            <a:pPr marL="285750" indent="-285750">
              <a:spcAft>
                <a:spcPts val="1200"/>
              </a:spcAft>
              <a:buFont typeface="Arial" panose="020B0604020202020204" pitchFamily="34" charset="0"/>
              <a:buChar char="•"/>
            </a:pPr>
            <a:r>
              <a:rPr lang="en-GB" sz="2400" dirty="0"/>
              <a:t>This chill out time means no plans or arrangements and let your imagination go wherever it wants.</a:t>
            </a:r>
          </a:p>
          <a:p>
            <a:pPr marL="285750" indent="-285750">
              <a:spcAft>
                <a:spcPts val="1200"/>
              </a:spcAft>
              <a:buFont typeface="Arial" panose="020B0604020202020204" pitchFamily="34" charset="0"/>
              <a:buChar char="•"/>
            </a:pPr>
            <a:r>
              <a:rPr lang="en-GB" sz="2400" dirty="0"/>
              <a:t>Don’t feel guilty.</a:t>
            </a:r>
          </a:p>
        </p:txBody>
      </p:sp>
      <p:pic>
        <p:nvPicPr>
          <p:cNvPr id="8" name="Picture 7"/>
          <p:cNvPicPr>
            <a:picLocks noChangeAspect="1"/>
          </p:cNvPicPr>
          <p:nvPr/>
        </p:nvPicPr>
        <p:blipFill>
          <a:blip r:embed="rId4"/>
          <a:stretch>
            <a:fillRect/>
          </a:stretch>
        </p:blipFill>
        <p:spPr>
          <a:xfrm>
            <a:off x="7292522" y="1665032"/>
            <a:ext cx="3979272" cy="4592080"/>
          </a:xfrm>
          <a:prstGeom prst="rect">
            <a:avLst/>
          </a:prstGeom>
        </p:spPr>
      </p:pic>
    </p:spTree>
    <p:extLst>
      <p:ext uri="{BB962C8B-B14F-4D97-AF65-F5344CB8AC3E}">
        <p14:creationId xmlns:p14="http://schemas.microsoft.com/office/powerpoint/2010/main" val="24425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Calibri" panose="020F0502020204030204" pitchFamily="34" charset="0"/>
                <a:cs typeface="Calibri" panose="020F0502020204030204" pitchFamily="34" charset="0"/>
              </a:rPr>
              <a:t>Invest in Yourself</a:t>
            </a:r>
            <a:br>
              <a:rPr lang="en-GB" sz="5400" b="1" dirty="0" smtClean="0">
                <a:solidFill>
                  <a:srgbClr val="002060"/>
                </a:solidFill>
                <a:latin typeface="Calibri" panose="020F0502020204030204" pitchFamily="34" charset="0"/>
                <a:cs typeface="Calibri" panose="020F0502020204030204" pitchFamily="34" charset="0"/>
              </a:rPr>
            </a:br>
            <a:r>
              <a:rPr lang="en-GB" sz="5400" b="1" dirty="0" smtClean="0">
                <a:solidFill>
                  <a:srgbClr val="002060"/>
                </a:solidFill>
                <a:latin typeface="Calibri" panose="020F0502020204030204" pitchFamily="34" charset="0"/>
                <a:cs typeface="Calibri" panose="020F0502020204030204" pitchFamily="34" charset="0"/>
              </a:rPr>
              <a:t>7 steps to a Healthy Mind  </a:t>
            </a:r>
            <a:endParaRPr lang="en-GB" sz="5400" b="1" dirty="0">
              <a:solidFill>
                <a:srgbClr val="00206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992210" y="261619"/>
            <a:ext cx="1566808" cy="1542422"/>
          </a:xfrm>
          <a:prstGeom prst="rect">
            <a:avLst/>
          </a:prstGeom>
        </p:spPr>
      </p:pic>
      <p:pic>
        <p:nvPicPr>
          <p:cNvPr id="3" name="Picture 2"/>
          <p:cNvPicPr>
            <a:picLocks noChangeAspect="1"/>
          </p:cNvPicPr>
          <p:nvPr/>
        </p:nvPicPr>
        <p:blipFill>
          <a:blip r:embed="rId3"/>
          <a:stretch>
            <a:fillRect/>
          </a:stretch>
        </p:blipFill>
        <p:spPr>
          <a:xfrm>
            <a:off x="9992210" y="1818750"/>
            <a:ext cx="1871634" cy="493819"/>
          </a:xfrm>
          <a:prstGeom prst="rect">
            <a:avLst/>
          </a:prstGeom>
        </p:spPr>
      </p:pic>
      <p:sp>
        <p:nvSpPr>
          <p:cNvPr id="5" name="Rectangle 4"/>
          <p:cNvSpPr/>
          <p:nvPr/>
        </p:nvSpPr>
        <p:spPr>
          <a:xfrm>
            <a:off x="655319" y="2053601"/>
            <a:ext cx="11079481" cy="1200329"/>
          </a:xfrm>
          <a:prstGeom prst="rect">
            <a:avLst/>
          </a:prstGeom>
          <a:noFill/>
        </p:spPr>
        <p:txBody>
          <a:bodyPr wrap="square">
            <a:spAutoFit/>
          </a:bodyPr>
          <a:lstStyle/>
          <a:p>
            <a:pPr marL="285750" indent="-285750">
              <a:buFont typeface="Arial" panose="020B0604020202020204" pitchFamily="34" charset="0"/>
              <a:buChar char="•"/>
            </a:pPr>
            <a:r>
              <a:rPr lang="en-GB" sz="2400" dirty="0"/>
              <a:t>Laughing is essential– when we have fun the brain grows.</a:t>
            </a:r>
          </a:p>
          <a:p>
            <a:pPr marL="285750" indent="-285750">
              <a:buFont typeface="Arial" panose="020B0604020202020204" pitchFamily="34" charset="0"/>
              <a:buChar char="•"/>
            </a:pPr>
            <a:r>
              <a:rPr lang="en-GB" sz="2400" dirty="0"/>
              <a:t>Let your brain be active in a different way</a:t>
            </a:r>
          </a:p>
          <a:p>
            <a:pPr marL="285750" indent="-285750">
              <a:buFont typeface="Arial" panose="020B0604020202020204" pitchFamily="34" charset="0"/>
              <a:buChar char="•"/>
            </a:pPr>
            <a:r>
              <a:rPr lang="en-GB" sz="2400" dirty="0"/>
              <a:t>Be creative, try something new – time to think about something completely different</a:t>
            </a:r>
            <a:r>
              <a:rPr lang="en-GB" dirty="0"/>
              <a:t>.</a:t>
            </a:r>
          </a:p>
        </p:txBody>
      </p:sp>
      <p:pic>
        <p:nvPicPr>
          <p:cNvPr id="6" name="Picture 5"/>
          <p:cNvPicPr>
            <a:picLocks noChangeAspect="1"/>
          </p:cNvPicPr>
          <p:nvPr/>
        </p:nvPicPr>
        <p:blipFill>
          <a:blip r:embed="rId4"/>
          <a:stretch>
            <a:fillRect/>
          </a:stretch>
        </p:blipFill>
        <p:spPr>
          <a:xfrm>
            <a:off x="1566808" y="3503490"/>
            <a:ext cx="8425402" cy="2334970"/>
          </a:xfrm>
          <a:prstGeom prst="rect">
            <a:avLst/>
          </a:prstGeom>
        </p:spPr>
      </p:pic>
    </p:spTree>
    <p:extLst>
      <p:ext uri="{BB962C8B-B14F-4D97-AF65-F5344CB8AC3E}">
        <p14:creationId xmlns:p14="http://schemas.microsoft.com/office/powerpoint/2010/main" val="331543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554480"/>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smtClean="0">
                <a:solidFill>
                  <a:srgbClr val="002060"/>
                </a:solidFill>
                <a:latin typeface="+mn-lt"/>
              </a:rPr>
              <a:t>Invest in Yourself</a:t>
            </a:r>
            <a:br>
              <a:rPr lang="en-GB" sz="5400" b="1" dirty="0" smtClean="0">
                <a:solidFill>
                  <a:srgbClr val="002060"/>
                </a:solidFill>
                <a:latin typeface="+mn-lt"/>
              </a:rPr>
            </a:br>
            <a:r>
              <a:rPr lang="en-GB" sz="5400" b="1" dirty="0" smtClean="0">
                <a:solidFill>
                  <a:srgbClr val="002060"/>
                </a:solidFill>
                <a:latin typeface="+mn-lt"/>
              </a:rPr>
              <a:t>7 steps to a Healthy Mind  </a:t>
            </a:r>
            <a:endParaRPr lang="en-GB" sz="5400" b="1" dirty="0">
              <a:solidFill>
                <a:srgbClr val="002060"/>
              </a:solidFill>
              <a:latin typeface="+mn-lt"/>
            </a:endParaRPr>
          </a:p>
        </p:txBody>
      </p:sp>
      <p:pic>
        <p:nvPicPr>
          <p:cNvPr id="2" name="Picture 1"/>
          <p:cNvPicPr>
            <a:picLocks noChangeAspect="1"/>
          </p:cNvPicPr>
          <p:nvPr/>
        </p:nvPicPr>
        <p:blipFill>
          <a:blip r:embed="rId2"/>
          <a:stretch>
            <a:fillRect/>
          </a:stretch>
        </p:blipFill>
        <p:spPr>
          <a:xfrm>
            <a:off x="729422" y="304800"/>
            <a:ext cx="1249680" cy="1249680"/>
          </a:xfrm>
          <a:prstGeom prst="rect">
            <a:avLst/>
          </a:prstGeom>
        </p:spPr>
      </p:pic>
      <p:sp>
        <p:nvSpPr>
          <p:cNvPr id="5" name="TextBox 4"/>
          <p:cNvSpPr txBox="1"/>
          <p:nvPr/>
        </p:nvSpPr>
        <p:spPr>
          <a:xfrm>
            <a:off x="454521" y="2298426"/>
            <a:ext cx="11552422"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Connecting with others (face-to-face) makes our lives healthy, meaningful and happy.</a:t>
            </a:r>
          </a:p>
          <a:p>
            <a:pPr marL="285750" indent="-285750">
              <a:buFont typeface="Arial" panose="020B0604020202020204" pitchFamily="34" charset="0"/>
              <a:buChar char="•"/>
            </a:pPr>
            <a:r>
              <a:rPr lang="en-GB" sz="2400" dirty="0"/>
              <a:t>Supportive relationships </a:t>
            </a:r>
            <a:r>
              <a:rPr lang="en-GB" sz="2400" dirty="0" smtClean="0"/>
              <a:t>make </a:t>
            </a:r>
            <a:r>
              <a:rPr lang="en-GB" sz="2400" dirty="0"/>
              <a:t>us healthier and happier – reminds us we are not alone.</a:t>
            </a:r>
          </a:p>
          <a:p>
            <a:pPr marL="285750" indent="-285750">
              <a:buFont typeface="Arial" panose="020B0604020202020204" pitchFamily="34" charset="0"/>
              <a:buChar char="•"/>
            </a:pPr>
            <a:r>
              <a:rPr lang="en-GB" sz="2400" dirty="0"/>
              <a:t>Spend time outside in the fresh air – reconnect with nature and the environment.</a:t>
            </a:r>
          </a:p>
        </p:txBody>
      </p:sp>
      <p:pic>
        <p:nvPicPr>
          <p:cNvPr id="6" name="Picture 5"/>
          <p:cNvPicPr>
            <a:picLocks noChangeAspect="1"/>
          </p:cNvPicPr>
          <p:nvPr/>
        </p:nvPicPr>
        <p:blipFill>
          <a:blip r:embed="rId3"/>
          <a:stretch>
            <a:fillRect/>
          </a:stretch>
        </p:blipFill>
        <p:spPr>
          <a:xfrm>
            <a:off x="2476535" y="3753235"/>
            <a:ext cx="7238930" cy="2006158"/>
          </a:xfrm>
          <a:prstGeom prst="rect">
            <a:avLst/>
          </a:prstGeom>
        </p:spPr>
      </p:pic>
      <p:sp>
        <p:nvSpPr>
          <p:cNvPr id="7" name="TextBox 6"/>
          <p:cNvSpPr txBox="1"/>
          <p:nvPr/>
        </p:nvSpPr>
        <p:spPr>
          <a:xfrm>
            <a:off x="370114" y="1674614"/>
            <a:ext cx="1968296" cy="369332"/>
          </a:xfrm>
          <a:prstGeom prst="rect">
            <a:avLst/>
          </a:prstGeom>
          <a:noFill/>
        </p:spPr>
        <p:txBody>
          <a:bodyPr wrap="none" rtlCol="0">
            <a:spAutoFit/>
          </a:bodyPr>
          <a:lstStyle/>
          <a:p>
            <a:r>
              <a:rPr lang="en-GB" b="1" dirty="0" smtClean="0"/>
              <a:t>TIME TO CONNECT</a:t>
            </a:r>
            <a:endParaRPr lang="en-GB" b="1" dirty="0"/>
          </a:p>
        </p:txBody>
      </p:sp>
    </p:spTree>
    <p:extLst>
      <p:ext uri="{BB962C8B-B14F-4D97-AF65-F5344CB8AC3E}">
        <p14:creationId xmlns:p14="http://schemas.microsoft.com/office/powerpoint/2010/main" val="40276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7574</TotalTime>
  <Words>667</Words>
  <Application>Microsoft Office PowerPoint</Application>
  <PresentationFormat>Widescreen</PresentationFormat>
  <Paragraphs>63</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to stay healthy and support your wellbeing</vt:lpstr>
      <vt:lpstr>Invest in Yourself 7 steps to a Healthy Mind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 yourself three revision rules which you stick to:</vt:lpstr>
      <vt:lpstr>Final things to think about before the exam</vt:lpstr>
      <vt:lpstr>Good luck and remember:</vt:lpstr>
    </vt:vector>
  </TitlesOfParts>
  <Company>William Howard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Mulholland</dc:creator>
  <cp:lastModifiedBy>Williams K</cp:lastModifiedBy>
  <cp:revision>61</cp:revision>
  <dcterms:created xsi:type="dcterms:W3CDTF">2023-02-17T12:14:07Z</dcterms:created>
  <dcterms:modified xsi:type="dcterms:W3CDTF">2023-03-30T10:00:09Z</dcterms:modified>
</cp:coreProperties>
</file>