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2"/>
    <p:sldId id="256" r:id="rId3"/>
    <p:sldId id="257" r:id="rId4"/>
    <p:sldId id="274" r:id="rId5"/>
    <p:sldId id="261" r:id="rId6"/>
    <p:sldId id="258" r:id="rId7"/>
    <p:sldId id="268" r:id="rId8"/>
    <p:sldId id="259" r:id="rId9"/>
    <p:sldId id="260" r:id="rId10"/>
    <p:sldId id="262" r:id="rId11"/>
    <p:sldId id="263" r:id="rId12"/>
    <p:sldId id="264" r:id="rId13"/>
    <p:sldId id="265" r:id="rId14"/>
    <p:sldId id="266" r:id="rId15"/>
    <p:sldId id="267" r:id="rId16"/>
    <p:sldId id="269" r:id="rId17"/>
    <p:sldId id="270" r:id="rId18"/>
    <p:sldId id="271" r:id="rId19"/>
    <p:sldId id="272" r:id="rId20"/>
    <p:sldId id="273" r:id="rId21"/>
    <p:sldId id="275"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1/28/2019</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smtClean="0"/>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1/28/2019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1/28/2019</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smtClean="0">
                <a:effectLst>
                  <a:outerShdw blurRad="38100" dist="38100" dir="2700000" algn="tl">
                    <a:srgbClr val="000000">
                      <a:alpha val="43137"/>
                    </a:srgbClr>
                  </a:outerShdw>
                </a:effectLst>
              </a:rPr>
              <a:t>Freud, psychoanalytic and </a:t>
            </a:r>
            <a:r>
              <a:rPr lang="en-GB" b="1" dirty="0" err="1" smtClean="0">
                <a:effectLst>
                  <a:outerShdw blurRad="38100" dist="38100" dir="2700000" algn="tl">
                    <a:srgbClr val="000000">
                      <a:alpha val="43137"/>
                    </a:srgbClr>
                  </a:outerShdw>
                </a:effectLst>
              </a:rPr>
              <a:t>macbeth</a:t>
            </a:r>
            <a:endParaRPr lang="en-GB"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17257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543261"/>
            <a:ext cx="9291215" cy="1049235"/>
          </a:xfrm>
        </p:spPr>
        <p:txBody>
          <a:bodyPr>
            <a:noAutofit/>
          </a:bodyPr>
          <a:lstStyle/>
          <a:p>
            <a:r>
              <a:rPr lang="en-GB" sz="3600" b="1" dirty="0" smtClean="0">
                <a:effectLst>
                  <a:outerShdw blurRad="38100" dist="38100" dir="2700000" algn="tl">
                    <a:srgbClr val="000000">
                      <a:alpha val="43137"/>
                    </a:srgbClr>
                  </a:outerShdw>
                </a:effectLst>
              </a:rPr>
              <a:t>Sigmund Freud and Psychoanalysis</a:t>
            </a:r>
            <a:endParaRPr lang="en-GB"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8011" y="1698171"/>
            <a:ext cx="11228557" cy="4076987"/>
          </a:xfrm>
        </p:spPr>
        <p:txBody>
          <a:bodyPr>
            <a:noAutofit/>
          </a:bodyPr>
          <a:lstStyle/>
          <a:p>
            <a:r>
              <a:rPr lang="en-GB" sz="2800" dirty="0">
                <a:solidFill>
                  <a:schemeClr val="accent1"/>
                </a:solidFill>
                <a:effectLst>
                  <a:outerShdw blurRad="38100" dist="38100" dir="2700000" algn="tl">
                    <a:srgbClr val="000000">
                      <a:alpha val="43137"/>
                    </a:srgbClr>
                  </a:outerShdw>
                </a:effectLst>
              </a:rPr>
              <a:t>F</a:t>
            </a:r>
            <a:r>
              <a:rPr lang="en-GB" sz="2800" dirty="0" smtClean="0">
                <a:solidFill>
                  <a:schemeClr val="accent1"/>
                </a:solidFill>
                <a:effectLst>
                  <a:outerShdw blurRad="38100" dist="38100" dir="2700000" algn="tl">
                    <a:srgbClr val="000000">
                      <a:alpha val="43137"/>
                    </a:srgbClr>
                  </a:outerShdw>
                </a:effectLst>
              </a:rPr>
              <a:t>ounding </a:t>
            </a:r>
            <a:r>
              <a:rPr lang="en-GB" sz="2800" dirty="0">
                <a:solidFill>
                  <a:schemeClr val="accent1"/>
                </a:solidFill>
                <a:effectLst>
                  <a:outerShdw blurRad="38100" dist="38100" dir="2700000" algn="tl">
                    <a:srgbClr val="000000">
                      <a:alpha val="43137"/>
                    </a:srgbClr>
                  </a:outerShdw>
                </a:effectLst>
              </a:rPr>
              <a:t>father of psychoanalysis</a:t>
            </a:r>
            <a:r>
              <a:rPr lang="en-GB" sz="2800" dirty="0">
                <a:effectLst>
                  <a:outerShdw blurRad="38100" dist="38100" dir="2700000" algn="tl">
                    <a:srgbClr val="000000">
                      <a:alpha val="43137"/>
                    </a:srgbClr>
                  </a:outerShdw>
                </a:effectLst>
              </a:rPr>
              <a:t>, a method for treating mental illness and also a theory which </a:t>
            </a:r>
            <a:r>
              <a:rPr lang="en-GB" sz="2800" dirty="0">
                <a:ln w="0"/>
                <a:solidFill>
                  <a:schemeClr val="accent1"/>
                </a:solidFill>
                <a:effectLst>
                  <a:outerShdw blurRad="38100" dist="38100" dir="2700000" algn="tl" rotWithShape="0">
                    <a:srgbClr val="000000">
                      <a:alpha val="43137"/>
                    </a:srgbClr>
                  </a:outerShdw>
                </a:effectLst>
              </a:rPr>
              <a:t>explains human </a:t>
            </a:r>
            <a:r>
              <a:rPr lang="en-GB" sz="2800" dirty="0" smtClean="0">
                <a:ln w="0"/>
                <a:solidFill>
                  <a:schemeClr val="accent1"/>
                </a:solidFill>
                <a:effectLst>
                  <a:outerShdw blurRad="38100" dist="38100" dir="2700000" algn="tl" rotWithShape="0">
                    <a:srgbClr val="000000">
                      <a:alpha val="43137"/>
                    </a:srgbClr>
                  </a:outerShdw>
                </a:effectLst>
              </a:rPr>
              <a:t>behaviour</a:t>
            </a:r>
            <a:r>
              <a:rPr lang="en-GB" sz="2800" dirty="0" smtClean="0">
                <a:effectLst>
                  <a:outerShdw blurRad="38100" dist="38100" dir="2700000" algn="tl">
                    <a:srgbClr val="000000">
                      <a:alpha val="43137"/>
                    </a:srgbClr>
                  </a:outerShdw>
                </a:effectLst>
              </a:rPr>
              <a:t>.</a:t>
            </a:r>
            <a:endParaRPr lang="en-GB" sz="2800" dirty="0">
              <a:effectLst>
                <a:outerShdw blurRad="38100" dist="38100" dir="2700000" algn="tl">
                  <a:srgbClr val="000000">
                    <a:alpha val="43137"/>
                  </a:srgbClr>
                </a:outerShdw>
              </a:effectLst>
            </a:endParaRPr>
          </a:p>
          <a:p>
            <a:r>
              <a:rPr lang="en-GB" sz="2800" dirty="0">
                <a:effectLst>
                  <a:outerShdw blurRad="38100" dist="38100" dir="2700000" algn="tl">
                    <a:srgbClr val="000000">
                      <a:alpha val="43137"/>
                    </a:srgbClr>
                  </a:outerShdw>
                </a:effectLst>
              </a:rPr>
              <a:t>E</a:t>
            </a:r>
            <a:r>
              <a:rPr lang="en-GB" sz="2800" dirty="0" smtClean="0">
                <a:effectLst>
                  <a:outerShdw blurRad="38100" dist="38100" dir="2700000" algn="tl">
                    <a:srgbClr val="000000">
                      <a:alpha val="43137"/>
                    </a:srgbClr>
                  </a:outerShdw>
                </a:effectLst>
              </a:rPr>
              <a:t>mphasized </a:t>
            </a:r>
            <a:r>
              <a:rPr lang="en-GB" sz="2800" dirty="0">
                <a:effectLst>
                  <a:outerShdw blurRad="38100" dist="38100" dir="2700000" algn="tl">
                    <a:srgbClr val="000000">
                      <a:alpha val="43137"/>
                    </a:srgbClr>
                  </a:outerShdw>
                </a:effectLst>
              </a:rPr>
              <a:t>the importance of the unconscious </a:t>
            </a:r>
            <a:r>
              <a:rPr lang="en-GB" sz="2800" dirty="0" smtClean="0">
                <a:effectLst>
                  <a:outerShdw blurRad="38100" dist="38100" dir="2700000" algn="tl">
                    <a:srgbClr val="000000">
                      <a:alpha val="43137"/>
                    </a:srgbClr>
                  </a:outerShdw>
                </a:effectLst>
              </a:rPr>
              <a:t>mind and how the unconscious </a:t>
            </a:r>
            <a:r>
              <a:rPr lang="en-GB" sz="2800" dirty="0">
                <a:effectLst>
                  <a:outerShdw blurRad="38100" dist="38100" dir="2700000" algn="tl">
                    <a:srgbClr val="000000">
                      <a:alpha val="43137"/>
                    </a:srgbClr>
                  </a:outerShdw>
                </a:effectLst>
              </a:rPr>
              <a:t>mind governs </a:t>
            </a:r>
            <a:r>
              <a:rPr lang="en-GB" sz="2800" dirty="0" smtClean="0">
                <a:effectLst>
                  <a:outerShdw blurRad="38100" dist="38100" dir="2700000" algn="tl">
                    <a:srgbClr val="000000">
                      <a:alpha val="43137"/>
                    </a:srgbClr>
                  </a:outerShdw>
                </a:effectLst>
              </a:rPr>
              <a:t>behaviour, </a:t>
            </a:r>
          </a:p>
          <a:p>
            <a:r>
              <a:rPr lang="en-GB" sz="2800" dirty="0">
                <a:effectLst>
                  <a:outerShdw blurRad="38100" dist="38100" dir="2700000" algn="tl">
                    <a:srgbClr val="000000">
                      <a:alpha val="43137"/>
                    </a:srgbClr>
                  </a:outerShdw>
                </a:effectLst>
              </a:rPr>
              <a:t>T</a:t>
            </a:r>
            <a:r>
              <a:rPr lang="en-GB" sz="2800" dirty="0" smtClean="0">
                <a:effectLst>
                  <a:outerShdw blurRad="38100" dist="38100" dir="2700000" algn="tl">
                    <a:srgbClr val="000000">
                      <a:alpha val="43137"/>
                    </a:srgbClr>
                  </a:outerShdw>
                </a:effectLst>
              </a:rPr>
              <a:t>he </a:t>
            </a:r>
            <a:r>
              <a:rPr lang="en-GB" sz="2800" dirty="0">
                <a:effectLst>
                  <a:outerShdw blurRad="38100" dist="38100" dir="2700000" algn="tl">
                    <a:srgbClr val="000000">
                      <a:alpha val="43137"/>
                    </a:srgbClr>
                  </a:outerShdw>
                </a:effectLst>
              </a:rPr>
              <a:t>goal of psychoanalysis is to make the unconscious conscious</a:t>
            </a:r>
            <a:r>
              <a:rPr lang="en-GB" sz="2800" dirty="0" smtClean="0">
                <a:effectLst>
                  <a:outerShdw blurRad="38100" dist="38100" dir="2700000" algn="tl">
                    <a:srgbClr val="000000">
                      <a:alpha val="43137"/>
                    </a:srgbClr>
                  </a:outerShdw>
                </a:effectLst>
              </a:rPr>
              <a:t>.</a:t>
            </a:r>
          </a:p>
          <a:p>
            <a:r>
              <a:rPr lang="en-GB" sz="2800" dirty="0">
                <a:effectLst>
                  <a:outerShdw blurRad="38100" dist="38100" dir="2700000" algn="tl">
                    <a:srgbClr val="000000">
                      <a:alpha val="43137"/>
                    </a:srgbClr>
                  </a:outerShdw>
                </a:effectLst>
              </a:rPr>
              <a:t>D</a:t>
            </a:r>
            <a:r>
              <a:rPr lang="en-GB" sz="2800" dirty="0" smtClean="0">
                <a:effectLst>
                  <a:outerShdw blurRad="38100" dist="38100" dir="2700000" algn="tl">
                    <a:srgbClr val="000000">
                      <a:alpha val="43137"/>
                    </a:srgbClr>
                  </a:outerShdw>
                </a:effectLst>
              </a:rPr>
              <a:t>eveloped </a:t>
            </a:r>
            <a:r>
              <a:rPr lang="en-GB" sz="2800" dirty="0">
                <a:effectLst>
                  <a:outerShdw blurRad="38100" dist="38100" dir="2700000" algn="tl">
                    <a:srgbClr val="000000">
                      <a:alpha val="43137"/>
                    </a:srgbClr>
                  </a:outerShdw>
                </a:effectLst>
              </a:rPr>
              <a:t>a more structural model of the mind comprising the entities </a:t>
            </a:r>
            <a:r>
              <a:rPr lang="en-GB" sz="2800" dirty="0">
                <a:solidFill>
                  <a:schemeClr val="accent1"/>
                </a:solidFill>
                <a:effectLst>
                  <a:outerShdw blurRad="38100" dist="38100" dir="2700000" algn="tl">
                    <a:srgbClr val="000000">
                      <a:alpha val="43137"/>
                    </a:srgbClr>
                  </a:outerShdw>
                </a:effectLst>
              </a:rPr>
              <a:t>id, ego and </a:t>
            </a:r>
            <a:r>
              <a:rPr lang="en-GB" sz="2800" dirty="0" smtClean="0">
                <a:solidFill>
                  <a:schemeClr val="accent1"/>
                </a:solidFill>
                <a:effectLst>
                  <a:outerShdw blurRad="38100" dist="38100" dir="2700000" algn="tl">
                    <a:srgbClr val="000000">
                      <a:alpha val="43137"/>
                    </a:srgbClr>
                  </a:outerShdw>
                </a:effectLst>
              </a:rPr>
              <a:t>superego.</a:t>
            </a:r>
            <a:r>
              <a:rPr lang="en-GB" sz="2800" dirty="0">
                <a:effectLst>
                  <a:outerShdw blurRad="38100" dist="38100" dir="2700000" algn="tl">
                    <a:srgbClr val="000000">
                      <a:alpha val="43137"/>
                    </a:srgbClr>
                  </a:outerShdw>
                </a:effectLst>
              </a:rPr>
              <a:t> </a:t>
            </a:r>
            <a:endParaRPr lang="en-GB" sz="2800" dirty="0" smtClean="0">
              <a:effectLst>
                <a:outerShdw blurRad="38100" dist="38100" dir="2700000" algn="tl">
                  <a:srgbClr val="000000">
                    <a:alpha val="43137"/>
                  </a:srgbClr>
                </a:outerShdw>
              </a:effectLst>
            </a:endParaRPr>
          </a:p>
          <a:p>
            <a:pPr marL="0" indent="0">
              <a:buNone/>
            </a:pPr>
            <a:endParaRPr lang="en-GB"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104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477948"/>
            <a:ext cx="9291215" cy="1049235"/>
          </a:xfrm>
        </p:spPr>
        <p:txBody>
          <a:bodyPr>
            <a:normAutofit/>
          </a:bodyPr>
          <a:lstStyle/>
          <a:p>
            <a:r>
              <a:rPr lang="en-GB" sz="4000" b="1" dirty="0" smtClean="0">
                <a:effectLst>
                  <a:outerShdw blurRad="38100" dist="38100" dir="2700000" algn="tl">
                    <a:srgbClr val="000000">
                      <a:alpha val="43137"/>
                    </a:srgbClr>
                  </a:outerShdw>
                </a:effectLst>
              </a:rPr>
              <a:t>The Id, Ego and Superego</a:t>
            </a:r>
            <a:endParaRPr lang="en-GB" sz="4000" b="1" dirty="0">
              <a:effectLst>
                <a:outerShdw blurRad="38100" dist="38100" dir="2700000" algn="tl">
                  <a:srgbClr val="000000">
                    <a:alpha val="43137"/>
                  </a:srgbClr>
                </a:outerShdw>
              </a:effectLst>
            </a:endParaRPr>
          </a:p>
        </p:txBody>
      </p:sp>
      <p:sp>
        <p:nvSpPr>
          <p:cNvPr id="5" name="Rectangle 3"/>
          <p:cNvSpPr>
            <a:spLocks noChangeArrowheads="1"/>
          </p:cNvSpPr>
          <p:nvPr/>
        </p:nvSpPr>
        <p:spPr bwMode="auto">
          <a:xfrm>
            <a:off x="1679944" y="-570747"/>
            <a:ext cx="271228" cy="3865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4761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52525"/>
                </a:solidFill>
                <a:effectLst/>
                <a:latin typeface="Helvetica Neue, Helvetica, Arimo, Liberation Sans, Lucida Grande, sans-serif"/>
              </a:rPr>
              <a:t>  </a:t>
            </a:r>
            <a:endParaRPr kumimoji="0" lang="en-US" altLang="en-US" sz="15200" b="0" i="0" u="none" strike="noStrike" cap="none" normalizeH="0" baseline="0" dirty="0" smtClean="0">
              <a:ln>
                <a:noFill/>
              </a:ln>
              <a:solidFill>
                <a:srgbClr val="252525"/>
              </a:solidFill>
              <a:effectLst/>
              <a:latin typeface="Helvetica Neue, Helvetica, Arimo, Liberation Sans, Lucida Grande, sans-serif"/>
            </a:endParaRPr>
          </a:p>
        </p:txBody>
      </p:sp>
      <p:pic>
        <p:nvPicPr>
          <p:cNvPr id="1028" name="Picture 4" descr="Freud Personality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513" y="2002466"/>
            <a:ext cx="6836403" cy="347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296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279" y="278739"/>
            <a:ext cx="9291215" cy="1049235"/>
          </a:xfrm>
        </p:spPr>
        <p:txBody>
          <a:bodyPr>
            <a:normAutofit/>
          </a:bodyPr>
          <a:lstStyle/>
          <a:p>
            <a:r>
              <a:rPr lang="en-GB" sz="4400" b="1" dirty="0" smtClean="0">
                <a:effectLst>
                  <a:outerShdw blurRad="38100" dist="38100" dir="2700000" algn="tl">
                    <a:srgbClr val="000000">
                      <a:alpha val="43137"/>
                    </a:srgbClr>
                  </a:outerShdw>
                </a:effectLst>
              </a:rPr>
              <a:t>The Id</a:t>
            </a:r>
            <a:endParaRPr lang="en-GB"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1887" y="1646872"/>
            <a:ext cx="5048794" cy="3920935"/>
          </a:xfrm>
        </p:spPr>
        <p:txBody>
          <a:bodyPr>
            <a:noAutofit/>
          </a:bodyPr>
          <a:lstStyle/>
          <a:p>
            <a:pPr marL="0" indent="0">
              <a:buNone/>
            </a:pPr>
            <a:r>
              <a:rPr lang="en-GB" sz="2800" dirty="0" smtClean="0">
                <a:effectLst>
                  <a:outerShdw blurRad="38100" dist="38100" dir="2700000" algn="tl">
                    <a:srgbClr val="000000">
                      <a:alpha val="43137"/>
                    </a:srgbClr>
                  </a:outerShdw>
                </a:effectLst>
              </a:rPr>
              <a:t>The </a:t>
            </a:r>
            <a:r>
              <a:rPr lang="en-GB" sz="2800" dirty="0">
                <a:effectLst>
                  <a:outerShdw blurRad="38100" dist="38100" dir="2700000" algn="tl">
                    <a:srgbClr val="000000">
                      <a:alpha val="43137"/>
                    </a:srgbClr>
                  </a:outerShdw>
                </a:effectLst>
              </a:rPr>
              <a:t>id contains all of our most basic animal and primitive impulses that demand </a:t>
            </a:r>
            <a:r>
              <a:rPr lang="en-GB" sz="2800" dirty="0" smtClean="0">
                <a:effectLst>
                  <a:outerShdw blurRad="38100" dist="38100" dir="2700000" algn="tl">
                    <a:srgbClr val="000000">
                      <a:alpha val="43137"/>
                    </a:srgbClr>
                  </a:outerShdw>
                </a:effectLst>
              </a:rPr>
              <a:t>satisfaction. It’s </a:t>
            </a:r>
            <a:r>
              <a:rPr lang="en-GB" sz="2800" dirty="0">
                <a:effectLst>
                  <a:outerShdw blurRad="38100" dist="38100" dir="2700000" algn="tl">
                    <a:srgbClr val="000000">
                      <a:alpha val="43137"/>
                    </a:srgbClr>
                  </a:outerShdw>
                </a:effectLst>
              </a:rPr>
              <a:t>that little devil that sits on your shoulder, whispering temptations and spurring you on. </a:t>
            </a:r>
            <a:endParaRPr lang="en-GB" sz="2800" dirty="0" smtClean="0">
              <a:effectLst>
                <a:outerShdw blurRad="38100" dist="38100" dir="2700000" algn="tl">
                  <a:srgbClr val="000000">
                    <a:alpha val="43137"/>
                  </a:srgbClr>
                </a:outerShdw>
              </a:effectLst>
            </a:endParaRPr>
          </a:p>
          <a:p>
            <a:endParaRPr lang="en-GB" sz="28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6343650" y="1521142"/>
            <a:ext cx="2825115" cy="3771674"/>
          </a:xfrm>
          <a:prstGeom prst="rect">
            <a:avLst/>
          </a:prstGeom>
        </p:spPr>
      </p:pic>
    </p:spTree>
    <p:extLst>
      <p:ext uri="{BB962C8B-B14F-4D97-AF65-F5344CB8AC3E}">
        <p14:creationId xmlns:p14="http://schemas.microsoft.com/office/powerpoint/2010/main" val="3166741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80" y="227931"/>
            <a:ext cx="9291215" cy="1049235"/>
          </a:xfrm>
        </p:spPr>
        <p:txBody>
          <a:bodyPr>
            <a:normAutofit/>
          </a:bodyPr>
          <a:lstStyle/>
          <a:p>
            <a:r>
              <a:rPr lang="en-GB" sz="4400" b="1" dirty="0" smtClean="0">
                <a:effectLst>
                  <a:outerShdw blurRad="38100" dist="38100" dir="2700000" algn="tl">
                    <a:srgbClr val="000000">
                      <a:alpha val="43137"/>
                    </a:srgbClr>
                  </a:outerShdw>
                </a:effectLst>
              </a:rPr>
              <a:t>The Ego</a:t>
            </a:r>
            <a:endParaRPr lang="en-GB"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0122" y="1433920"/>
            <a:ext cx="6064735" cy="3788881"/>
          </a:xfrm>
        </p:spPr>
        <p:txBody>
          <a:bodyPr>
            <a:noAutofit/>
          </a:bodyPr>
          <a:lstStyle/>
          <a:p>
            <a:r>
              <a:rPr lang="en-GB" sz="2400" dirty="0" smtClean="0">
                <a:effectLst>
                  <a:outerShdw blurRad="38100" dist="38100" dir="2700000" algn="tl">
                    <a:srgbClr val="000000">
                      <a:alpha val="43137"/>
                    </a:srgbClr>
                  </a:outerShdw>
                </a:effectLst>
              </a:rPr>
              <a:t>The </a:t>
            </a:r>
            <a:r>
              <a:rPr lang="en-GB" sz="2400" dirty="0">
                <a:effectLst>
                  <a:outerShdw blurRad="38100" dist="38100" dir="2700000" algn="tl">
                    <a:srgbClr val="000000">
                      <a:alpha val="43137"/>
                    </a:srgbClr>
                  </a:outerShdw>
                </a:effectLst>
              </a:rPr>
              <a:t>ego’s main function is to mediate between the id’s demands and the external world around us — reality in other words. </a:t>
            </a:r>
          </a:p>
          <a:p>
            <a:r>
              <a:rPr lang="en-GB" sz="2400" dirty="0" smtClean="0">
                <a:effectLst>
                  <a:outerShdw blurRad="38100" dist="38100" dir="2700000" algn="tl">
                    <a:srgbClr val="000000">
                      <a:alpha val="43137"/>
                    </a:srgbClr>
                  </a:outerShdw>
                </a:effectLst>
              </a:rPr>
              <a:t>Even </a:t>
            </a:r>
            <a:r>
              <a:rPr lang="en-GB" sz="2400" dirty="0">
                <a:effectLst>
                  <a:outerShdw blurRad="38100" dist="38100" dir="2700000" algn="tl">
                    <a:srgbClr val="000000">
                      <a:alpha val="43137"/>
                    </a:srgbClr>
                  </a:outerShdw>
                </a:effectLst>
              </a:rPr>
              <a:t>though the ego finds itself in conflict with the id, satisfaction is not abandoned. </a:t>
            </a:r>
            <a:endParaRPr lang="en-GB" sz="2400" dirty="0" smtClean="0">
              <a:effectLst>
                <a:outerShdw blurRad="38100" dist="38100" dir="2700000" algn="tl">
                  <a:srgbClr val="000000">
                    <a:alpha val="43137"/>
                  </a:srgbClr>
                </a:outerShdw>
              </a:effectLst>
            </a:endParaRPr>
          </a:p>
          <a:p>
            <a:r>
              <a:rPr lang="en-GB" sz="2400" dirty="0" smtClean="0">
                <a:effectLst>
                  <a:outerShdw blurRad="38100" dist="38100" dir="2700000" algn="tl">
                    <a:srgbClr val="000000">
                      <a:alpha val="43137"/>
                    </a:srgbClr>
                  </a:outerShdw>
                </a:effectLst>
              </a:rPr>
              <a:t>So </a:t>
            </a:r>
            <a:r>
              <a:rPr lang="en-GB" sz="2400" dirty="0">
                <a:effectLst>
                  <a:outerShdw blurRad="38100" dist="38100" dir="2700000" algn="tl">
                    <a:srgbClr val="000000">
                      <a:alpha val="43137"/>
                    </a:srgbClr>
                  </a:outerShdw>
                </a:effectLst>
              </a:rPr>
              <a:t>the ego negotiates with the id in order to get it what it wants without costing it too much in the long run. </a:t>
            </a:r>
          </a:p>
        </p:txBody>
      </p:sp>
      <p:pic>
        <p:nvPicPr>
          <p:cNvPr id="4" name="Picture 3"/>
          <p:cNvPicPr>
            <a:picLocks noChangeAspect="1"/>
          </p:cNvPicPr>
          <p:nvPr/>
        </p:nvPicPr>
        <p:blipFill>
          <a:blip r:embed="rId2"/>
          <a:stretch>
            <a:fillRect/>
          </a:stretch>
        </p:blipFill>
        <p:spPr>
          <a:xfrm>
            <a:off x="6357532" y="1957945"/>
            <a:ext cx="4955662" cy="3683167"/>
          </a:xfrm>
          <a:prstGeom prst="rect">
            <a:avLst/>
          </a:prstGeom>
        </p:spPr>
      </p:pic>
    </p:spTree>
    <p:extLst>
      <p:ext uri="{BB962C8B-B14F-4D97-AF65-F5344CB8AC3E}">
        <p14:creationId xmlns:p14="http://schemas.microsoft.com/office/powerpoint/2010/main" val="59077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effectLst>
                  <a:outerShdw blurRad="38100" dist="38100" dir="2700000" algn="tl">
                    <a:srgbClr val="000000">
                      <a:alpha val="43137"/>
                    </a:srgbClr>
                  </a:outerShdw>
                </a:effectLst>
              </a:rPr>
              <a:t>The Super Ego</a:t>
            </a:r>
            <a:endParaRPr lang="en-GB"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4320" y="2165516"/>
            <a:ext cx="5822866" cy="3450613"/>
          </a:xfrm>
        </p:spPr>
        <p:txBody>
          <a:bodyPr>
            <a:noAutofit/>
          </a:bodyPr>
          <a:lstStyle/>
          <a:p>
            <a:r>
              <a:rPr lang="en-GB" sz="2800" i="1" dirty="0" smtClean="0">
                <a:effectLst>
                  <a:outerShdw blurRad="38100" dist="38100" dir="2700000" algn="tl">
                    <a:srgbClr val="000000">
                      <a:alpha val="43137"/>
                    </a:srgbClr>
                  </a:outerShdw>
                </a:effectLst>
              </a:rPr>
              <a:t>Superego</a:t>
            </a:r>
            <a:r>
              <a:rPr lang="en-GB" sz="2800" dirty="0">
                <a:effectLst>
                  <a:outerShdw blurRad="38100" dist="38100" dir="2700000" algn="tl">
                    <a:srgbClr val="000000">
                      <a:alpha val="43137"/>
                    </a:srgbClr>
                  </a:outerShdw>
                </a:effectLst>
              </a:rPr>
              <a:t> is another name for your conscience. It expects your ego to be strong and effective in its struggles against the </a:t>
            </a:r>
            <a:r>
              <a:rPr lang="en-GB" sz="2800" dirty="0" smtClean="0">
                <a:effectLst>
                  <a:outerShdw blurRad="38100" dist="38100" dir="2700000" algn="tl">
                    <a:srgbClr val="000000">
                      <a:alpha val="43137"/>
                    </a:srgbClr>
                  </a:outerShdw>
                </a:effectLst>
              </a:rPr>
              <a:t>I’d  </a:t>
            </a:r>
            <a:r>
              <a:rPr lang="en-GB" sz="2800" dirty="0">
                <a:effectLst>
                  <a:outerShdw blurRad="38100" dist="38100" dir="2700000" algn="tl">
                    <a:srgbClr val="000000">
                      <a:alpha val="43137"/>
                    </a:srgbClr>
                  </a:outerShdw>
                </a:effectLst>
              </a:rPr>
              <a:t>force.</a:t>
            </a:r>
          </a:p>
          <a:p>
            <a:r>
              <a:rPr lang="en-GB" sz="2800" dirty="0" smtClean="0">
                <a:effectLst>
                  <a:outerShdw blurRad="38100" dist="38100" dir="2700000" algn="tl">
                    <a:srgbClr val="000000">
                      <a:alpha val="43137"/>
                    </a:srgbClr>
                  </a:outerShdw>
                </a:effectLst>
              </a:rPr>
              <a:t>But </a:t>
            </a:r>
            <a:r>
              <a:rPr lang="en-GB" sz="2800" dirty="0">
                <a:effectLst>
                  <a:outerShdw blurRad="38100" dist="38100" dir="2700000" algn="tl">
                    <a:srgbClr val="000000">
                      <a:alpha val="43137"/>
                    </a:srgbClr>
                  </a:outerShdw>
                </a:effectLst>
              </a:rPr>
              <a:t>does everyone have a conscience</a:t>
            </a:r>
            <a:r>
              <a:rPr lang="en-GB" sz="2800" dirty="0" smtClean="0">
                <a:effectLst>
                  <a:outerShdw blurRad="38100" dist="38100" dir="2700000" algn="tl">
                    <a:srgbClr val="000000">
                      <a:alpha val="43137"/>
                    </a:srgbClr>
                  </a:outerShdw>
                </a:effectLst>
              </a:rPr>
              <a:t>?</a:t>
            </a:r>
          </a:p>
          <a:p>
            <a:endParaRPr lang="en-GB" sz="2800" dirty="0">
              <a:effectLst>
                <a:outerShdw blurRad="38100" dist="38100" dir="2700000" algn="tl">
                  <a:srgbClr val="000000">
                    <a:alpha val="43137"/>
                  </a:srgbClr>
                </a:outerShdw>
              </a:effectLst>
            </a:endParaRPr>
          </a:p>
        </p:txBody>
      </p:sp>
      <p:pic>
        <p:nvPicPr>
          <p:cNvPr id="1026" name="Picture 2" descr="Image result for conscience quotes cri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979" y="2157579"/>
            <a:ext cx="4326292" cy="323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28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916" y="275130"/>
            <a:ext cx="9291215" cy="1049235"/>
          </a:xfrm>
        </p:spPr>
        <p:txBody>
          <a:bodyPr>
            <a:noAutofit/>
          </a:bodyPr>
          <a:lstStyle/>
          <a:p>
            <a:r>
              <a:rPr lang="en-GB" sz="3600" b="1" dirty="0" smtClean="0">
                <a:effectLst>
                  <a:outerShdw blurRad="38100" dist="38100" dir="2700000" algn="tl">
                    <a:srgbClr val="000000">
                      <a:alpha val="43137"/>
                    </a:srgbClr>
                  </a:outerShdw>
                </a:effectLst>
              </a:rPr>
              <a:t>Applying Psychoanalysis to Macbeth</a:t>
            </a:r>
            <a:endParaRPr lang="en-GB" sz="3600" b="1" dirty="0">
              <a:effectLst>
                <a:outerShdw blurRad="38100" dist="38100" dir="2700000" algn="tl">
                  <a:srgbClr val="000000">
                    <a:alpha val="43137"/>
                  </a:srgbClr>
                </a:outerShdw>
              </a:effectLst>
            </a:endParaRPr>
          </a:p>
        </p:txBody>
      </p:sp>
      <p:pic>
        <p:nvPicPr>
          <p:cNvPr id="2050" name="Picture 2" descr="Image result for macbe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424" y="2664823"/>
            <a:ext cx="4682404" cy="29499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9443" y="1324365"/>
            <a:ext cx="5996080" cy="4832092"/>
          </a:xfrm>
          <a:prstGeom prst="rect">
            <a:avLst/>
          </a:prstGeom>
          <a:noFill/>
        </p:spPr>
        <p:txBody>
          <a:bodyPr wrap="square" rtlCol="0">
            <a:spAutoFit/>
          </a:bodyPr>
          <a:lstStyle/>
          <a:p>
            <a:r>
              <a:rPr lang="en-GB" sz="2800" dirty="0" smtClean="0">
                <a:effectLst>
                  <a:outerShdw blurRad="38100" dist="38100" dir="2700000" algn="tl">
                    <a:srgbClr val="000000">
                      <a:alpha val="43137"/>
                    </a:srgbClr>
                  </a:outerShdw>
                </a:effectLst>
              </a:rPr>
              <a:t>The id - </a:t>
            </a:r>
            <a:r>
              <a:rPr lang="en-GB" sz="2800" dirty="0">
                <a:effectLst>
                  <a:outerShdw blurRad="38100" dist="38100" dir="2700000" algn="tl">
                    <a:srgbClr val="000000">
                      <a:alpha val="43137"/>
                    </a:srgbClr>
                  </a:outerShdw>
                </a:effectLst>
              </a:rPr>
              <a:t>willing to kill this beloved leader to </a:t>
            </a:r>
            <a:r>
              <a:rPr lang="en-GB" sz="2800" dirty="0" smtClean="0">
                <a:effectLst>
                  <a:outerShdw blurRad="38100" dist="38100" dir="2700000" algn="tl">
                    <a:srgbClr val="000000">
                      <a:alpha val="43137"/>
                    </a:srgbClr>
                  </a:outerShdw>
                </a:effectLst>
              </a:rPr>
              <a:t>gain ultimate power.</a:t>
            </a:r>
          </a:p>
          <a:p>
            <a:endParaRPr lang="en-GB" sz="2800" dirty="0">
              <a:effectLst>
                <a:outerShdw blurRad="38100" dist="38100" dir="2700000" algn="tl">
                  <a:srgbClr val="000000">
                    <a:alpha val="43137"/>
                  </a:srgbClr>
                </a:outerShdw>
              </a:effectLst>
            </a:endParaRPr>
          </a:p>
          <a:p>
            <a:r>
              <a:rPr lang="en-GB" sz="2800" dirty="0" smtClean="0">
                <a:effectLst>
                  <a:outerShdw blurRad="38100" dist="38100" dir="2700000" algn="tl">
                    <a:srgbClr val="000000">
                      <a:alpha val="43137"/>
                    </a:srgbClr>
                  </a:outerShdw>
                </a:effectLst>
              </a:rPr>
              <a:t>The ego - </a:t>
            </a:r>
            <a:r>
              <a:rPr lang="en-GB" sz="2800" dirty="0">
                <a:effectLst>
                  <a:outerShdw blurRad="38100" dist="38100" dir="2700000" algn="tl">
                    <a:srgbClr val="000000">
                      <a:alpha val="43137"/>
                    </a:srgbClr>
                  </a:outerShdw>
                </a:effectLst>
              </a:rPr>
              <a:t>His Ego tells him that he shouldn't kill Duncan because he's a guest in his home and that's inconsiderate</a:t>
            </a:r>
            <a:endParaRPr lang="en-GB" sz="2800" dirty="0" smtClean="0">
              <a:effectLst>
                <a:outerShdw blurRad="38100" dist="38100" dir="2700000" algn="tl">
                  <a:srgbClr val="000000">
                    <a:alpha val="43137"/>
                  </a:srgbClr>
                </a:outerShdw>
              </a:effectLst>
            </a:endParaRPr>
          </a:p>
          <a:p>
            <a:endParaRPr lang="en-GB" sz="2800" dirty="0">
              <a:effectLst>
                <a:outerShdw blurRad="38100" dist="38100" dir="2700000" algn="tl">
                  <a:srgbClr val="000000">
                    <a:alpha val="43137"/>
                  </a:srgbClr>
                </a:outerShdw>
              </a:effectLst>
            </a:endParaRPr>
          </a:p>
          <a:p>
            <a:r>
              <a:rPr lang="en-GB" sz="2800" dirty="0" smtClean="0">
                <a:effectLst>
                  <a:outerShdw blurRad="38100" dist="38100" dir="2700000" algn="tl">
                    <a:srgbClr val="000000">
                      <a:alpha val="43137"/>
                    </a:srgbClr>
                  </a:outerShdw>
                </a:effectLst>
              </a:rPr>
              <a:t>The superego </a:t>
            </a:r>
            <a:r>
              <a:rPr lang="en-GB" sz="2800" dirty="0">
                <a:effectLst>
                  <a:outerShdw blurRad="38100" dist="38100" dir="2700000" algn="tl">
                    <a:srgbClr val="000000">
                      <a:alpha val="43137"/>
                    </a:srgbClr>
                  </a:outerShdw>
                </a:effectLst>
              </a:rPr>
              <a:t>- His Super-Ego tells him that it's morally wrong to kill another person.</a:t>
            </a:r>
          </a:p>
        </p:txBody>
      </p:sp>
    </p:spTree>
    <p:extLst>
      <p:ext uri="{BB962C8B-B14F-4D97-AF65-F5344CB8AC3E}">
        <p14:creationId xmlns:p14="http://schemas.microsoft.com/office/powerpoint/2010/main" val="2599992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483677"/>
            <a:ext cx="9291215" cy="1049235"/>
          </a:xfrm>
        </p:spPr>
        <p:txBody>
          <a:bodyPr>
            <a:normAutofit/>
          </a:bodyPr>
          <a:lstStyle/>
          <a:p>
            <a:r>
              <a:rPr lang="en-GB" sz="4400" b="1" dirty="0" smtClean="0">
                <a:effectLst>
                  <a:outerShdw blurRad="38100" dist="38100" dir="2700000" algn="tl">
                    <a:srgbClr val="000000">
                      <a:alpha val="43137"/>
                    </a:srgbClr>
                  </a:outerShdw>
                </a:effectLst>
              </a:rPr>
              <a:t>The overpowering Id</a:t>
            </a:r>
            <a:endParaRPr lang="en-GB"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1982" y="2496995"/>
            <a:ext cx="5475203" cy="3450613"/>
          </a:xfrm>
        </p:spPr>
        <p:txBody>
          <a:bodyPr>
            <a:normAutofit/>
          </a:bodyPr>
          <a:lstStyle/>
          <a:p>
            <a:pPr marL="0" indent="0">
              <a:buNone/>
            </a:pPr>
            <a:r>
              <a:rPr lang="en-GB" sz="3600" dirty="0" smtClean="0">
                <a:effectLst>
                  <a:outerShdw blurRad="38100" dist="38100" dir="2700000" algn="tl">
                    <a:srgbClr val="000000">
                      <a:alpha val="43137"/>
                    </a:srgbClr>
                  </a:outerShdw>
                </a:effectLst>
              </a:rPr>
              <a:t>‘Vaulting </a:t>
            </a:r>
            <a:r>
              <a:rPr lang="en-GB" sz="3600" dirty="0">
                <a:effectLst>
                  <a:outerShdw blurRad="38100" dist="38100" dir="2700000" algn="tl">
                    <a:srgbClr val="000000">
                      <a:alpha val="43137"/>
                    </a:srgbClr>
                  </a:outerShdw>
                </a:effectLst>
              </a:rPr>
              <a:t>ambition which </a:t>
            </a:r>
            <a:r>
              <a:rPr lang="en-GB" sz="3600" dirty="0" err="1">
                <a:effectLst>
                  <a:outerShdw blurRad="38100" dist="38100" dir="2700000" algn="tl">
                    <a:srgbClr val="000000">
                      <a:alpha val="43137"/>
                    </a:srgbClr>
                  </a:outerShdw>
                </a:effectLst>
              </a:rPr>
              <a:t>o'erleaps</a:t>
            </a:r>
            <a:r>
              <a:rPr lang="en-GB" sz="3600" dirty="0">
                <a:effectLst>
                  <a:outerShdw blurRad="38100" dist="38100" dir="2700000" algn="tl">
                    <a:srgbClr val="000000">
                      <a:alpha val="43137"/>
                    </a:srgbClr>
                  </a:outerShdw>
                </a:effectLst>
              </a:rPr>
              <a:t> itself and falls on the other </a:t>
            </a:r>
            <a:r>
              <a:rPr lang="en-GB" sz="3600" dirty="0" smtClean="0">
                <a:effectLst>
                  <a:outerShdw blurRad="38100" dist="38100" dir="2700000" algn="tl">
                    <a:srgbClr val="000000">
                      <a:alpha val="43137"/>
                    </a:srgbClr>
                  </a:outerShdw>
                </a:effectLst>
              </a:rPr>
              <a:t>side’</a:t>
            </a:r>
            <a:endParaRPr lang="en-GB" sz="3600" dirty="0">
              <a:effectLst>
                <a:outerShdw blurRad="38100" dist="38100" dir="2700000" algn="tl">
                  <a:srgbClr val="000000">
                    <a:alpha val="43137"/>
                  </a:srgbClr>
                </a:outerShdw>
              </a:effectLst>
            </a:endParaRPr>
          </a:p>
        </p:txBody>
      </p:sp>
      <p:sp>
        <p:nvSpPr>
          <p:cNvPr id="4" name="AutoShape 2" descr="Image result for vaulting ambi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6896199" y="2302483"/>
            <a:ext cx="4731594" cy="2812941"/>
          </a:xfrm>
          <a:prstGeom prst="rect">
            <a:avLst/>
          </a:prstGeom>
        </p:spPr>
      </p:pic>
    </p:spTree>
    <p:extLst>
      <p:ext uri="{BB962C8B-B14F-4D97-AF65-F5344CB8AC3E}">
        <p14:creationId xmlns:p14="http://schemas.microsoft.com/office/powerpoint/2010/main" val="4212083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483677"/>
            <a:ext cx="9291215" cy="1049235"/>
          </a:xfrm>
        </p:spPr>
        <p:txBody>
          <a:bodyPr>
            <a:normAutofit/>
          </a:bodyPr>
          <a:lstStyle/>
          <a:p>
            <a:r>
              <a:rPr lang="en-GB" sz="4400" b="1" dirty="0" smtClean="0">
                <a:effectLst>
                  <a:outerShdw blurRad="38100" dist="38100" dir="2700000" algn="tl">
                    <a:srgbClr val="000000">
                      <a:alpha val="43137"/>
                    </a:srgbClr>
                  </a:outerShdw>
                </a:effectLst>
              </a:rPr>
              <a:t>The ‘realistic’ Ego</a:t>
            </a:r>
            <a:endParaRPr lang="en-GB"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1982" y="2063858"/>
            <a:ext cx="5475203" cy="3450613"/>
          </a:xfrm>
        </p:spPr>
        <p:txBody>
          <a:bodyPr>
            <a:noAutofit/>
          </a:bodyPr>
          <a:lstStyle/>
          <a:p>
            <a:pPr marL="0" indent="0">
              <a:buNone/>
            </a:pPr>
            <a:r>
              <a:rPr lang="en-GB" sz="2800" dirty="0" smtClean="0">
                <a:effectLst>
                  <a:outerShdw blurRad="38100" dist="38100" dir="2700000" algn="tl">
                    <a:srgbClr val="000000">
                      <a:alpha val="43137"/>
                    </a:srgbClr>
                  </a:outerShdw>
                </a:effectLst>
              </a:rPr>
              <a:t>‘First</a:t>
            </a:r>
            <a:r>
              <a:rPr lang="en-GB" sz="2800" dirty="0">
                <a:effectLst>
                  <a:outerShdw blurRad="38100" dist="38100" dir="2700000" algn="tl">
                    <a:srgbClr val="000000">
                      <a:alpha val="43137"/>
                    </a:srgbClr>
                  </a:outerShdw>
                </a:effectLst>
              </a:rPr>
              <a:t>, as I am his kinsman and his subject,</a:t>
            </a:r>
          </a:p>
          <a:p>
            <a:pPr marL="0" indent="0">
              <a:buNone/>
            </a:pPr>
            <a:r>
              <a:rPr lang="en-GB" sz="2800" dirty="0">
                <a:effectLst>
                  <a:outerShdw blurRad="38100" dist="38100" dir="2700000" algn="tl">
                    <a:srgbClr val="000000">
                      <a:alpha val="43137"/>
                    </a:srgbClr>
                  </a:outerShdw>
                </a:effectLst>
              </a:rPr>
              <a:t>Strong both against the deed; then, as his host,</a:t>
            </a:r>
          </a:p>
          <a:p>
            <a:pPr marL="0" indent="0">
              <a:buNone/>
            </a:pPr>
            <a:r>
              <a:rPr lang="en-GB" sz="2800" dirty="0">
                <a:effectLst>
                  <a:outerShdw blurRad="38100" dist="38100" dir="2700000" algn="tl">
                    <a:srgbClr val="000000">
                      <a:alpha val="43137"/>
                    </a:srgbClr>
                  </a:outerShdw>
                </a:effectLst>
              </a:rPr>
              <a:t>Who should against his murderer shut the door,</a:t>
            </a:r>
          </a:p>
          <a:p>
            <a:pPr marL="0" indent="0">
              <a:buNone/>
            </a:pPr>
            <a:r>
              <a:rPr lang="en-GB" sz="2800" dirty="0">
                <a:effectLst>
                  <a:outerShdw blurRad="38100" dist="38100" dir="2700000" algn="tl">
                    <a:srgbClr val="000000">
                      <a:alpha val="43137"/>
                    </a:srgbClr>
                  </a:outerShdw>
                </a:effectLst>
              </a:rPr>
              <a:t>Not bear the knife myself</a:t>
            </a:r>
            <a:r>
              <a:rPr lang="en-GB" sz="2800" dirty="0" smtClean="0">
                <a:effectLst>
                  <a:outerShdw blurRad="38100" dist="38100" dir="2700000" algn="tl">
                    <a:srgbClr val="000000">
                      <a:alpha val="43137"/>
                    </a:srgbClr>
                  </a:outerShdw>
                </a:effectLst>
              </a:rPr>
              <a:t>.’</a:t>
            </a:r>
            <a:endParaRPr lang="en-GB" sz="2800" dirty="0">
              <a:effectLst>
                <a:outerShdw blurRad="38100" dist="38100" dir="2700000" algn="tl">
                  <a:srgbClr val="000000">
                    <a:alpha val="43137"/>
                  </a:srgbClr>
                </a:outerShdw>
              </a:effectLst>
            </a:endParaRPr>
          </a:p>
        </p:txBody>
      </p:sp>
      <p:sp>
        <p:nvSpPr>
          <p:cNvPr id="4" name="AutoShape 2" descr="Image result for vaulting ambi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7061670" y="2261936"/>
            <a:ext cx="3205278" cy="3551387"/>
          </a:xfrm>
          <a:prstGeom prst="rect">
            <a:avLst/>
          </a:prstGeom>
        </p:spPr>
      </p:pic>
    </p:spTree>
    <p:extLst>
      <p:ext uri="{BB962C8B-B14F-4D97-AF65-F5344CB8AC3E}">
        <p14:creationId xmlns:p14="http://schemas.microsoft.com/office/powerpoint/2010/main" val="2720481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737" y="531803"/>
            <a:ext cx="9291215" cy="1049235"/>
          </a:xfrm>
        </p:spPr>
        <p:txBody>
          <a:bodyPr/>
          <a:lstStyle/>
          <a:p>
            <a:r>
              <a:rPr lang="en-GB" b="1" dirty="0" smtClean="0">
                <a:effectLst>
                  <a:outerShdw blurRad="38100" dist="38100" dir="2700000" algn="tl">
                    <a:srgbClr val="000000">
                      <a:alpha val="43137"/>
                    </a:srgbClr>
                  </a:outerShdw>
                </a:effectLst>
              </a:rPr>
              <a:t>Macbeth does have a conscience, for a bit anyway</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90106" y="2128027"/>
            <a:ext cx="4066905" cy="3450613"/>
          </a:xfrm>
        </p:spPr>
        <p:txBody>
          <a:bodyPr>
            <a:normAutofit/>
          </a:bodyPr>
          <a:lstStyle/>
          <a:p>
            <a:r>
              <a:rPr lang="en-GB" sz="4000" dirty="0" smtClean="0">
                <a:effectLst>
                  <a:outerShdw blurRad="38100" dist="38100" dir="2700000" algn="tl">
                    <a:srgbClr val="000000">
                      <a:alpha val="43137"/>
                    </a:srgbClr>
                  </a:outerShdw>
                </a:effectLst>
              </a:rPr>
              <a:t>‘We will proceed no further in this business’</a:t>
            </a:r>
            <a:endParaRPr lang="en-GB" sz="40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4817895" y="2128027"/>
            <a:ext cx="6899448" cy="3125482"/>
          </a:xfrm>
          <a:prstGeom prst="rect">
            <a:avLst/>
          </a:prstGeom>
        </p:spPr>
      </p:pic>
    </p:spTree>
    <p:extLst>
      <p:ext uri="{BB962C8B-B14F-4D97-AF65-F5344CB8AC3E}">
        <p14:creationId xmlns:p14="http://schemas.microsoft.com/office/powerpoint/2010/main" val="61838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477" y="435550"/>
            <a:ext cx="9291215" cy="1049235"/>
          </a:xfrm>
        </p:spPr>
        <p:txBody>
          <a:bodyPr>
            <a:normAutofit/>
          </a:bodyPr>
          <a:lstStyle/>
          <a:p>
            <a:r>
              <a:rPr lang="en-GB" sz="4000" b="1" dirty="0" smtClean="0">
                <a:effectLst>
                  <a:outerShdw blurRad="38100" dist="38100" dir="2700000" algn="tl">
                    <a:srgbClr val="000000">
                      <a:alpha val="43137"/>
                    </a:srgbClr>
                  </a:outerShdw>
                </a:effectLst>
              </a:rPr>
              <a:t>The superego/Conscience</a:t>
            </a:r>
            <a:endParaRPr lang="en-GB"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68969" y="1605560"/>
            <a:ext cx="11518230" cy="3450613"/>
          </a:xfrm>
        </p:spPr>
        <p:txBody>
          <a:bodyPr>
            <a:noAutofit/>
          </a:bodyPr>
          <a:lstStyle/>
          <a:p>
            <a:pPr marL="0" indent="0">
              <a:buNone/>
            </a:pPr>
            <a:r>
              <a:rPr lang="en-GB" sz="3200" dirty="0" smtClean="0">
                <a:effectLst>
                  <a:outerShdw blurRad="38100" dist="38100" dir="2700000" algn="tl">
                    <a:srgbClr val="000000">
                      <a:alpha val="43137"/>
                    </a:srgbClr>
                  </a:outerShdw>
                </a:effectLst>
              </a:rPr>
              <a:t>Until the end of the play, we would certainly argue that neither Macbeth or Lady Macbeth had a conscience and allowed the desires (their id) to possess them in order to fulfil the witches’ prophecy, as Lady Macbeth  closes </a:t>
            </a:r>
            <a:r>
              <a:rPr lang="en-GB" sz="3200" dirty="0" smtClean="0">
                <a:solidFill>
                  <a:schemeClr val="accent1"/>
                </a:solidFill>
                <a:effectLst>
                  <a:outerShdw blurRad="38100" dist="38100" dir="2700000" algn="tl">
                    <a:srgbClr val="000000">
                      <a:alpha val="43137"/>
                    </a:srgbClr>
                  </a:outerShdw>
                </a:effectLst>
              </a:rPr>
              <a:t>‘up the passage to remorse’ </a:t>
            </a:r>
            <a:r>
              <a:rPr lang="en-GB" sz="3200" dirty="0" smtClean="0">
                <a:effectLst>
                  <a:outerShdw blurRad="38100" dist="38100" dir="2700000" algn="tl">
                    <a:srgbClr val="000000">
                      <a:alpha val="43137"/>
                    </a:srgbClr>
                  </a:outerShdw>
                </a:effectLst>
              </a:rPr>
              <a:t>and Macbeth actually committed the fateful </a:t>
            </a:r>
            <a:r>
              <a:rPr lang="en-GB" sz="3200" dirty="0" smtClean="0">
                <a:solidFill>
                  <a:schemeClr val="accent1"/>
                </a:solidFill>
                <a:effectLst>
                  <a:outerShdw blurRad="38100" dist="38100" dir="2700000" algn="tl">
                    <a:srgbClr val="000000">
                      <a:alpha val="43137"/>
                    </a:srgbClr>
                  </a:outerShdw>
                </a:effectLst>
              </a:rPr>
              <a:t>‘deed’ </a:t>
            </a:r>
            <a:r>
              <a:rPr lang="en-GB" sz="3200" dirty="0" smtClean="0">
                <a:effectLst>
                  <a:outerShdw blurRad="38100" dist="38100" dir="2700000" algn="tl">
                    <a:srgbClr val="000000">
                      <a:alpha val="43137"/>
                    </a:srgbClr>
                  </a:outerShdw>
                </a:effectLst>
              </a:rPr>
              <a:t>and then went on to have his best friend and foil Banquo murdered. </a:t>
            </a:r>
            <a:endParaRPr lang="en-GB"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7211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2384" b="12972"/>
          <a:stretch/>
        </p:blipFill>
        <p:spPr>
          <a:xfrm>
            <a:off x="1591162" y="601578"/>
            <a:ext cx="9176823" cy="5137485"/>
          </a:xfrm>
          <a:prstGeom prst="rect">
            <a:avLst/>
          </a:prstGeom>
        </p:spPr>
      </p:pic>
    </p:spTree>
    <p:extLst>
      <p:ext uri="{BB962C8B-B14F-4D97-AF65-F5344CB8AC3E}">
        <p14:creationId xmlns:p14="http://schemas.microsoft.com/office/powerpoint/2010/main" val="124338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224" y="339298"/>
            <a:ext cx="9291215" cy="1049235"/>
          </a:xfrm>
        </p:spPr>
        <p:txBody>
          <a:bodyPr>
            <a:noAutofit/>
          </a:bodyPr>
          <a:lstStyle/>
          <a:p>
            <a:r>
              <a:rPr lang="en-GB" sz="3600" b="1" dirty="0" smtClean="0">
                <a:effectLst>
                  <a:outerShdw blurRad="38100" dist="38100" dir="2700000" algn="tl">
                    <a:srgbClr val="000000">
                      <a:alpha val="43137"/>
                    </a:srgbClr>
                  </a:outerShdw>
                </a:effectLst>
              </a:rPr>
              <a:t>The Subconscious Mind takes control</a:t>
            </a:r>
            <a:endParaRPr lang="en-GB"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5011" y="2015732"/>
            <a:ext cx="11293642" cy="3450613"/>
          </a:xfrm>
        </p:spPr>
        <p:txBody>
          <a:bodyPr>
            <a:noAutofit/>
          </a:bodyPr>
          <a:lstStyle/>
          <a:p>
            <a:pPr marL="0" indent="0">
              <a:buNone/>
            </a:pPr>
            <a:r>
              <a:rPr lang="en-GB" sz="2800" dirty="0" smtClean="0">
                <a:effectLst>
                  <a:outerShdw blurRad="38100" dist="38100" dir="2700000" algn="tl">
                    <a:srgbClr val="000000">
                      <a:alpha val="43137"/>
                    </a:srgbClr>
                  </a:outerShdw>
                </a:effectLst>
              </a:rPr>
              <a:t>In Act 5, Scene 1 we see the full extent of the subconscious mind taking control. As when lady Macbeth is sleepwalking, whilst trying to rub her hands, clean </a:t>
            </a:r>
            <a:r>
              <a:rPr lang="en-GB" sz="2800" dirty="0" smtClean="0">
                <a:solidFill>
                  <a:schemeClr val="accent1"/>
                </a:solidFill>
                <a:effectLst>
                  <a:outerShdw blurRad="38100" dist="38100" dir="2700000" algn="tl">
                    <a:srgbClr val="000000">
                      <a:alpha val="43137"/>
                    </a:srgbClr>
                  </a:outerShdw>
                </a:effectLst>
              </a:rPr>
              <a:t>(‘out damned spot, out I say’)</a:t>
            </a:r>
            <a:r>
              <a:rPr lang="en-GB" sz="2800" dirty="0" smtClean="0">
                <a:effectLst>
                  <a:outerShdw blurRad="38100" dist="38100" dir="2700000" algn="tl">
                    <a:srgbClr val="000000">
                      <a:alpha val="43137"/>
                    </a:srgbClr>
                  </a:outerShdw>
                </a:effectLst>
              </a:rPr>
              <a:t> helping to prove Freud’s </a:t>
            </a:r>
            <a:r>
              <a:rPr lang="en-GB" sz="2800" dirty="0">
                <a:effectLst>
                  <a:outerShdw blurRad="38100" dist="38100" dir="2700000" algn="tl">
                    <a:srgbClr val="000000">
                      <a:alpha val="43137"/>
                    </a:srgbClr>
                  </a:outerShdw>
                </a:effectLst>
              </a:rPr>
              <a:t>theory that </a:t>
            </a:r>
            <a:r>
              <a:rPr lang="en-GB" sz="2800" dirty="0" smtClean="0">
                <a:effectLst>
                  <a:outerShdw blurRad="38100" dist="38100" dir="2700000" algn="tl">
                    <a:srgbClr val="000000">
                      <a:alpha val="43137"/>
                    </a:srgbClr>
                  </a:outerShdw>
                </a:effectLst>
              </a:rPr>
              <a:t>the </a:t>
            </a:r>
            <a:r>
              <a:rPr lang="en-GB" sz="2800" dirty="0">
                <a:effectLst>
                  <a:outerShdw blurRad="38100" dist="38100" dir="2700000" algn="tl">
                    <a:srgbClr val="000000">
                      <a:alpha val="43137"/>
                    </a:srgbClr>
                  </a:outerShdw>
                </a:effectLst>
              </a:rPr>
              <a:t>unconscious mind is the primary source of human </a:t>
            </a:r>
            <a:r>
              <a:rPr lang="en-GB" sz="2800" dirty="0" smtClean="0">
                <a:effectLst>
                  <a:outerShdw blurRad="38100" dist="38100" dir="2700000" algn="tl">
                    <a:srgbClr val="000000">
                      <a:alpha val="43137"/>
                    </a:srgbClr>
                  </a:outerShdw>
                </a:effectLst>
              </a:rPr>
              <a:t>behaviour., and like </a:t>
            </a:r>
            <a:r>
              <a:rPr lang="en-GB" sz="2800" dirty="0">
                <a:effectLst>
                  <a:outerShdw blurRad="38100" dist="38100" dir="2700000" algn="tl">
                    <a:srgbClr val="000000">
                      <a:alpha val="43137"/>
                    </a:srgbClr>
                  </a:outerShdw>
                </a:effectLst>
              </a:rPr>
              <a:t>an iceberg, the most important part of the mind is the part you cannot see</a:t>
            </a:r>
            <a:r>
              <a:rPr lang="en-GB" sz="2800" dirty="0" smtClean="0">
                <a:effectLst>
                  <a:outerShdw blurRad="38100" dist="38100" dir="2700000" algn="tl">
                    <a:srgbClr val="000000">
                      <a:alpha val="43137"/>
                    </a:srgbClr>
                  </a:outerShdw>
                </a:effectLst>
              </a:rPr>
              <a:t>. The part that conceals or true thoughts, emotions and motives.</a:t>
            </a:r>
            <a:endParaRPr lang="en-GB"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5346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455" y="268492"/>
            <a:ext cx="9291215" cy="1049235"/>
          </a:xfrm>
        </p:spPr>
        <p:txBody>
          <a:bodyPr>
            <a:normAutofit/>
          </a:bodyPr>
          <a:lstStyle/>
          <a:p>
            <a:r>
              <a:rPr lang="en-GB" sz="3600" b="1" dirty="0" smtClean="0">
                <a:effectLst>
                  <a:outerShdw blurRad="38100" dist="38100" dir="2700000" algn="tl">
                    <a:srgbClr val="000000">
                      <a:alpha val="43137"/>
                    </a:srgbClr>
                  </a:outerShdw>
                </a:effectLst>
              </a:rPr>
              <a:t>WRITING CRITICALLY</a:t>
            </a:r>
            <a:endParaRPr lang="en-GB"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8014" y="1680328"/>
            <a:ext cx="11923985" cy="3612591"/>
          </a:xfrm>
        </p:spPr>
        <p:txBody>
          <a:bodyPr>
            <a:noAutofit/>
          </a:bodyPr>
          <a:lstStyle/>
          <a:p>
            <a:r>
              <a:rPr lang="en-GB" sz="2400" b="1" dirty="0"/>
              <a:t>Simple   </a:t>
            </a:r>
            <a:r>
              <a:rPr lang="en-GB" sz="2400" dirty="0"/>
              <a:t>Macbeth is presented as a “tyrant” later in the play.</a:t>
            </a:r>
          </a:p>
          <a:p>
            <a:endParaRPr lang="en-GB" sz="2400" dirty="0"/>
          </a:p>
          <a:p>
            <a:r>
              <a:rPr lang="en-GB" sz="2400" b="1" dirty="0"/>
              <a:t>Clear	    </a:t>
            </a:r>
            <a:r>
              <a:rPr lang="en-GB" sz="2400" dirty="0"/>
              <a:t>Macbeth’s character develops throughout the play, becoming a “tyrant” when once he was “noble” and “worthy” of his good reputation.</a:t>
            </a:r>
          </a:p>
          <a:p>
            <a:pPr marL="0" indent="0">
              <a:buNone/>
            </a:pPr>
            <a:r>
              <a:rPr lang="en-GB" sz="2400" dirty="0"/>
              <a:t> </a:t>
            </a:r>
          </a:p>
          <a:p>
            <a:r>
              <a:rPr lang="en-GB" sz="2400" b="1" dirty="0"/>
              <a:t>Critical     </a:t>
            </a:r>
            <a:r>
              <a:rPr lang="en-GB" sz="2400" dirty="0"/>
              <a:t>Shakespeare’s presentation of Macbeth allows the audience to witness the downfall of a once “noble” man, introduced to them in the earlier scenes as “brave” and “worthy”, who is then driven by both greed and ambition to become a murderous, treacherous “tyrant”.</a:t>
            </a:r>
          </a:p>
          <a:p>
            <a:endParaRPr lang="en-GB" sz="2400" dirty="0"/>
          </a:p>
        </p:txBody>
      </p:sp>
    </p:spTree>
    <p:extLst>
      <p:ext uri="{BB962C8B-B14F-4D97-AF65-F5344CB8AC3E}">
        <p14:creationId xmlns:p14="http://schemas.microsoft.com/office/powerpoint/2010/main" val="106142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8046" t="27053" r="28482" b="39554"/>
          <a:stretch/>
        </p:blipFill>
        <p:spPr>
          <a:xfrm>
            <a:off x="1178955" y="977234"/>
            <a:ext cx="9563839" cy="4130343"/>
          </a:xfrm>
          <a:prstGeom prst="rect">
            <a:avLst/>
          </a:prstGeom>
        </p:spPr>
      </p:pic>
    </p:spTree>
    <p:extLst>
      <p:ext uri="{BB962C8B-B14F-4D97-AF65-F5344CB8AC3E}">
        <p14:creationId xmlns:p14="http://schemas.microsoft.com/office/powerpoint/2010/main" val="2701666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207" y="138314"/>
            <a:ext cx="9291215" cy="1049235"/>
          </a:xfrm>
        </p:spPr>
        <p:txBody>
          <a:bodyPr/>
          <a:lstStyle/>
          <a:p>
            <a:r>
              <a:rPr lang="en-GB" dirty="0"/>
              <a:t> </a:t>
            </a:r>
            <a:r>
              <a:rPr lang="en-GB" b="1" u="sng" dirty="0"/>
              <a:t>Critical </a:t>
            </a:r>
            <a:r>
              <a:rPr lang="en-GB" b="1" u="sng" dirty="0" smtClean="0"/>
              <a:t>Verbs</a:t>
            </a:r>
            <a:endParaRPr lang="en-GB" dirty="0"/>
          </a:p>
        </p:txBody>
      </p:sp>
      <p:sp>
        <p:nvSpPr>
          <p:cNvPr id="3" name="Content Placeholder 2"/>
          <p:cNvSpPr>
            <a:spLocks noGrp="1"/>
          </p:cNvSpPr>
          <p:nvPr>
            <p:ph idx="1"/>
          </p:nvPr>
        </p:nvSpPr>
        <p:spPr>
          <a:xfrm>
            <a:off x="130629" y="1045030"/>
            <a:ext cx="11704320" cy="4990010"/>
          </a:xfrm>
        </p:spPr>
        <p:txBody>
          <a:bodyPr>
            <a:normAutofit/>
          </a:bodyPr>
          <a:lstStyle/>
          <a:p>
            <a:r>
              <a:rPr lang="en-GB" b="1" dirty="0" smtClean="0"/>
              <a:t>The </a:t>
            </a:r>
            <a:r>
              <a:rPr lang="en-GB" b="1" dirty="0"/>
              <a:t>writer…</a:t>
            </a:r>
            <a:r>
              <a:rPr lang="en-GB" dirty="0"/>
              <a:t>        </a:t>
            </a:r>
            <a:r>
              <a:rPr lang="en-GB" b="1" dirty="0"/>
              <a:t>The use of (technique) (critical verb)…</a:t>
            </a:r>
            <a:r>
              <a:rPr lang="en-GB" dirty="0"/>
              <a:t>     </a:t>
            </a:r>
            <a:r>
              <a:rPr lang="en-GB" b="1" dirty="0"/>
              <a:t>By (critical </a:t>
            </a:r>
            <a:r>
              <a:rPr lang="en-GB" b="1" dirty="0" err="1"/>
              <a:t>verb+ing</a:t>
            </a:r>
            <a:r>
              <a:rPr lang="en-GB" b="1" dirty="0"/>
              <a:t>) this the writer/he/she…</a:t>
            </a:r>
            <a:endParaRPr lang="en-GB" dirty="0"/>
          </a:p>
          <a:p>
            <a:r>
              <a:rPr lang="en-GB" b="1" dirty="0"/>
              <a:t>In order to (critical verb) character/issue/viewpoint the writer uses…</a:t>
            </a:r>
            <a:endParaRPr lang="en-GB" dirty="0"/>
          </a:p>
          <a:p>
            <a:r>
              <a:rPr lang="en-GB" b="1" dirty="0"/>
              <a:t>Throughout the extract/text the writer (critical verb)…</a:t>
            </a:r>
            <a:endParaRPr lang="en-GB" dirty="0"/>
          </a:p>
          <a:p>
            <a:pPr marL="0" indent="0">
              <a:buNone/>
            </a:pPr>
            <a:endParaRPr lang="en-GB" dirty="0" smtClean="0"/>
          </a:p>
          <a:p>
            <a:pPr marL="0" indent="0">
              <a:buNone/>
            </a:pPr>
            <a:r>
              <a:rPr lang="en-GB" dirty="0" smtClean="0">
                <a:effectLst>
                  <a:outerShdw blurRad="38100" dist="38100" dir="2700000" algn="tl">
                    <a:srgbClr val="000000">
                      <a:alpha val="43137"/>
                    </a:srgbClr>
                  </a:outerShdw>
                </a:effectLst>
              </a:rPr>
              <a:t>*</a:t>
            </a:r>
            <a:r>
              <a:rPr lang="en-GB" dirty="0">
                <a:effectLst>
                  <a:outerShdw blurRad="38100" dist="38100" dir="2700000" algn="tl">
                    <a:srgbClr val="000000">
                      <a:alpha val="43137"/>
                    </a:srgbClr>
                  </a:outerShdw>
                </a:effectLst>
              </a:rPr>
              <a:t>builds  *develops  *illustrates *implies *indicates *evokes *parallels *connotes  *contrasts  *juxtaposes        *denotes  *amplifies *emphasises  *reflects  *mirrors  *intensifies *reinforces  * adumbrates *proposes    * evidences *reiterates *portrays  *reminds *presents  *represents  *demonstrates *foreshadows *conveys  *symbolises  *isolates *highlights *insinuates *hints *exhibits *projects *define  *invokes *constructs   *advocates *criticises *signifies *asserts *layers *begins *introduces*maintains    *compliments    *contradicts    *balances  *delays   *generates   *instigates  </a:t>
            </a: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0354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345" y="383414"/>
            <a:ext cx="9291215" cy="1049235"/>
          </a:xfrm>
        </p:spPr>
        <p:txBody>
          <a:bodyPr>
            <a:normAutofit/>
          </a:bodyPr>
          <a:lstStyle/>
          <a:p>
            <a:r>
              <a:rPr lang="en-GB" sz="4000" b="1" dirty="0" smtClean="0">
                <a:effectLst>
                  <a:outerShdw blurRad="38100" dist="38100" dir="2700000" algn="tl">
                    <a:srgbClr val="000000">
                      <a:alpha val="43137"/>
                    </a:srgbClr>
                  </a:outerShdw>
                </a:effectLst>
              </a:rPr>
              <a:t>Literary Criticism…</a:t>
            </a:r>
            <a:endParaRPr lang="en-GB"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8967" y="2015732"/>
            <a:ext cx="11345778" cy="3450613"/>
          </a:xfrm>
        </p:spPr>
        <p:txBody>
          <a:bodyPr>
            <a:noAutofit/>
          </a:bodyPr>
          <a:lstStyle/>
          <a:p>
            <a:r>
              <a:rPr lang="en-GB" sz="2800" dirty="0" smtClean="0">
                <a:effectLst>
                  <a:outerShdw blurRad="38100" dist="38100" dir="2700000" algn="tl">
                    <a:srgbClr val="000000">
                      <a:alpha val="43137"/>
                    </a:srgbClr>
                  </a:outerShdw>
                </a:effectLst>
              </a:rPr>
              <a:t>… Something you already do</a:t>
            </a:r>
          </a:p>
          <a:p>
            <a:r>
              <a:rPr lang="en-GB" sz="2800" dirty="0" smtClean="0">
                <a:effectLst>
                  <a:outerShdw blurRad="38100" dist="38100" dir="2700000" algn="tl">
                    <a:srgbClr val="000000">
                      <a:alpha val="43137"/>
                    </a:srgbClr>
                  </a:outerShdw>
                </a:effectLst>
              </a:rPr>
              <a:t>It’s judging </a:t>
            </a:r>
            <a:r>
              <a:rPr lang="en-GB" sz="2800" dirty="0">
                <a:effectLst>
                  <a:outerShdw blurRad="38100" dist="38100" dir="2700000" algn="tl">
                    <a:srgbClr val="000000">
                      <a:alpha val="43137"/>
                    </a:srgbClr>
                  </a:outerShdw>
                </a:effectLst>
              </a:rPr>
              <a:t>and commenting on the qualities and character of literary works</a:t>
            </a:r>
            <a:r>
              <a:rPr lang="en-GB" sz="2800" dirty="0" smtClean="0">
                <a:effectLst>
                  <a:outerShdw blurRad="38100" dist="38100" dir="2700000" algn="tl">
                    <a:srgbClr val="000000">
                      <a:alpha val="43137"/>
                    </a:srgbClr>
                  </a:outerShdw>
                </a:effectLst>
              </a:rPr>
              <a:t>.</a:t>
            </a:r>
          </a:p>
          <a:p>
            <a:r>
              <a:rPr lang="en-GB" sz="2800" dirty="0">
                <a:effectLst>
                  <a:outerShdw blurRad="38100" dist="38100" dir="2700000" algn="tl">
                    <a:srgbClr val="000000">
                      <a:alpha val="43137"/>
                    </a:srgbClr>
                  </a:outerShdw>
                </a:effectLst>
              </a:rPr>
              <a:t>D</a:t>
            </a:r>
            <a:r>
              <a:rPr lang="en-GB" sz="2800" dirty="0" smtClean="0">
                <a:effectLst>
                  <a:outerShdw blurRad="38100" dist="38100" dir="2700000" algn="tl">
                    <a:srgbClr val="000000">
                      <a:alpha val="43137"/>
                    </a:srgbClr>
                  </a:outerShdw>
                </a:effectLst>
              </a:rPr>
              <a:t>ifferent ways/viewpoints that you can use when approaching pieces of literature.</a:t>
            </a:r>
          </a:p>
          <a:p>
            <a:r>
              <a:rPr lang="en-GB" sz="2800" dirty="0" smtClean="0">
                <a:effectLst>
                  <a:outerShdw blurRad="38100" dist="38100" dir="2700000" algn="tl">
                    <a:srgbClr val="000000">
                      <a:alpha val="43137"/>
                    </a:srgbClr>
                  </a:outerShdw>
                </a:effectLst>
              </a:rPr>
              <a:t>Feminist, Marxist, postcolonial and psychoanalytic are some of the main psychoanalytical are some of the main ones</a:t>
            </a:r>
            <a:endParaRPr lang="en-GB"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6084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33019"/>
            <a:ext cx="9291215" cy="1049235"/>
          </a:xfrm>
        </p:spPr>
        <p:txBody>
          <a:bodyPr/>
          <a:lstStyle/>
          <a:p>
            <a:r>
              <a:rPr lang="en-GB" dirty="0" smtClean="0"/>
              <a:t>Definitions </a:t>
            </a:r>
            <a:endParaRPr lang="en-GB" dirty="0"/>
          </a:p>
        </p:txBody>
      </p:sp>
      <p:sp>
        <p:nvSpPr>
          <p:cNvPr id="3" name="Content Placeholder 2"/>
          <p:cNvSpPr>
            <a:spLocks noGrp="1"/>
          </p:cNvSpPr>
          <p:nvPr>
            <p:ph idx="1"/>
          </p:nvPr>
        </p:nvSpPr>
        <p:spPr>
          <a:xfrm>
            <a:off x="593641" y="1282254"/>
            <a:ext cx="11007089" cy="3450613"/>
          </a:xfrm>
        </p:spPr>
        <p:txBody>
          <a:bodyPr>
            <a:noAutofit/>
          </a:bodyPr>
          <a:lstStyle/>
          <a:p>
            <a:r>
              <a:rPr lang="en-GB" sz="3200" dirty="0"/>
              <a:t>Rational: </a:t>
            </a:r>
            <a:r>
              <a:rPr lang="en-GB" sz="3200" dirty="0" smtClean="0"/>
              <a:t>having </a:t>
            </a:r>
            <a:r>
              <a:rPr lang="en-GB" sz="3200" dirty="0"/>
              <a:t>or exercising reason, sound judgment, or good </a:t>
            </a:r>
            <a:r>
              <a:rPr lang="en-GB" sz="3200" dirty="0" smtClean="0"/>
              <a:t>sense: being </a:t>
            </a:r>
            <a:r>
              <a:rPr lang="en-GB" sz="3200" dirty="0"/>
              <a:t>in or characterized by full possession of one's reason; </a:t>
            </a:r>
            <a:r>
              <a:rPr lang="en-GB" sz="3200" dirty="0" smtClean="0"/>
              <a:t>sane.</a:t>
            </a:r>
          </a:p>
          <a:p>
            <a:endParaRPr lang="en-GB" sz="3200" dirty="0"/>
          </a:p>
          <a:p>
            <a:r>
              <a:rPr lang="en-GB" sz="3200" dirty="0"/>
              <a:t>Irrational: without the faculty of reason; deprived of </a:t>
            </a:r>
            <a:r>
              <a:rPr lang="en-GB" sz="3200" dirty="0" smtClean="0"/>
              <a:t>reason; without </a:t>
            </a:r>
            <a:r>
              <a:rPr lang="en-GB" sz="3200" dirty="0"/>
              <a:t>or deprived of normal mental clarity or sound judgment.</a:t>
            </a:r>
          </a:p>
        </p:txBody>
      </p:sp>
    </p:spTree>
    <p:extLst>
      <p:ext uri="{BB962C8B-B14F-4D97-AF65-F5344CB8AC3E}">
        <p14:creationId xmlns:p14="http://schemas.microsoft.com/office/powerpoint/2010/main" val="1839026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446008"/>
            <a:ext cx="9291215" cy="1049235"/>
          </a:xfrm>
        </p:spPr>
        <p:txBody>
          <a:bodyPr/>
          <a:lstStyle/>
          <a:p>
            <a:r>
              <a:rPr lang="en-GB" dirty="0" smtClean="0"/>
              <a:t>Why?</a:t>
            </a:r>
            <a:endParaRPr lang="en-GB" dirty="0"/>
          </a:p>
        </p:txBody>
      </p:sp>
      <p:pic>
        <p:nvPicPr>
          <p:cNvPr id="4" name="Picture 3"/>
          <p:cNvPicPr>
            <a:picLocks noChangeAspect="1"/>
          </p:cNvPicPr>
          <p:nvPr/>
        </p:nvPicPr>
        <p:blipFill rotWithShape="1">
          <a:blip r:embed="rId2"/>
          <a:srcRect l="10494" t="29930" r="49455" b="35263"/>
          <a:stretch/>
        </p:blipFill>
        <p:spPr>
          <a:xfrm>
            <a:off x="466705" y="2200379"/>
            <a:ext cx="10881385" cy="3243490"/>
          </a:xfrm>
          <a:prstGeom prst="rect">
            <a:avLst/>
          </a:prstGeom>
        </p:spPr>
      </p:pic>
      <p:sp>
        <p:nvSpPr>
          <p:cNvPr id="7" name="Rectangle 6"/>
          <p:cNvSpPr/>
          <p:nvPr/>
        </p:nvSpPr>
        <p:spPr>
          <a:xfrm>
            <a:off x="2870790" y="2519982"/>
            <a:ext cx="552893" cy="23391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87969" y="2853136"/>
            <a:ext cx="963610" cy="83636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189901" y="2519982"/>
            <a:ext cx="552893" cy="23391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flipH="1">
            <a:off x="1451580" y="1052623"/>
            <a:ext cx="3981657" cy="180051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474306" y="1230894"/>
            <a:ext cx="2608277" cy="128908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687879" y="1052623"/>
            <a:ext cx="3502022" cy="146735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568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effectLst>
                  <a:outerShdw blurRad="38100" dist="38100" dir="2700000" algn="tl">
                    <a:srgbClr val="000000">
                      <a:alpha val="43137"/>
                    </a:srgbClr>
                  </a:outerShdw>
                </a:effectLst>
              </a:rPr>
              <a:t>Psychoanalysis – A definition</a:t>
            </a:r>
            <a:endParaRPr lang="en-GB"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8768" y="2400743"/>
            <a:ext cx="9996836" cy="3450613"/>
          </a:xfrm>
        </p:spPr>
        <p:txBody>
          <a:bodyPr>
            <a:normAutofit/>
          </a:bodyPr>
          <a:lstStyle/>
          <a:p>
            <a:pPr marL="0" indent="0">
              <a:buNone/>
            </a:pPr>
            <a:r>
              <a:rPr lang="en-GB" sz="2800" dirty="0">
                <a:effectLst>
                  <a:outerShdw blurRad="38100" dist="38100" dir="2700000" algn="tl">
                    <a:srgbClr val="000000">
                      <a:alpha val="43137"/>
                    </a:srgbClr>
                  </a:outerShdw>
                </a:effectLst>
              </a:rPr>
              <a:t>A</a:t>
            </a:r>
            <a:r>
              <a:rPr lang="en-GB" sz="2800" dirty="0" smtClean="0">
                <a:effectLst>
                  <a:outerShdw blurRad="38100" dist="38100" dir="2700000" algn="tl">
                    <a:srgbClr val="000000">
                      <a:alpha val="43137"/>
                    </a:srgbClr>
                  </a:outerShdw>
                </a:effectLst>
              </a:rPr>
              <a:t> </a:t>
            </a:r>
            <a:r>
              <a:rPr lang="en-GB" sz="2800" dirty="0">
                <a:effectLst>
                  <a:outerShdw blurRad="38100" dist="38100" dir="2700000" algn="tl">
                    <a:srgbClr val="000000">
                      <a:alpha val="43137"/>
                    </a:srgbClr>
                  </a:outerShdw>
                </a:effectLst>
              </a:rPr>
              <a:t>system of </a:t>
            </a:r>
            <a:r>
              <a:rPr lang="en-GB" sz="2800" dirty="0">
                <a:solidFill>
                  <a:schemeClr val="accent1"/>
                </a:solidFill>
                <a:effectLst>
                  <a:outerShdw blurRad="38100" dist="38100" dir="2700000" algn="tl">
                    <a:srgbClr val="000000">
                      <a:alpha val="43137"/>
                    </a:srgbClr>
                  </a:outerShdw>
                </a:effectLst>
              </a:rPr>
              <a:t>psychological</a:t>
            </a:r>
            <a:r>
              <a:rPr lang="en-GB" sz="2800" dirty="0">
                <a:effectLst>
                  <a:outerShdw blurRad="38100" dist="38100" dir="2700000" algn="tl">
                    <a:srgbClr val="000000">
                      <a:alpha val="43137"/>
                    </a:srgbClr>
                  </a:outerShdw>
                </a:effectLst>
              </a:rPr>
              <a:t> theory and </a:t>
            </a:r>
            <a:r>
              <a:rPr lang="en-GB" sz="2800" dirty="0">
                <a:solidFill>
                  <a:schemeClr val="accent1"/>
                </a:solidFill>
                <a:effectLst>
                  <a:outerShdw blurRad="38100" dist="38100" dir="2700000" algn="tl">
                    <a:srgbClr val="000000">
                      <a:alpha val="43137"/>
                    </a:srgbClr>
                  </a:outerShdw>
                </a:effectLst>
              </a:rPr>
              <a:t>therapy</a:t>
            </a:r>
            <a:r>
              <a:rPr lang="en-GB" sz="2800" dirty="0">
                <a:effectLst>
                  <a:outerShdw blurRad="38100" dist="38100" dir="2700000" algn="tl">
                    <a:srgbClr val="000000">
                      <a:alpha val="43137"/>
                    </a:srgbClr>
                  </a:outerShdw>
                </a:effectLst>
              </a:rPr>
              <a:t> which aims to treat </a:t>
            </a:r>
            <a:r>
              <a:rPr lang="en-GB" sz="2800" dirty="0">
                <a:solidFill>
                  <a:schemeClr val="accent1"/>
                </a:solidFill>
                <a:effectLst>
                  <a:outerShdw blurRad="38100" dist="38100" dir="2700000" algn="tl">
                    <a:srgbClr val="000000">
                      <a:alpha val="43137"/>
                    </a:srgbClr>
                  </a:outerShdw>
                </a:effectLst>
              </a:rPr>
              <a:t>mental disorders</a:t>
            </a:r>
            <a:r>
              <a:rPr lang="en-GB" sz="2800" dirty="0">
                <a:effectLst>
                  <a:outerShdw blurRad="38100" dist="38100" dir="2700000" algn="tl">
                    <a:srgbClr val="000000">
                      <a:alpha val="43137"/>
                    </a:srgbClr>
                  </a:outerShdw>
                </a:effectLst>
              </a:rPr>
              <a:t> by investigating the interaction of </a:t>
            </a:r>
            <a:r>
              <a:rPr lang="en-GB" sz="2800" dirty="0">
                <a:solidFill>
                  <a:schemeClr val="accent1"/>
                </a:solidFill>
                <a:effectLst>
                  <a:outerShdw blurRad="38100" dist="38100" dir="2700000" algn="tl">
                    <a:srgbClr val="000000">
                      <a:alpha val="43137"/>
                    </a:srgbClr>
                  </a:outerShdw>
                </a:effectLst>
              </a:rPr>
              <a:t>conscious</a:t>
            </a:r>
            <a:r>
              <a:rPr lang="en-GB" sz="2800" dirty="0">
                <a:effectLst>
                  <a:outerShdw blurRad="38100" dist="38100" dir="2700000" algn="tl">
                    <a:srgbClr val="000000">
                      <a:alpha val="43137"/>
                    </a:srgbClr>
                  </a:outerShdw>
                </a:effectLst>
              </a:rPr>
              <a:t> and </a:t>
            </a:r>
            <a:r>
              <a:rPr lang="en-GB" sz="2800" dirty="0">
                <a:solidFill>
                  <a:schemeClr val="accent1"/>
                </a:solidFill>
                <a:effectLst>
                  <a:outerShdw blurRad="38100" dist="38100" dir="2700000" algn="tl">
                    <a:srgbClr val="000000">
                      <a:alpha val="43137"/>
                    </a:srgbClr>
                  </a:outerShdw>
                </a:effectLst>
              </a:rPr>
              <a:t>unconscious</a:t>
            </a:r>
            <a:r>
              <a:rPr lang="en-GB" sz="2800" dirty="0">
                <a:effectLst>
                  <a:outerShdw blurRad="38100" dist="38100" dir="2700000" algn="tl">
                    <a:srgbClr val="000000">
                      <a:alpha val="43137"/>
                    </a:srgbClr>
                  </a:outerShdw>
                </a:effectLst>
              </a:rPr>
              <a:t> elements in the mind and bringing </a:t>
            </a:r>
            <a:r>
              <a:rPr lang="en-GB" sz="2800" dirty="0">
                <a:solidFill>
                  <a:schemeClr val="accent1"/>
                </a:solidFill>
                <a:effectLst>
                  <a:outerShdw blurRad="38100" dist="38100" dir="2700000" algn="tl">
                    <a:srgbClr val="000000">
                      <a:alpha val="43137"/>
                    </a:srgbClr>
                  </a:outerShdw>
                </a:effectLst>
              </a:rPr>
              <a:t>repressed fears and conflicts</a:t>
            </a:r>
            <a:r>
              <a:rPr lang="en-GB" sz="2800" dirty="0">
                <a:effectLst>
                  <a:outerShdw blurRad="38100" dist="38100" dir="2700000" algn="tl">
                    <a:srgbClr val="000000">
                      <a:alpha val="43137"/>
                    </a:srgbClr>
                  </a:outerShdw>
                </a:effectLst>
              </a:rPr>
              <a:t> into the conscious mind by techniques such as </a:t>
            </a:r>
            <a:r>
              <a:rPr lang="en-GB" sz="2800" dirty="0">
                <a:solidFill>
                  <a:schemeClr val="accent1"/>
                </a:solidFill>
                <a:effectLst>
                  <a:outerShdw blurRad="38100" dist="38100" dir="2700000" algn="tl">
                    <a:srgbClr val="000000">
                      <a:alpha val="43137"/>
                    </a:srgbClr>
                  </a:outerShdw>
                </a:effectLst>
              </a:rPr>
              <a:t>dream interpretation and free association</a:t>
            </a:r>
            <a:r>
              <a:rPr lang="en-GB" sz="28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937637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4569" y="3478302"/>
            <a:ext cx="5299136" cy="1938992"/>
          </a:xfrm>
          <a:prstGeom prst="rect">
            <a:avLst/>
          </a:prstGeom>
        </p:spPr>
        <p:txBody>
          <a:bodyPr wrap="square">
            <a:spAutoFit/>
          </a:bodyPr>
          <a:lstStyle/>
          <a:p>
            <a:r>
              <a:rPr lang="en-GB" sz="2400" dirty="0">
                <a:effectLst>
                  <a:outerShdw blurRad="38100" dist="38100" dir="2700000" algn="tl">
                    <a:srgbClr val="000000">
                      <a:alpha val="43137"/>
                    </a:srgbClr>
                  </a:outerShdw>
                </a:effectLst>
              </a:rPr>
              <a:t>According to </a:t>
            </a:r>
            <a:r>
              <a:rPr lang="en-GB" sz="2400" dirty="0" smtClean="0">
                <a:effectLst>
                  <a:outerShdw blurRad="38100" dist="38100" dir="2700000" algn="tl">
                    <a:srgbClr val="000000">
                      <a:alpha val="43137"/>
                    </a:srgbClr>
                  </a:outerShdw>
                </a:effectLst>
              </a:rPr>
              <a:t>Freud, </a:t>
            </a:r>
            <a:r>
              <a:rPr lang="en-GB" sz="2400" dirty="0">
                <a:effectLst>
                  <a:outerShdw blurRad="38100" dist="38100" dir="2700000" algn="tl">
                    <a:srgbClr val="000000">
                      <a:alpha val="43137"/>
                    </a:srgbClr>
                  </a:outerShdw>
                </a:effectLst>
              </a:rPr>
              <a:t>the unconscious mind is the primary source of human </a:t>
            </a:r>
            <a:r>
              <a:rPr lang="en-GB" sz="2400" dirty="0" smtClean="0">
                <a:effectLst>
                  <a:outerShdw blurRad="38100" dist="38100" dir="2700000" algn="tl">
                    <a:srgbClr val="000000">
                      <a:alpha val="43137"/>
                    </a:srgbClr>
                  </a:outerShdw>
                </a:effectLst>
              </a:rPr>
              <a:t>behaviour. </a:t>
            </a:r>
            <a:r>
              <a:rPr lang="en-GB" sz="2400" dirty="0">
                <a:effectLst>
                  <a:outerShdw blurRad="38100" dist="38100" dir="2700000" algn="tl">
                    <a:srgbClr val="000000">
                      <a:alpha val="43137"/>
                    </a:srgbClr>
                  </a:outerShdw>
                </a:effectLst>
              </a:rPr>
              <a:t>Like an iceberg, the most important part of the mind is the part you cannot see.</a:t>
            </a:r>
          </a:p>
        </p:txBody>
      </p:sp>
      <p:sp>
        <p:nvSpPr>
          <p:cNvPr id="6" name="Rectangle 5"/>
          <p:cNvSpPr/>
          <p:nvPr/>
        </p:nvSpPr>
        <p:spPr>
          <a:xfrm>
            <a:off x="684569" y="419661"/>
            <a:ext cx="5491642" cy="2677656"/>
          </a:xfrm>
          <a:prstGeom prst="rect">
            <a:avLst/>
          </a:prstGeom>
        </p:spPr>
        <p:txBody>
          <a:bodyPr wrap="square">
            <a:spAutoFit/>
          </a:bodyPr>
          <a:lstStyle/>
          <a:p>
            <a:r>
              <a:rPr lang="en-GB" sz="2400" dirty="0">
                <a:effectLst>
                  <a:outerShdw blurRad="38100" dist="38100" dir="2700000" algn="tl">
                    <a:srgbClr val="000000">
                      <a:alpha val="43137"/>
                    </a:srgbClr>
                  </a:outerShdw>
                </a:effectLst>
              </a:rPr>
              <a:t>Freud (1915) described conscious mind, which consists of all the mental processes of which we are aware, and this is seen as the tip of the iceberg. For example, you may be feeling thirsty at this moment and decide to get a drink.</a:t>
            </a:r>
          </a:p>
        </p:txBody>
      </p:sp>
      <p:pic>
        <p:nvPicPr>
          <p:cNvPr id="4098" name="Picture 2" descr="Image result for conscience subconscious m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2627" y="0"/>
            <a:ext cx="4945781" cy="618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12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b="1" dirty="0" smtClean="0">
                <a:effectLst>
                  <a:outerShdw blurRad="38100" dist="38100" dir="2700000" algn="tl">
                    <a:srgbClr val="000000">
                      <a:alpha val="43137"/>
                    </a:srgbClr>
                  </a:outerShdw>
                </a:effectLst>
              </a:rPr>
              <a:t>Psychoanalytic Criticism</a:t>
            </a:r>
            <a:endParaRPr lang="en-GB"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75348" y="2260488"/>
            <a:ext cx="10154653" cy="3450613"/>
          </a:xfrm>
        </p:spPr>
        <p:txBody>
          <a:bodyPr>
            <a:normAutofit/>
          </a:bodyPr>
          <a:lstStyle/>
          <a:p>
            <a:pPr marL="0" indent="0">
              <a:buNone/>
            </a:pPr>
            <a:r>
              <a:rPr lang="en-GB" sz="3600" dirty="0">
                <a:effectLst>
                  <a:outerShdw blurRad="38100" dist="38100" dir="2700000" algn="tl">
                    <a:srgbClr val="000000">
                      <a:alpha val="43137"/>
                    </a:srgbClr>
                  </a:outerShdw>
                </a:effectLst>
              </a:rPr>
              <a:t>Psychoanalytic </a:t>
            </a:r>
            <a:r>
              <a:rPr lang="en-GB" sz="3600" dirty="0" smtClean="0">
                <a:effectLst>
                  <a:outerShdw blurRad="38100" dist="38100" dir="2700000" algn="tl">
                    <a:srgbClr val="000000">
                      <a:alpha val="43137"/>
                    </a:srgbClr>
                  </a:outerShdw>
                </a:effectLst>
              </a:rPr>
              <a:t>criticism is form of literary criticism which uses some of the techniques of psychoanalysis in the interpretation of  literature to fully understand the </a:t>
            </a:r>
            <a:r>
              <a:rPr lang="en-GB" sz="3600" b="1" dirty="0" smtClean="0">
                <a:solidFill>
                  <a:schemeClr val="accent1"/>
                </a:solidFill>
                <a:effectLst>
                  <a:outerShdw blurRad="38100" dist="38100" dir="2700000" algn="tl">
                    <a:srgbClr val="000000">
                      <a:alpha val="43137"/>
                    </a:srgbClr>
                  </a:outerShdw>
                </a:effectLst>
              </a:rPr>
              <a:t>motives, thoughts and actions </a:t>
            </a:r>
            <a:r>
              <a:rPr lang="en-GB" sz="3600" dirty="0" smtClean="0">
                <a:effectLst>
                  <a:outerShdw blurRad="38100" dist="38100" dir="2700000" algn="tl">
                    <a:srgbClr val="000000">
                      <a:alpha val="43137"/>
                    </a:srgbClr>
                  </a:outerShdw>
                </a:effectLst>
              </a:rPr>
              <a:t>of characters.</a:t>
            </a:r>
            <a:endParaRPr lang="en-GB"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0744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848" y="515761"/>
            <a:ext cx="9291215" cy="1049235"/>
          </a:xfrm>
        </p:spPr>
        <p:txBody>
          <a:bodyPr>
            <a:normAutofit/>
          </a:bodyPr>
          <a:lstStyle/>
          <a:p>
            <a:r>
              <a:rPr lang="en-GB" sz="4400" b="1" dirty="0" smtClean="0">
                <a:effectLst>
                  <a:outerShdw blurRad="38100" dist="38100" dir="2700000" algn="tl">
                    <a:srgbClr val="000000">
                      <a:alpha val="43137"/>
                    </a:srgbClr>
                  </a:outerShdw>
                </a:effectLst>
              </a:rPr>
              <a:t>Please Note</a:t>
            </a:r>
            <a:endParaRPr lang="en-GB"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6572" y="1881052"/>
            <a:ext cx="5797782" cy="3892428"/>
          </a:xfrm>
        </p:spPr>
        <p:txBody>
          <a:bodyPr>
            <a:noAutofit/>
          </a:bodyPr>
          <a:lstStyle/>
          <a:p>
            <a:pPr marL="0" indent="0">
              <a:buNone/>
            </a:pPr>
            <a:r>
              <a:rPr lang="en-GB" sz="3200" b="1" dirty="0" smtClean="0">
                <a:effectLst>
                  <a:outerShdw blurRad="38100" dist="38100" dir="2700000" algn="tl">
                    <a:srgbClr val="000000">
                      <a:alpha val="43137"/>
                    </a:srgbClr>
                  </a:outerShdw>
                </a:effectLst>
              </a:rPr>
              <a:t>You are </a:t>
            </a:r>
            <a:r>
              <a:rPr lang="en-GB" sz="3200" b="1" i="1" dirty="0" smtClean="0">
                <a:solidFill>
                  <a:schemeClr val="accent1"/>
                </a:solidFill>
                <a:effectLst>
                  <a:outerShdw blurRad="38100" dist="38100" dir="2700000" algn="tl">
                    <a:srgbClr val="000000">
                      <a:alpha val="43137"/>
                    </a:srgbClr>
                  </a:outerShdw>
                </a:effectLst>
              </a:rPr>
              <a:t>not</a:t>
            </a:r>
            <a:r>
              <a:rPr lang="en-GB" sz="3200" b="1" dirty="0" smtClean="0">
                <a:effectLst>
                  <a:outerShdw blurRad="38100" dist="38100" dir="2700000" algn="tl">
                    <a:srgbClr val="000000">
                      <a:alpha val="43137"/>
                    </a:srgbClr>
                  </a:outerShdw>
                </a:effectLst>
              </a:rPr>
              <a:t> diagnosing characters with mental disorders. You are </a:t>
            </a:r>
            <a:r>
              <a:rPr lang="en-GB" sz="3200" b="1" i="1" dirty="0" smtClean="0">
                <a:solidFill>
                  <a:schemeClr val="accent1"/>
                </a:solidFill>
                <a:effectLst>
                  <a:outerShdw blurRad="38100" dist="38100" dir="2700000" algn="tl">
                    <a:srgbClr val="000000">
                      <a:alpha val="43137"/>
                    </a:srgbClr>
                  </a:outerShdw>
                </a:effectLst>
              </a:rPr>
              <a:t>not</a:t>
            </a:r>
            <a:r>
              <a:rPr lang="en-GB" sz="3200" b="1" dirty="0" smtClean="0">
                <a:effectLst>
                  <a:outerShdw blurRad="38100" dist="38100" dir="2700000" algn="tl">
                    <a:srgbClr val="000000">
                      <a:alpha val="43137"/>
                    </a:srgbClr>
                  </a:outerShdw>
                </a:effectLst>
              </a:rPr>
              <a:t> a doctor and the characters are </a:t>
            </a:r>
            <a:r>
              <a:rPr lang="en-GB" sz="3200" b="1" i="1" dirty="0" smtClean="0">
                <a:solidFill>
                  <a:schemeClr val="accent1"/>
                </a:solidFill>
                <a:effectLst>
                  <a:outerShdw blurRad="38100" dist="38100" dir="2700000" algn="tl">
                    <a:srgbClr val="000000">
                      <a:alpha val="43137"/>
                    </a:srgbClr>
                  </a:outerShdw>
                </a:effectLst>
              </a:rPr>
              <a:t>not </a:t>
            </a:r>
            <a:r>
              <a:rPr lang="en-GB" sz="3200" b="1" dirty="0" smtClean="0">
                <a:effectLst>
                  <a:outerShdw blurRad="38100" dist="38100" dir="2700000" algn="tl">
                    <a:srgbClr val="000000">
                      <a:alpha val="43137"/>
                    </a:srgbClr>
                  </a:outerShdw>
                </a:effectLst>
              </a:rPr>
              <a:t>your patients.</a:t>
            </a:r>
            <a:endParaRPr lang="en-GB" sz="3200" b="1"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srcRect b="4580"/>
          <a:stretch/>
        </p:blipFill>
        <p:spPr>
          <a:xfrm>
            <a:off x="6390523" y="2184174"/>
            <a:ext cx="4114444" cy="2940719"/>
          </a:xfrm>
          <a:prstGeom prst="rect">
            <a:avLst/>
          </a:prstGeom>
        </p:spPr>
      </p:pic>
    </p:spTree>
    <p:extLst>
      <p:ext uri="{BB962C8B-B14F-4D97-AF65-F5344CB8AC3E}">
        <p14:creationId xmlns:p14="http://schemas.microsoft.com/office/powerpoint/2010/main" val="3710009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3799</TotalTime>
  <Words>892</Words>
  <Application>Microsoft Office PowerPoint</Application>
  <PresentationFormat>Widescreen</PresentationFormat>
  <Paragraphs>66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Helvetica Neue, Helvetica, Arimo, Liberation Sans, Lucida Grande, sans-serif</vt:lpstr>
      <vt:lpstr>Rockwell</vt:lpstr>
      <vt:lpstr>Gallery</vt:lpstr>
      <vt:lpstr>Freud, psychoanalytic and macbeth</vt:lpstr>
      <vt:lpstr>PowerPoint Presentation</vt:lpstr>
      <vt:lpstr>Literary Criticism…</vt:lpstr>
      <vt:lpstr>Definitions </vt:lpstr>
      <vt:lpstr>Why?</vt:lpstr>
      <vt:lpstr>Psychoanalysis – A definition</vt:lpstr>
      <vt:lpstr>PowerPoint Presentation</vt:lpstr>
      <vt:lpstr>Psychoanalytic Criticism</vt:lpstr>
      <vt:lpstr>Please Note</vt:lpstr>
      <vt:lpstr>Sigmund Freud and Psychoanalysis</vt:lpstr>
      <vt:lpstr>The Id, Ego and Superego</vt:lpstr>
      <vt:lpstr>The Id</vt:lpstr>
      <vt:lpstr>The Ego</vt:lpstr>
      <vt:lpstr>The Super Ego</vt:lpstr>
      <vt:lpstr>Applying Psychoanalysis to Macbeth</vt:lpstr>
      <vt:lpstr>The overpowering Id</vt:lpstr>
      <vt:lpstr>The ‘realistic’ Ego</vt:lpstr>
      <vt:lpstr>Macbeth does have a conscience, for a bit anyway</vt:lpstr>
      <vt:lpstr>The superego/Conscience</vt:lpstr>
      <vt:lpstr>The Subconscious Mind takes control</vt:lpstr>
      <vt:lpstr>WRITING CRITICALLY</vt:lpstr>
      <vt:lpstr>PowerPoint Presentation</vt:lpstr>
      <vt:lpstr> Critical Verbs</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 O'Neill</dc:creator>
  <cp:lastModifiedBy>Sim E</cp:lastModifiedBy>
  <cp:revision>31</cp:revision>
  <dcterms:created xsi:type="dcterms:W3CDTF">2016-11-23T10:18:49Z</dcterms:created>
  <dcterms:modified xsi:type="dcterms:W3CDTF">2019-01-29T11:30:25Z</dcterms:modified>
</cp:coreProperties>
</file>