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sldIdLst>
    <p:sldId id="275" r:id="rId5"/>
    <p:sldId id="418" r:id="rId6"/>
    <p:sldId id="269" r:id="rId7"/>
    <p:sldId id="273" r:id="rId8"/>
    <p:sldId id="272" r:id="rId9"/>
    <p:sldId id="270" r:id="rId10"/>
    <p:sldId id="260" r:id="rId11"/>
    <p:sldId id="261" r:id="rId12"/>
    <p:sldId id="263" r:id="rId13"/>
    <p:sldId id="264" r:id="rId14"/>
    <p:sldId id="265" r:id="rId15"/>
    <p:sldId id="415" r:id="rId16"/>
    <p:sldId id="290" r:id="rId17"/>
    <p:sldId id="425" r:id="rId18"/>
    <p:sldId id="416" r:id="rId19"/>
    <p:sldId id="278" r:id="rId20"/>
    <p:sldId id="417" r:id="rId21"/>
    <p:sldId id="280" r:id="rId22"/>
    <p:sldId id="281" r:id="rId23"/>
    <p:sldId id="282" r:id="rId24"/>
    <p:sldId id="283" r:id="rId25"/>
    <p:sldId id="285" r:id="rId26"/>
    <p:sldId id="429" r:id="rId27"/>
    <p:sldId id="436" r:id="rId28"/>
    <p:sldId id="286" r:id="rId29"/>
    <p:sldId id="287" r:id="rId30"/>
    <p:sldId id="289" r:id="rId31"/>
    <p:sldId id="426" r:id="rId32"/>
    <p:sldId id="427" r:id="rId33"/>
    <p:sldId id="276" r:id="rId34"/>
    <p:sldId id="277" r:id="rId35"/>
    <p:sldId id="420" r:id="rId36"/>
    <p:sldId id="409" r:id="rId37"/>
    <p:sldId id="414" r:id="rId38"/>
    <p:sldId id="398" r:id="rId39"/>
    <p:sldId id="399" r:id="rId40"/>
    <p:sldId id="389" r:id="rId41"/>
    <p:sldId id="390" r:id="rId42"/>
    <p:sldId id="391" r:id="rId43"/>
    <p:sldId id="393" r:id="rId44"/>
    <p:sldId id="351" r:id="rId45"/>
    <p:sldId id="394" r:id="rId46"/>
    <p:sldId id="395" r:id="rId47"/>
    <p:sldId id="396" r:id="rId48"/>
    <p:sldId id="352" r:id="rId49"/>
    <p:sldId id="354" r:id="rId50"/>
    <p:sldId id="355" r:id="rId51"/>
    <p:sldId id="423" r:id="rId52"/>
    <p:sldId id="256" r:id="rId53"/>
    <p:sldId id="434" r:id="rId54"/>
    <p:sldId id="258" r:id="rId55"/>
    <p:sldId id="435" r:id="rId56"/>
    <p:sldId id="262" r:id="rId57"/>
    <p:sldId id="422" r:id="rId58"/>
    <p:sldId id="257" r:id="rId59"/>
    <p:sldId id="430" r:id="rId60"/>
    <p:sldId id="431" r:id="rId61"/>
    <p:sldId id="432" r:id="rId62"/>
    <p:sldId id="43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F0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6C330-38F1-199B-8D8D-7D888F08D83B}" v="9" dt="2025-05-20T11:10:18.858"/>
    <p1510:client id="{08034BD1-7006-3B42-B604-9F63C5BF26E4}" v="40" dt="2025-05-20T10:42:30.764"/>
    <p1510:client id="{127E7134-4515-1637-29CC-EFC4768EF26E}" v="161" dt="2025-05-20T14:49:47.512"/>
    <p1510:client id="{30283E3F-AFE0-8134-29E8-E68A3F47CE52}" v="259" dt="2025-05-20T11:01:30.495"/>
    <p1510:client id="{38C917A2-34A4-3EFB-16D8-96F649FE157B}" v="10" dt="2025-05-20T12:50:54.074"/>
    <p1510:client id="{4443F7CE-507E-0DE0-25B0-FCFA564C38E1}" v="1" dt="2025-05-20T16:37:27.784"/>
    <p1510:client id="{4C41F2D7-4FC2-CD34-BBD1-DFA13BE465B5}" v="15" dt="2025-05-20T10:43:02.868"/>
    <p1510:client id="{51229A6D-DB6E-ADB9-E638-2DC11C0C98A6}" v="1" dt="2025-05-20T09:38:07.769"/>
    <p1510:client id="{76E95452-58AB-3383-42A0-2D6081720DA1}" v="11" dt="2025-05-20T12:42:20.794"/>
    <p1510:client id="{9C4A1730-B364-A13E-075E-C842D29AE479}" v="18" dt="2025-05-20T12:42:31.746"/>
    <p1510:client id="{A73DBA6F-7003-CD07-FC11-709DB30E569C}" v="5" dt="2025-05-20T11:04:02.722"/>
    <p1510:client id="{ACD7F0AE-37EF-D94E-2E3C-2BF8C089F2EE}" v="346" dt="2025-05-20T10:05:59.897"/>
    <p1510:client id="{B314604F-BA19-E929-13E5-F09DAA812CDF}" v="20" dt="2025-05-20T12:45:41.371"/>
    <p1510:client id="{C7D280F8-3447-4869-828E-1BC0FE3DD01E}" v="104" dt="2025-05-19T21:23:15.354"/>
    <p1510:client id="{E4C8AE96-B94B-34D9-C027-34A32FE8453D}" v="622" dt="2025-05-20T12:35:07.798"/>
    <p1510:client id="{FD2DEDBC-31E2-D3A2-17E6-378DE962F13A}" v="59" dt="2025-05-20T11:17:20.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5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17077735655475E-2"/>
          <c:y val="6.5054496979035398E-2"/>
          <c:w val="0.94535273493463101"/>
          <c:h val="0.89937372918231551"/>
        </c:manualLayout>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1985-4C98-A5DA-BBE8D6F10DF3}"/>
              </c:ext>
            </c:extLst>
          </c:dPt>
          <c:dPt>
            <c:idx val="2"/>
            <c:invertIfNegative val="0"/>
            <c:bubble3D val="0"/>
            <c:spPr>
              <a:solidFill>
                <a:srgbClr val="FF978F"/>
              </a:solidFill>
              <a:ln>
                <a:noFill/>
              </a:ln>
              <a:effectLst/>
            </c:spPr>
            <c:extLst>
              <c:ext xmlns:c16="http://schemas.microsoft.com/office/drawing/2014/chart" uri="{C3380CC4-5D6E-409C-BE32-E72D297353CC}">
                <c16:uniqueId val="{00000003-1985-4C98-A5DA-BBE8D6F10DF3}"/>
              </c:ext>
            </c:extLst>
          </c:dPt>
          <c:dPt>
            <c:idx val="3"/>
            <c:invertIfNegative val="0"/>
            <c:bubble3D val="0"/>
            <c:spPr>
              <a:solidFill>
                <a:srgbClr val="FF5757"/>
              </a:solidFill>
              <a:ln>
                <a:noFill/>
              </a:ln>
              <a:effectLst/>
            </c:spPr>
            <c:extLst>
              <c:ext xmlns:c16="http://schemas.microsoft.com/office/drawing/2014/chart" uri="{C3380CC4-5D6E-409C-BE32-E72D297353CC}">
                <c16:uniqueId val="{00000005-1985-4C98-A5DA-BBE8D6F10DF3}"/>
              </c:ext>
            </c:extLst>
          </c:dPt>
          <c:dPt>
            <c:idx val="4"/>
            <c:invertIfNegative val="0"/>
            <c:bubble3D val="0"/>
            <c:spPr>
              <a:solidFill>
                <a:srgbClr val="FF0000"/>
              </a:solidFill>
              <a:ln>
                <a:noFill/>
              </a:ln>
              <a:effectLst/>
            </c:spPr>
            <c:extLst>
              <c:ext xmlns:c16="http://schemas.microsoft.com/office/drawing/2014/chart" uri="{C3380CC4-5D6E-409C-BE32-E72D297353CC}">
                <c16:uniqueId val="{00000007-1985-4C98-A5DA-BBE8D6F10DF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Above 95%</c:v>
                </c:pt>
                <c:pt idx="1">
                  <c:v>90.1%-95%</c:v>
                </c:pt>
                <c:pt idx="2">
                  <c:v>80.1%-90%</c:v>
                </c:pt>
                <c:pt idx="3">
                  <c:v>50.1%-80%</c:v>
                </c:pt>
                <c:pt idx="4">
                  <c:v>0-50%</c:v>
                </c:pt>
              </c:strCache>
            </c:strRef>
          </c:cat>
          <c:val>
            <c:numRef>
              <c:f>Sheet1!$E$3:$E$7</c:f>
              <c:numCache>
                <c:formatCode>General</c:formatCode>
                <c:ptCount val="5"/>
                <c:pt idx="0">
                  <c:v>0.5</c:v>
                </c:pt>
                <c:pt idx="1">
                  <c:v>0.2</c:v>
                </c:pt>
                <c:pt idx="2">
                  <c:v>-0.4</c:v>
                </c:pt>
                <c:pt idx="3">
                  <c:v>-1</c:v>
                </c:pt>
                <c:pt idx="4">
                  <c:v>-1.9</c:v>
                </c:pt>
              </c:numCache>
            </c:numRef>
          </c:val>
          <c:extLst>
            <c:ext xmlns:c16="http://schemas.microsoft.com/office/drawing/2014/chart" uri="{C3380CC4-5D6E-409C-BE32-E72D297353CC}">
              <c16:uniqueId val="{00000008-1985-4C98-A5DA-BBE8D6F10DF3}"/>
            </c:ext>
          </c:extLst>
        </c:ser>
        <c:dLbls>
          <c:showLegendKey val="0"/>
          <c:showVal val="0"/>
          <c:showCatName val="0"/>
          <c:showSerName val="0"/>
          <c:showPercent val="0"/>
          <c:showBubbleSize val="0"/>
        </c:dLbls>
        <c:gapWidth val="219"/>
        <c:overlap val="-27"/>
        <c:axId val="2039849983"/>
        <c:axId val="1898640703"/>
      </c:barChart>
      <c:catAx>
        <c:axId val="2039849983"/>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898640703"/>
        <c:crosses val="autoZero"/>
        <c:auto val="1"/>
        <c:lblAlgn val="ctr"/>
        <c:lblOffset val="100"/>
        <c:noMultiLvlLbl val="0"/>
      </c:catAx>
      <c:valAx>
        <c:axId val="1898640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39849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960B-8439-7D76-E152-CB2B522272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07E3B1C-DEB8-51E8-B578-BF4E6D627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420C218-93BD-0AEC-A1A1-0AF66412538F}"/>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5" name="Footer Placeholder 4">
            <a:extLst>
              <a:ext uri="{FF2B5EF4-FFF2-40B4-BE49-F238E27FC236}">
                <a16:creationId xmlns:a16="http://schemas.microsoft.com/office/drawing/2014/main" id="{9B30AFD1-6EB7-48B4-62B3-9BB90AE3F1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57261-B019-F702-D9A8-3653C0C5683C}"/>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226831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8C99-DC64-16F0-17E4-98098492811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35FA160-B5B8-16C7-56A2-6C795BACA60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B9612D-BE58-2141-9A93-A3067DB7D179}"/>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5" name="Footer Placeholder 4">
            <a:extLst>
              <a:ext uri="{FF2B5EF4-FFF2-40B4-BE49-F238E27FC236}">
                <a16:creationId xmlns:a16="http://schemas.microsoft.com/office/drawing/2014/main" id="{2377F0AA-6581-584C-7A0A-28F6064654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0A45D5-E370-36A3-0A31-F2C2CE880039}"/>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244989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FDB82D-A788-526A-3EA7-5044C9350E9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9FABED1-370A-E3BC-2A03-80CD0AA6F9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157388-8970-2088-0338-0A7D6D9DA549}"/>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5" name="Footer Placeholder 4">
            <a:extLst>
              <a:ext uri="{FF2B5EF4-FFF2-40B4-BE49-F238E27FC236}">
                <a16:creationId xmlns:a16="http://schemas.microsoft.com/office/drawing/2014/main" id="{5F018243-9C16-6A37-55A0-A3B96E7EC7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9387D-7D3D-569B-203D-4CA30A1DD477}"/>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73077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88D7-514C-CF70-EF21-3D9F37E2247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8FA0105-9BBE-5ECE-0801-4078ED06F6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2AB8A93-CC2D-7D18-2C91-E4454C611AA2}"/>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5" name="Footer Placeholder 4">
            <a:extLst>
              <a:ext uri="{FF2B5EF4-FFF2-40B4-BE49-F238E27FC236}">
                <a16:creationId xmlns:a16="http://schemas.microsoft.com/office/drawing/2014/main" id="{D2EBA990-322C-2C6E-7640-CD2807E4D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AAE321-5BEF-CFDF-D3CC-4BB40716CEF2}"/>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342909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6FAC-66C7-6F91-29A9-656AD05BAD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4A39D90-BC65-426A-E375-ABF105385E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61D09B-47C3-3B47-96E8-2D30EC7F5B0B}"/>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5" name="Footer Placeholder 4">
            <a:extLst>
              <a:ext uri="{FF2B5EF4-FFF2-40B4-BE49-F238E27FC236}">
                <a16:creationId xmlns:a16="http://schemas.microsoft.com/office/drawing/2014/main" id="{EE6DB03A-242B-A871-94E8-A6EB35BB51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A22786-107D-EE61-9BB8-3B5A4DBCA2C9}"/>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354366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9F50-6366-7BCC-087D-B8A26820CB5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CCBA5DE-B694-8A5F-9D28-EEAA52F0D8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E573F94-3953-429C-1761-F0985FDCEC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352B7F6-554F-5DC4-42EF-F9DB9BEB17FC}"/>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6" name="Footer Placeholder 5">
            <a:extLst>
              <a:ext uri="{FF2B5EF4-FFF2-40B4-BE49-F238E27FC236}">
                <a16:creationId xmlns:a16="http://schemas.microsoft.com/office/drawing/2014/main" id="{710A1DB3-4B2C-02F0-0763-A504D636F9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DDA256-AFC5-BFB9-7603-992130136969}"/>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339142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36EB-F845-8BFB-CBF6-D289EF319AE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99079C4-FB91-D753-B004-2665C94A9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B8BBBA-4994-49B0-6F8C-E67EE4DF93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F45DFD5-4A5A-E844-2E60-2DDB174AE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7C5446-8765-82C5-5757-55F2FEE58C0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7C90FF8-279A-10A8-6F90-2AB14BD59A40}"/>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8" name="Footer Placeholder 7">
            <a:extLst>
              <a:ext uri="{FF2B5EF4-FFF2-40B4-BE49-F238E27FC236}">
                <a16:creationId xmlns:a16="http://schemas.microsoft.com/office/drawing/2014/main" id="{03E79289-BD4A-CE3A-E95D-69DA83D203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6260D5-141C-90E2-C7F1-C1AC8FEE237C}"/>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347860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29B1-63E8-E5F0-AF77-C2F25FEBEA6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158DE0B-C277-1A97-B1C4-4B8B3A329863}"/>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4" name="Footer Placeholder 3">
            <a:extLst>
              <a:ext uri="{FF2B5EF4-FFF2-40B4-BE49-F238E27FC236}">
                <a16:creationId xmlns:a16="http://schemas.microsoft.com/office/drawing/2014/main" id="{E14AC756-DB87-0E6A-8EC0-63BF342DDD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7AD255-ADB8-CC80-32E3-8C40E5507567}"/>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399624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9552C-3463-EC77-27FE-BF385F0ECD69}"/>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3" name="Footer Placeholder 2">
            <a:extLst>
              <a:ext uri="{FF2B5EF4-FFF2-40B4-BE49-F238E27FC236}">
                <a16:creationId xmlns:a16="http://schemas.microsoft.com/office/drawing/2014/main" id="{959D2C9E-D918-08B3-1620-DCAAC7437D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3F3CE1-D0A4-0459-AB67-D9A08E417D9E}"/>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79592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F836-0C97-CAE4-8EB7-FEC8EDD1A2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A6EC66F-C062-8BFF-8981-0FBD3CF642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E57F0F4-3633-4D1E-8163-89B6134D1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BD967C-6A7A-10C9-3ED6-BA816835E7B8}"/>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6" name="Footer Placeholder 5">
            <a:extLst>
              <a:ext uri="{FF2B5EF4-FFF2-40B4-BE49-F238E27FC236}">
                <a16:creationId xmlns:a16="http://schemas.microsoft.com/office/drawing/2014/main" id="{18635A58-A776-5096-BC14-9D1AEACA83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321377-7297-6CE6-E414-D71DBF111C58}"/>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41936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3DF7-E8B2-CA8A-3708-E3F33FCB2F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444B488-FB37-B402-32D2-E599F26AB6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51CF34-30FA-854F-5089-76F3A31CA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F2CFC7-D825-2B5D-4E26-81EBCAF44AD2}"/>
              </a:ext>
            </a:extLst>
          </p:cNvPr>
          <p:cNvSpPr>
            <a:spLocks noGrp="1"/>
          </p:cNvSpPr>
          <p:nvPr>
            <p:ph type="dt" sz="half" idx="10"/>
          </p:nvPr>
        </p:nvSpPr>
        <p:spPr/>
        <p:txBody>
          <a:bodyPr/>
          <a:lstStyle/>
          <a:p>
            <a:fld id="{EFA18E52-1E5C-450B-8A1D-2A9642FBF710}" type="datetimeFigureOut">
              <a:rPr lang="en-GB" smtClean="0"/>
              <a:t>21/05/2025</a:t>
            </a:fld>
            <a:endParaRPr lang="en-GB"/>
          </a:p>
        </p:txBody>
      </p:sp>
      <p:sp>
        <p:nvSpPr>
          <p:cNvPr id="6" name="Footer Placeholder 5">
            <a:extLst>
              <a:ext uri="{FF2B5EF4-FFF2-40B4-BE49-F238E27FC236}">
                <a16:creationId xmlns:a16="http://schemas.microsoft.com/office/drawing/2014/main" id="{FFBFAD6A-6EA1-44D0-F7E2-9048C55F9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AFD8D-4588-6D96-4F34-EC945FACE2EC}"/>
              </a:ext>
            </a:extLst>
          </p:cNvPr>
          <p:cNvSpPr>
            <a:spLocks noGrp="1"/>
          </p:cNvSpPr>
          <p:nvPr>
            <p:ph type="sldNum" sz="quarter" idx="12"/>
          </p:nvPr>
        </p:nvSpPr>
        <p:spPr/>
        <p:txBody>
          <a:bodyPr/>
          <a:lstStyle/>
          <a:p>
            <a:fld id="{7FCFF9FD-C7B2-4361-B31C-EBB4F47AFC7A}" type="slidenum">
              <a:rPr lang="en-GB" smtClean="0"/>
              <a:t>‹#›</a:t>
            </a:fld>
            <a:endParaRPr lang="en-GB"/>
          </a:p>
        </p:txBody>
      </p:sp>
    </p:spTree>
    <p:extLst>
      <p:ext uri="{BB962C8B-B14F-4D97-AF65-F5344CB8AC3E}">
        <p14:creationId xmlns:p14="http://schemas.microsoft.com/office/powerpoint/2010/main" val="165315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F4715-E71C-9F41-06A3-2286D45A4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5300AB3-3512-8F08-F0CB-B0C68C83B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10F42-D727-8526-C1CF-237F39763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A18E52-1E5C-450B-8A1D-2A9642FBF710}" type="datetimeFigureOut">
              <a:rPr lang="en-GB" smtClean="0"/>
              <a:t>21/05/2025</a:t>
            </a:fld>
            <a:endParaRPr lang="en-GB"/>
          </a:p>
        </p:txBody>
      </p:sp>
      <p:sp>
        <p:nvSpPr>
          <p:cNvPr id="5" name="Footer Placeholder 4">
            <a:extLst>
              <a:ext uri="{FF2B5EF4-FFF2-40B4-BE49-F238E27FC236}">
                <a16:creationId xmlns:a16="http://schemas.microsoft.com/office/drawing/2014/main" id="{253508D3-A5C2-EA8B-C441-3496A18FE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30A2576-3D96-93FD-AECC-66F279FFB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CFF9FD-C7B2-4361-B31C-EBB4F47AFC7A}" type="slidenum">
              <a:rPr lang="en-GB" smtClean="0"/>
              <a:t>‹#›</a:t>
            </a:fld>
            <a:endParaRPr lang="en-GB"/>
          </a:p>
        </p:txBody>
      </p:sp>
    </p:spTree>
    <p:extLst>
      <p:ext uri="{BB962C8B-B14F-4D97-AF65-F5344CB8AC3E}">
        <p14:creationId xmlns:p14="http://schemas.microsoft.com/office/powerpoint/2010/main" val="27287338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3797-2084-E56E-D8AD-FFCDB3C63E82}"/>
              </a:ext>
            </a:extLst>
          </p:cNvPr>
          <p:cNvSpPr>
            <a:spLocks noGrp="1"/>
          </p:cNvSpPr>
          <p:nvPr>
            <p:ph type="ctrTitle"/>
          </p:nvPr>
        </p:nvSpPr>
        <p:spPr>
          <a:xfrm>
            <a:off x="0" y="0"/>
            <a:ext cx="12192000" cy="6518787"/>
          </a:xfrm>
        </p:spPr>
        <p:txBody>
          <a:bodyPr anchor="ctr">
            <a:normAutofit/>
          </a:bodyPr>
          <a:lstStyle/>
          <a:p>
            <a:r>
              <a:rPr lang="en-GB" sz="9600"/>
              <a:t>Year 10 Information Evening</a:t>
            </a:r>
            <a:br>
              <a:rPr lang="en-GB" sz="9600"/>
            </a:br>
            <a:r>
              <a:rPr lang="en-GB" sz="9600"/>
              <a:t>Welcome</a:t>
            </a:r>
          </a:p>
        </p:txBody>
      </p:sp>
    </p:spTree>
    <p:extLst>
      <p:ext uri="{BB962C8B-B14F-4D97-AF65-F5344CB8AC3E}">
        <p14:creationId xmlns:p14="http://schemas.microsoft.com/office/powerpoint/2010/main" val="117121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1A4DC8-E6B4-F8CB-9179-618323FD3AC4}"/>
              </a:ext>
            </a:extLst>
          </p:cNvPr>
          <p:cNvPicPr>
            <a:picLocks noChangeAspect="1"/>
          </p:cNvPicPr>
          <p:nvPr/>
        </p:nvPicPr>
        <p:blipFill>
          <a:blip r:embed="rId2"/>
          <a:stretch>
            <a:fillRect/>
          </a:stretch>
        </p:blipFill>
        <p:spPr>
          <a:xfrm>
            <a:off x="2781300" y="5326062"/>
            <a:ext cx="5791200" cy="828675"/>
          </a:xfrm>
          <a:prstGeom prst="rect">
            <a:avLst/>
          </a:prstGeom>
        </p:spPr>
      </p:pic>
      <p:sp>
        <p:nvSpPr>
          <p:cNvPr id="5" name="TextBox 4">
            <a:extLst>
              <a:ext uri="{FF2B5EF4-FFF2-40B4-BE49-F238E27FC236}">
                <a16:creationId xmlns:a16="http://schemas.microsoft.com/office/drawing/2014/main" id="{BC644D12-8091-D6E9-73E9-25DABC9516FF}"/>
              </a:ext>
            </a:extLst>
          </p:cNvPr>
          <p:cNvSpPr txBox="1"/>
          <p:nvPr/>
        </p:nvSpPr>
        <p:spPr>
          <a:xfrm>
            <a:off x="1261540" y="568468"/>
            <a:ext cx="10930460" cy="3970318"/>
          </a:xfrm>
          <a:prstGeom prst="rect">
            <a:avLst/>
          </a:prstGeom>
          <a:noFill/>
        </p:spPr>
        <p:txBody>
          <a:bodyPr wrap="square">
            <a:spAutoFit/>
          </a:bodyPr>
          <a:lstStyle/>
          <a:p>
            <a:pPr>
              <a:buNone/>
            </a:pPr>
            <a:br>
              <a:rPr lang="en-GB" sz="2800"/>
            </a:br>
            <a:r>
              <a:rPr lang="en-GB" sz="2800"/>
              <a:t>Why do ionic compounds have high melting points?</a:t>
            </a:r>
          </a:p>
          <a:p>
            <a:pPr>
              <a:buNone/>
            </a:pPr>
            <a:endParaRPr lang="en-GB" sz="2800"/>
          </a:p>
          <a:p>
            <a:pPr>
              <a:buNone/>
            </a:pPr>
            <a:r>
              <a:rPr lang="en-GB" sz="2800"/>
              <a:t>A) They contain small, non-reactive atoms.</a:t>
            </a:r>
            <a:br>
              <a:rPr lang="en-GB" sz="2800"/>
            </a:br>
            <a:r>
              <a:rPr lang="en-GB" sz="2800"/>
              <a:t>B) They have weak intermolecular forces.</a:t>
            </a:r>
            <a:br>
              <a:rPr lang="en-GB" sz="2800"/>
            </a:br>
            <a:r>
              <a:rPr lang="en-GB" sz="2800"/>
              <a:t>C) The oppositely charged ions are held together by strong electrostatic forces.</a:t>
            </a:r>
            <a:br>
              <a:rPr lang="en-GB" sz="2800"/>
            </a:br>
            <a:r>
              <a:rPr lang="en-GB" sz="2800"/>
              <a:t>D) They have large covalent molecules.</a:t>
            </a:r>
            <a:br>
              <a:rPr lang="en-GB" sz="2800"/>
            </a:br>
            <a:r>
              <a:rPr lang="en-GB" sz="2800"/>
              <a:t>E) The ions are free to move in solid form.</a:t>
            </a:r>
          </a:p>
        </p:txBody>
      </p:sp>
      <p:sp>
        <p:nvSpPr>
          <p:cNvPr id="8" name="TextBox 7">
            <a:extLst>
              <a:ext uri="{FF2B5EF4-FFF2-40B4-BE49-F238E27FC236}">
                <a16:creationId xmlns:a16="http://schemas.microsoft.com/office/drawing/2014/main" id="{78011B3B-AD52-D0D9-90B0-003C847B1FF3}"/>
              </a:ext>
            </a:extLst>
          </p:cNvPr>
          <p:cNvSpPr txBox="1"/>
          <p:nvPr/>
        </p:nvSpPr>
        <p:spPr>
          <a:xfrm>
            <a:off x="4999028" y="231993"/>
            <a:ext cx="8473440" cy="646331"/>
          </a:xfrm>
          <a:prstGeom prst="rect">
            <a:avLst/>
          </a:prstGeom>
          <a:noFill/>
        </p:spPr>
        <p:txBody>
          <a:bodyPr wrap="square" rtlCol="0">
            <a:spAutoFit/>
          </a:bodyPr>
          <a:lstStyle/>
          <a:p>
            <a:r>
              <a:rPr lang="en-GB" sz="3600"/>
              <a:t>Chemistry</a:t>
            </a:r>
          </a:p>
        </p:txBody>
      </p:sp>
      <p:sp>
        <p:nvSpPr>
          <p:cNvPr id="9" name="Rectangle 8">
            <a:extLst>
              <a:ext uri="{FF2B5EF4-FFF2-40B4-BE49-F238E27FC236}">
                <a16:creationId xmlns:a16="http://schemas.microsoft.com/office/drawing/2014/main" id="{930685B9-70D3-EF9D-0B5C-9FCC8150C056}"/>
              </a:ext>
            </a:extLst>
          </p:cNvPr>
          <p:cNvSpPr/>
          <p:nvPr/>
        </p:nvSpPr>
        <p:spPr>
          <a:xfrm>
            <a:off x="2377943" y="5255339"/>
            <a:ext cx="6946100" cy="9701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ANSWER</a:t>
            </a:r>
          </a:p>
        </p:txBody>
      </p:sp>
      <p:sp>
        <p:nvSpPr>
          <p:cNvPr id="10" name="TextBox 9">
            <a:extLst>
              <a:ext uri="{FF2B5EF4-FFF2-40B4-BE49-F238E27FC236}">
                <a16:creationId xmlns:a16="http://schemas.microsoft.com/office/drawing/2014/main" id="{168F8DD5-0DF5-95A4-F366-D3A3AB9FA1D0}"/>
              </a:ext>
            </a:extLst>
          </p:cNvPr>
          <p:cNvSpPr txBox="1"/>
          <p:nvPr/>
        </p:nvSpPr>
        <p:spPr>
          <a:xfrm>
            <a:off x="608310" y="878324"/>
            <a:ext cx="1681316" cy="769441"/>
          </a:xfrm>
          <a:prstGeom prst="rect">
            <a:avLst/>
          </a:prstGeom>
          <a:noFill/>
        </p:spPr>
        <p:txBody>
          <a:bodyPr wrap="square" lIns="91440" tIns="45720" rIns="91440" bIns="45720" rtlCol="0" anchor="t">
            <a:spAutoFit/>
          </a:bodyPr>
          <a:lstStyle/>
          <a:p>
            <a:r>
              <a:rPr lang="en-GB" sz="4400" dirty="0"/>
              <a:t>8)</a:t>
            </a:r>
          </a:p>
        </p:txBody>
      </p:sp>
    </p:spTree>
    <p:extLst>
      <p:ext uri="{BB962C8B-B14F-4D97-AF65-F5344CB8AC3E}">
        <p14:creationId xmlns:p14="http://schemas.microsoft.com/office/powerpoint/2010/main" val="4212778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FDDB13-2658-4E63-EB83-319E3B7F7568}"/>
              </a:ext>
            </a:extLst>
          </p:cNvPr>
          <p:cNvSpPr txBox="1"/>
          <p:nvPr/>
        </p:nvSpPr>
        <p:spPr>
          <a:xfrm>
            <a:off x="1905553" y="643543"/>
            <a:ext cx="10286447" cy="523220"/>
          </a:xfrm>
          <a:prstGeom prst="rect">
            <a:avLst/>
          </a:prstGeom>
          <a:noFill/>
        </p:spPr>
        <p:txBody>
          <a:bodyPr wrap="square">
            <a:spAutoFit/>
          </a:bodyPr>
          <a:lstStyle/>
          <a:p>
            <a:pPr>
              <a:buNone/>
            </a:pPr>
            <a:r>
              <a:rPr lang="en-GB" sz="2800"/>
              <a:t>Explain how a coastal spit is formed</a:t>
            </a:r>
          </a:p>
        </p:txBody>
      </p:sp>
      <p:sp>
        <p:nvSpPr>
          <p:cNvPr id="6" name="TextBox 5">
            <a:extLst>
              <a:ext uri="{FF2B5EF4-FFF2-40B4-BE49-F238E27FC236}">
                <a16:creationId xmlns:a16="http://schemas.microsoft.com/office/drawing/2014/main" id="{BF0DC93E-B916-417F-CE14-5AFC7DF797EE}"/>
              </a:ext>
            </a:extLst>
          </p:cNvPr>
          <p:cNvSpPr txBox="1"/>
          <p:nvPr/>
        </p:nvSpPr>
        <p:spPr>
          <a:xfrm>
            <a:off x="4662949" y="-2788"/>
            <a:ext cx="8473440" cy="646331"/>
          </a:xfrm>
          <a:prstGeom prst="rect">
            <a:avLst/>
          </a:prstGeom>
          <a:noFill/>
        </p:spPr>
        <p:txBody>
          <a:bodyPr wrap="square" rtlCol="0">
            <a:spAutoFit/>
          </a:bodyPr>
          <a:lstStyle/>
          <a:p>
            <a:r>
              <a:rPr lang="en-GB" sz="3600"/>
              <a:t>Geography</a:t>
            </a:r>
          </a:p>
        </p:txBody>
      </p:sp>
      <p:pic>
        <p:nvPicPr>
          <p:cNvPr id="10" name="Picture 9">
            <a:extLst>
              <a:ext uri="{FF2B5EF4-FFF2-40B4-BE49-F238E27FC236}">
                <a16:creationId xmlns:a16="http://schemas.microsoft.com/office/drawing/2014/main" id="{A67DD0DC-F59B-5107-83E6-7A1FCAB5E2F3}"/>
              </a:ext>
            </a:extLst>
          </p:cNvPr>
          <p:cNvPicPr>
            <a:picLocks noChangeAspect="1"/>
          </p:cNvPicPr>
          <p:nvPr/>
        </p:nvPicPr>
        <p:blipFill>
          <a:blip r:embed="rId2"/>
          <a:stretch>
            <a:fillRect/>
          </a:stretch>
        </p:blipFill>
        <p:spPr>
          <a:xfrm>
            <a:off x="1334053" y="1076338"/>
            <a:ext cx="9523894" cy="4204038"/>
          </a:xfrm>
          <a:prstGeom prst="rect">
            <a:avLst/>
          </a:prstGeom>
        </p:spPr>
      </p:pic>
      <p:pic>
        <p:nvPicPr>
          <p:cNvPr id="11" name="Picture 10">
            <a:extLst>
              <a:ext uri="{FF2B5EF4-FFF2-40B4-BE49-F238E27FC236}">
                <a16:creationId xmlns:a16="http://schemas.microsoft.com/office/drawing/2014/main" id="{28DA9663-D497-3F9C-0010-2200DAFE6D65}"/>
              </a:ext>
            </a:extLst>
          </p:cNvPr>
          <p:cNvPicPr>
            <a:picLocks noChangeAspect="1"/>
          </p:cNvPicPr>
          <p:nvPr/>
        </p:nvPicPr>
        <p:blipFill>
          <a:blip r:embed="rId2"/>
          <a:srcRect t="54199" b="15891"/>
          <a:stretch/>
        </p:blipFill>
        <p:spPr>
          <a:xfrm>
            <a:off x="2141527" y="5309660"/>
            <a:ext cx="7149957" cy="944003"/>
          </a:xfrm>
          <a:prstGeom prst="rect">
            <a:avLst/>
          </a:prstGeom>
        </p:spPr>
      </p:pic>
      <p:sp>
        <p:nvSpPr>
          <p:cNvPr id="14" name="Rectangle 13">
            <a:extLst>
              <a:ext uri="{FF2B5EF4-FFF2-40B4-BE49-F238E27FC236}">
                <a16:creationId xmlns:a16="http://schemas.microsoft.com/office/drawing/2014/main" id="{7E1C36F8-7E34-D577-D02A-104F8A9243B2}"/>
              </a:ext>
            </a:extLst>
          </p:cNvPr>
          <p:cNvSpPr/>
          <p:nvPr/>
        </p:nvSpPr>
        <p:spPr>
          <a:xfrm>
            <a:off x="2141527" y="5312828"/>
            <a:ext cx="7149956" cy="9701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ANSWER</a:t>
            </a:r>
          </a:p>
        </p:txBody>
      </p:sp>
      <p:sp>
        <p:nvSpPr>
          <p:cNvPr id="15" name="TextBox 14">
            <a:extLst>
              <a:ext uri="{FF2B5EF4-FFF2-40B4-BE49-F238E27FC236}">
                <a16:creationId xmlns:a16="http://schemas.microsoft.com/office/drawing/2014/main" id="{B2162A07-A4E9-91E9-8C72-560F602FD216}"/>
              </a:ext>
            </a:extLst>
          </p:cNvPr>
          <p:cNvSpPr txBox="1"/>
          <p:nvPr/>
        </p:nvSpPr>
        <p:spPr>
          <a:xfrm>
            <a:off x="967862" y="453454"/>
            <a:ext cx="1681316" cy="769441"/>
          </a:xfrm>
          <a:prstGeom prst="rect">
            <a:avLst/>
          </a:prstGeom>
          <a:noFill/>
        </p:spPr>
        <p:txBody>
          <a:bodyPr wrap="square" lIns="91440" tIns="45720" rIns="91440" bIns="45720" rtlCol="0" anchor="t">
            <a:spAutoFit/>
          </a:bodyPr>
          <a:lstStyle/>
          <a:p>
            <a:r>
              <a:rPr lang="en-GB" sz="4400" dirty="0"/>
              <a:t>9)</a:t>
            </a:r>
          </a:p>
        </p:txBody>
      </p:sp>
    </p:spTree>
    <p:extLst>
      <p:ext uri="{BB962C8B-B14F-4D97-AF65-F5344CB8AC3E}">
        <p14:creationId xmlns:p14="http://schemas.microsoft.com/office/powerpoint/2010/main" val="1650561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E15C-2216-E4E1-24B7-1FCD1565E0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67BA59-1D45-9C06-0189-EAE85D2D2340}"/>
              </a:ext>
            </a:extLst>
          </p:cNvPr>
          <p:cNvSpPr>
            <a:spLocks noGrp="1"/>
          </p:cNvSpPr>
          <p:nvPr>
            <p:ph idx="1"/>
          </p:nvPr>
        </p:nvSpPr>
        <p:spPr/>
        <p:txBody>
          <a:bodyPr vert="horz" lIns="91440" tIns="45720" rIns="91440" bIns="45720" rtlCol="0" anchor="t">
            <a:normAutofit/>
          </a:bodyPr>
          <a:lstStyle/>
          <a:p>
            <a:r>
              <a:rPr lang="en-GB" sz="9600"/>
              <a:t>SZL WELLBEING AND SUPPORT</a:t>
            </a:r>
          </a:p>
        </p:txBody>
      </p:sp>
    </p:spTree>
    <p:extLst>
      <p:ext uri="{BB962C8B-B14F-4D97-AF65-F5344CB8AC3E}">
        <p14:creationId xmlns:p14="http://schemas.microsoft.com/office/powerpoint/2010/main" val="141315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BC5E-EB37-8F1A-DD88-C53A22BEFE12}"/>
              </a:ext>
            </a:extLst>
          </p:cNvPr>
          <p:cNvSpPr>
            <a:spLocks noGrp="1"/>
          </p:cNvSpPr>
          <p:nvPr>
            <p:ph type="title"/>
          </p:nvPr>
        </p:nvSpPr>
        <p:spPr/>
        <p:txBody>
          <a:bodyPr/>
          <a:lstStyle/>
          <a:p>
            <a:pPr algn="ctr"/>
            <a:r>
              <a:rPr lang="en-GB" b="1"/>
              <a:t>Well-Being </a:t>
            </a:r>
          </a:p>
        </p:txBody>
      </p:sp>
      <p:sp>
        <p:nvSpPr>
          <p:cNvPr id="3" name="Text Placeholder 2">
            <a:extLst>
              <a:ext uri="{FF2B5EF4-FFF2-40B4-BE49-F238E27FC236}">
                <a16:creationId xmlns:a16="http://schemas.microsoft.com/office/drawing/2014/main" id="{7652080D-0375-BD3C-8E77-28C1DBF766E2}"/>
              </a:ext>
            </a:extLst>
          </p:cNvPr>
          <p:cNvSpPr>
            <a:spLocks noGrp="1"/>
          </p:cNvSpPr>
          <p:nvPr>
            <p:ph type="body" idx="1"/>
          </p:nvPr>
        </p:nvSpPr>
        <p:spPr/>
        <p:txBody>
          <a:bodyPr/>
          <a:lstStyle/>
          <a:p>
            <a:r>
              <a:rPr lang="en-GB"/>
              <a:t>In school </a:t>
            </a:r>
          </a:p>
        </p:txBody>
      </p:sp>
      <p:sp>
        <p:nvSpPr>
          <p:cNvPr id="4" name="Content Placeholder 3">
            <a:extLst>
              <a:ext uri="{FF2B5EF4-FFF2-40B4-BE49-F238E27FC236}">
                <a16:creationId xmlns:a16="http://schemas.microsoft.com/office/drawing/2014/main" id="{6C284303-ED44-EF64-1DB6-B77CB0FF4DE7}"/>
              </a:ext>
            </a:extLst>
          </p:cNvPr>
          <p:cNvSpPr>
            <a:spLocks noGrp="1"/>
          </p:cNvSpPr>
          <p:nvPr>
            <p:ph sz="half" idx="2"/>
          </p:nvPr>
        </p:nvSpPr>
        <p:spPr/>
        <p:txBody>
          <a:bodyPr vert="horz" lIns="91440" tIns="45720" rIns="91440" bIns="45720" rtlCol="0" anchor="t">
            <a:normAutofit/>
          </a:bodyPr>
          <a:lstStyle/>
          <a:p>
            <a:pPr marL="0" indent="0">
              <a:buNone/>
            </a:pPr>
            <a:r>
              <a:rPr lang="en-GB"/>
              <a:t>Clear information about focus</a:t>
            </a:r>
          </a:p>
          <a:p>
            <a:pPr marL="0" indent="0">
              <a:buNone/>
            </a:pPr>
            <a:r>
              <a:rPr lang="en-GB"/>
              <a:t>An exam timetable </a:t>
            </a:r>
          </a:p>
          <a:p>
            <a:pPr marL="0" indent="0">
              <a:buNone/>
            </a:pPr>
            <a:r>
              <a:rPr lang="en-GB"/>
              <a:t>Shared procedures </a:t>
            </a:r>
          </a:p>
          <a:p>
            <a:pPr marL="0" indent="0">
              <a:buNone/>
            </a:pPr>
            <a:r>
              <a:rPr lang="en-GB"/>
              <a:t>Open door in the YGT </a:t>
            </a:r>
          </a:p>
          <a:p>
            <a:pPr marL="0" indent="0">
              <a:buNone/>
            </a:pPr>
            <a:r>
              <a:rPr lang="en-GB"/>
              <a:t>Liaison with Learning Support </a:t>
            </a:r>
          </a:p>
          <a:p>
            <a:pPr marL="0" indent="0">
              <a:buNone/>
            </a:pPr>
            <a:r>
              <a:rPr lang="en-GB"/>
              <a:t>Contact with home </a:t>
            </a:r>
          </a:p>
          <a:p>
            <a:pPr marL="0" indent="0">
              <a:buNone/>
            </a:pPr>
            <a:endParaRPr lang="en-GB"/>
          </a:p>
        </p:txBody>
      </p:sp>
      <p:sp>
        <p:nvSpPr>
          <p:cNvPr id="6" name="Text Placeholder 5">
            <a:extLst>
              <a:ext uri="{FF2B5EF4-FFF2-40B4-BE49-F238E27FC236}">
                <a16:creationId xmlns:a16="http://schemas.microsoft.com/office/drawing/2014/main" id="{1244663A-90DD-3275-FB0D-546B9A4655C6}"/>
              </a:ext>
            </a:extLst>
          </p:cNvPr>
          <p:cNvSpPr>
            <a:spLocks noGrp="1"/>
          </p:cNvSpPr>
          <p:nvPr>
            <p:ph type="body" sz="quarter" idx="3"/>
          </p:nvPr>
        </p:nvSpPr>
        <p:spPr/>
        <p:txBody>
          <a:bodyPr/>
          <a:lstStyle/>
          <a:p>
            <a:r>
              <a:rPr lang="en-GB"/>
              <a:t>At home</a:t>
            </a:r>
          </a:p>
        </p:txBody>
      </p:sp>
      <p:sp>
        <p:nvSpPr>
          <p:cNvPr id="5" name="Content Placeholder 4">
            <a:extLst>
              <a:ext uri="{FF2B5EF4-FFF2-40B4-BE49-F238E27FC236}">
                <a16:creationId xmlns:a16="http://schemas.microsoft.com/office/drawing/2014/main" id="{71B4A5FE-A0BF-CBCB-AA19-FD8370E2C753}"/>
              </a:ext>
            </a:extLst>
          </p:cNvPr>
          <p:cNvSpPr>
            <a:spLocks noGrp="1"/>
          </p:cNvSpPr>
          <p:nvPr>
            <p:ph sz="quarter" idx="4"/>
          </p:nvPr>
        </p:nvSpPr>
        <p:spPr/>
        <p:txBody>
          <a:bodyPr vert="horz" lIns="91440" tIns="45720" rIns="91440" bIns="45720" rtlCol="0" anchor="t">
            <a:normAutofit/>
          </a:bodyPr>
          <a:lstStyle/>
          <a:p>
            <a:pPr marL="0" indent="0">
              <a:buNone/>
            </a:pPr>
            <a:r>
              <a:rPr lang="en-GB"/>
              <a:t>Support with revision </a:t>
            </a:r>
          </a:p>
          <a:p>
            <a:pPr marL="0" indent="0">
              <a:buNone/>
            </a:pPr>
            <a:r>
              <a:rPr lang="en-GB"/>
              <a:t>A space to work </a:t>
            </a:r>
          </a:p>
          <a:p>
            <a:pPr marL="0" indent="0">
              <a:buNone/>
            </a:pPr>
            <a:r>
              <a:rPr lang="en-GB"/>
              <a:t>Boundaries</a:t>
            </a:r>
          </a:p>
          <a:p>
            <a:pPr marL="0" indent="0">
              <a:buNone/>
            </a:pPr>
            <a:r>
              <a:rPr lang="en-GB"/>
              <a:t>Rest breaks </a:t>
            </a:r>
          </a:p>
          <a:p>
            <a:pPr marL="0" indent="0">
              <a:buNone/>
            </a:pPr>
            <a:r>
              <a:rPr lang="en-GB"/>
              <a:t>Management of phone use </a:t>
            </a:r>
          </a:p>
          <a:p>
            <a:pPr marL="0" indent="0">
              <a:buNone/>
            </a:pPr>
            <a:r>
              <a:rPr lang="en-GB"/>
              <a:t>Balanced meals </a:t>
            </a:r>
          </a:p>
          <a:p>
            <a:pPr marL="0" indent="0">
              <a:buNone/>
            </a:pPr>
            <a:r>
              <a:rPr lang="en-GB"/>
              <a:t>Time outdoors/exercise </a:t>
            </a:r>
          </a:p>
          <a:p>
            <a:pPr marL="0" indent="0">
              <a:buNone/>
            </a:pPr>
            <a:endParaRPr lang="en-GB"/>
          </a:p>
          <a:p>
            <a:pPr marL="0" indent="0">
              <a:buNone/>
            </a:pPr>
            <a:endParaRPr lang="en-GB"/>
          </a:p>
        </p:txBody>
      </p:sp>
    </p:spTree>
    <p:extLst>
      <p:ext uri="{BB962C8B-B14F-4D97-AF65-F5344CB8AC3E}">
        <p14:creationId xmlns:p14="http://schemas.microsoft.com/office/powerpoint/2010/main" val="205681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BAD4-F5DB-766D-1F3B-BCD0FCD6D8E2}"/>
              </a:ext>
            </a:extLst>
          </p:cNvPr>
          <p:cNvSpPr>
            <a:spLocks noGrp="1"/>
          </p:cNvSpPr>
          <p:nvPr>
            <p:ph type="title"/>
          </p:nvPr>
        </p:nvSpPr>
        <p:spPr/>
        <p:txBody>
          <a:bodyPr/>
          <a:lstStyle/>
          <a:p>
            <a:pPr algn="ctr"/>
            <a:r>
              <a:rPr lang="en-GB" b="1"/>
              <a:t>Create a place to work </a:t>
            </a:r>
          </a:p>
        </p:txBody>
      </p:sp>
      <p:pic>
        <p:nvPicPr>
          <p:cNvPr id="6" name="Content Placeholder 5">
            <a:extLst>
              <a:ext uri="{FF2B5EF4-FFF2-40B4-BE49-F238E27FC236}">
                <a16:creationId xmlns:a16="http://schemas.microsoft.com/office/drawing/2014/main" id="{62797D06-A680-9CA5-E301-7184A5608992}"/>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sp>
        <p:nvSpPr>
          <p:cNvPr id="5" name="Content Placeholder 4">
            <a:extLst>
              <a:ext uri="{FF2B5EF4-FFF2-40B4-BE49-F238E27FC236}">
                <a16:creationId xmlns:a16="http://schemas.microsoft.com/office/drawing/2014/main" id="{D9E0815B-B184-B81F-5302-A3DF6D357677}"/>
              </a:ext>
            </a:extLst>
          </p:cNvPr>
          <p:cNvSpPr>
            <a:spLocks noGrp="1"/>
          </p:cNvSpPr>
          <p:nvPr>
            <p:ph sz="half" idx="2"/>
          </p:nvPr>
        </p:nvSpPr>
        <p:spPr/>
        <p:txBody>
          <a:bodyPr vert="horz" lIns="91440" tIns="45720" rIns="91440" bIns="45720" rtlCol="0" anchor="t">
            <a:normAutofit/>
          </a:bodyPr>
          <a:lstStyle/>
          <a:p>
            <a:pPr marL="0" indent="0">
              <a:buNone/>
            </a:pPr>
            <a:r>
              <a:rPr lang="en-GB"/>
              <a:t>A desk </a:t>
            </a:r>
          </a:p>
          <a:p>
            <a:pPr marL="0" indent="0">
              <a:buNone/>
            </a:pPr>
            <a:r>
              <a:rPr lang="en-GB"/>
              <a:t>A chair </a:t>
            </a:r>
          </a:p>
          <a:p>
            <a:pPr marL="0" indent="0">
              <a:buNone/>
            </a:pPr>
            <a:r>
              <a:rPr lang="en-GB"/>
              <a:t>Books</a:t>
            </a:r>
          </a:p>
          <a:p>
            <a:pPr marL="0" indent="0">
              <a:buNone/>
            </a:pPr>
            <a:r>
              <a:rPr lang="en-GB"/>
              <a:t>Pens </a:t>
            </a:r>
          </a:p>
          <a:p>
            <a:pPr marL="0" indent="0">
              <a:buNone/>
            </a:pPr>
            <a:r>
              <a:rPr lang="en-GB"/>
              <a:t>Highlighters</a:t>
            </a:r>
          </a:p>
          <a:p>
            <a:pPr marL="0" indent="0">
              <a:buNone/>
            </a:pPr>
            <a:r>
              <a:rPr lang="en-GB"/>
              <a:t>Post it </a:t>
            </a:r>
          </a:p>
        </p:txBody>
      </p:sp>
    </p:spTree>
    <p:extLst>
      <p:ext uri="{BB962C8B-B14F-4D97-AF65-F5344CB8AC3E}">
        <p14:creationId xmlns:p14="http://schemas.microsoft.com/office/powerpoint/2010/main" val="295948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FD2F7-E06A-E1AD-3554-CDB3BEF7D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EC26F-F2CC-728B-413A-62DD9886C45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3B6C4E-1F93-8A32-335E-04132852D527}"/>
              </a:ext>
            </a:extLst>
          </p:cNvPr>
          <p:cNvSpPr>
            <a:spLocks noGrp="1"/>
          </p:cNvSpPr>
          <p:nvPr>
            <p:ph idx="1"/>
          </p:nvPr>
        </p:nvSpPr>
        <p:spPr/>
        <p:txBody>
          <a:bodyPr vert="horz" lIns="91440" tIns="45720" rIns="91440" bIns="45720" rtlCol="0" anchor="t">
            <a:normAutofit/>
          </a:bodyPr>
          <a:lstStyle/>
          <a:p>
            <a:r>
              <a:rPr lang="en-GB" sz="9600"/>
              <a:t>TPR THE IMPACT OF COVID</a:t>
            </a:r>
          </a:p>
        </p:txBody>
      </p:sp>
    </p:spTree>
    <p:extLst>
      <p:ext uri="{BB962C8B-B14F-4D97-AF65-F5344CB8AC3E}">
        <p14:creationId xmlns:p14="http://schemas.microsoft.com/office/powerpoint/2010/main" val="408503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A53BEB9-7F41-9E9D-0456-EF8438E6FE6D}"/>
              </a:ext>
            </a:extLst>
          </p:cNvPr>
          <p:cNvGrpSpPr/>
          <p:nvPr/>
        </p:nvGrpSpPr>
        <p:grpSpPr>
          <a:xfrm>
            <a:off x="348644" y="339210"/>
            <a:ext cx="11686040" cy="1980605"/>
            <a:chOff x="348644" y="339211"/>
            <a:chExt cx="11686040" cy="1165062"/>
          </a:xfrm>
        </p:grpSpPr>
        <p:sp>
          <p:nvSpPr>
            <p:cNvPr id="4" name="Rectangle 3">
              <a:extLst>
                <a:ext uri="{FF2B5EF4-FFF2-40B4-BE49-F238E27FC236}">
                  <a16:creationId xmlns:a16="http://schemas.microsoft.com/office/drawing/2014/main" id="{BA0D9680-DEE5-963E-FE1D-C0556251B5A0}"/>
                </a:ext>
              </a:extLst>
            </p:cNvPr>
            <p:cNvSpPr/>
            <p:nvPr/>
          </p:nvSpPr>
          <p:spPr>
            <a:xfrm>
              <a:off x="1371696" y="343132"/>
              <a:ext cx="1064257" cy="116114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1</a:t>
              </a:r>
            </a:p>
          </p:txBody>
        </p:sp>
        <p:sp>
          <p:nvSpPr>
            <p:cNvPr id="6" name="Rectangle 5">
              <a:extLst>
                <a:ext uri="{FF2B5EF4-FFF2-40B4-BE49-F238E27FC236}">
                  <a16:creationId xmlns:a16="http://schemas.microsoft.com/office/drawing/2014/main" id="{F5316356-97E2-EBF6-8A56-4604CDF8C768}"/>
                </a:ext>
              </a:extLst>
            </p:cNvPr>
            <p:cNvSpPr/>
            <p:nvPr/>
          </p:nvSpPr>
          <p:spPr>
            <a:xfrm>
              <a:off x="2428715" y="343132"/>
              <a:ext cx="1133116" cy="116114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2</a:t>
              </a:r>
            </a:p>
          </p:txBody>
        </p:sp>
        <p:sp>
          <p:nvSpPr>
            <p:cNvPr id="7" name="Rectangle 6">
              <a:extLst>
                <a:ext uri="{FF2B5EF4-FFF2-40B4-BE49-F238E27FC236}">
                  <a16:creationId xmlns:a16="http://schemas.microsoft.com/office/drawing/2014/main" id="{BCEB60B0-A06D-7AC1-3155-C19B8C07BD31}"/>
                </a:ext>
              </a:extLst>
            </p:cNvPr>
            <p:cNvSpPr/>
            <p:nvPr/>
          </p:nvSpPr>
          <p:spPr>
            <a:xfrm>
              <a:off x="348644" y="343132"/>
              <a:ext cx="1064257" cy="116114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R</a:t>
              </a:r>
            </a:p>
          </p:txBody>
        </p:sp>
        <p:sp>
          <p:nvSpPr>
            <p:cNvPr id="8" name="Rectangle 7">
              <a:extLst>
                <a:ext uri="{FF2B5EF4-FFF2-40B4-BE49-F238E27FC236}">
                  <a16:creationId xmlns:a16="http://schemas.microsoft.com/office/drawing/2014/main" id="{913A18A2-DD6B-C9BE-E9C0-6C217EF10CD3}"/>
                </a:ext>
              </a:extLst>
            </p:cNvPr>
            <p:cNvSpPr/>
            <p:nvPr/>
          </p:nvSpPr>
          <p:spPr>
            <a:xfrm>
              <a:off x="3531021" y="343132"/>
              <a:ext cx="1064257" cy="116114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3</a:t>
              </a:r>
            </a:p>
          </p:txBody>
        </p:sp>
        <p:sp>
          <p:nvSpPr>
            <p:cNvPr id="9" name="Rectangle 8">
              <a:extLst>
                <a:ext uri="{FF2B5EF4-FFF2-40B4-BE49-F238E27FC236}">
                  <a16:creationId xmlns:a16="http://schemas.microsoft.com/office/drawing/2014/main" id="{D0127F54-C2D6-1C07-4660-954E06D04169}"/>
                </a:ext>
              </a:extLst>
            </p:cNvPr>
            <p:cNvSpPr/>
            <p:nvPr/>
          </p:nvSpPr>
          <p:spPr>
            <a:xfrm>
              <a:off x="4595278" y="343132"/>
              <a:ext cx="1064257" cy="116114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4</a:t>
              </a:r>
            </a:p>
          </p:txBody>
        </p:sp>
        <p:sp>
          <p:nvSpPr>
            <p:cNvPr id="10" name="Rectangle 9">
              <a:extLst>
                <a:ext uri="{FF2B5EF4-FFF2-40B4-BE49-F238E27FC236}">
                  <a16:creationId xmlns:a16="http://schemas.microsoft.com/office/drawing/2014/main" id="{55DC5C43-E0F2-F66A-FA7F-3F27EB149475}"/>
                </a:ext>
              </a:extLst>
            </p:cNvPr>
            <p:cNvSpPr/>
            <p:nvPr/>
          </p:nvSpPr>
          <p:spPr>
            <a:xfrm>
              <a:off x="5659535" y="343132"/>
              <a:ext cx="562011" cy="116114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5</a:t>
              </a:r>
            </a:p>
          </p:txBody>
        </p:sp>
        <p:sp>
          <p:nvSpPr>
            <p:cNvPr id="11" name="Rectangle 10">
              <a:extLst>
                <a:ext uri="{FF2B5EF4-FFF2-40B4-BE49-F238E27FC236}">
                  <a16:creationId xmlns:a16="http://schemas.microsoft.com/office/drawing/2014/main" id="{12C22F98-9902-F6AB-3D1E-3CDB976C2A0C}"/>
                </a:ext>
              </a:extLst>
            </p:cNvPr>
            <p:cNvSpPr/>
            <p:nvPr/>
          </p:nvSpPr>
          <p:spPr>
            <a:xfrm>
              <a:off x="6768154" y="339211"/>
              <a:ext cx="244997" cy="116114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6</a:t>
              </a:r>
            </a:p>
          </p:txBody>
        </p:sp>
        <p:sp>
          <p:nvSpPr>
            <p:cNvPr id="12" name="Rectangle 11">
              <a:extLst>
                <a:ext uri="{FF2B5EF4-FFF2-40B4-BE49-F238E27FC236}">
                  <a16:creationId xmlns:a16="http://schemas.microsoft.com/office/drawing/2014/main" id="{65A0F2E8-77CC-5CDA-DBD4-02C5B755D1FD}"/>
                </a:ext>
              </a:extLst>
            </p:cNvPr>
            <p:cNvSpPr/>
            <p:nvPr/>
          </p:nvSpPr>
          <p:spPr>
            <a:xfrm>
              <a:off x="7788050" y="339212"/>
              <a:ext cx="1064257" cy="1161141"/>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7</a:t>
              </a:r>
            </a:p>
          </p:txBody>
        </p:sp>
        <p:sp>
          <p:nvSpPr>
            <p:cNvPr id="13" name="Rectangle 12">
              <a:extLst>
                <a:ext uri="{FF2B5EF4-FFF2-40B4-BE49-F238E27FC236}">
                  <a16:creationId xmlns:a16="http://schemas.microsoft.com/office/drawing/2014/main" id="{03592840-0957-EF35-92AD-61F4C16318C0}"/>
                </a:ext>
              </a:extLst>
            </p:cNvPr>
            <p:cNvSpPr/>
            <p:nvPr/>
          </p:nvSpPr>
          <p:spPr>
            <a:xfrm>
              <a:off x="8865485" y="339212"/>
              <a:ext cx="1064257" cy="1161141"/>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8</a:t>
              </a:r>
            </a:p>
          </p:txBody>
        </p:sp>
        <p:sp>
          <p:nvSpPr>
            <p:cNvPr id="14" name="Rectangle 13">
              <a:extLst>
                <a:ext uri="{FF2B5EF4-FFF2-40B4-BE49-F238E27FC236}">
                  <a16:creationId xmlns:a16="http://schemas.microsoft.com/office/drawing/2014/main" id="{04B55628-B2FB-24A4-7307-86489266EF7B}"/>
                </a:ext>
              </a:extLst>
            </p:cNvPr>
            <p:cNvSpPr/>
            <p:nvPr/>
          </p:nvSpPr>
          <p:spPr>
            <a:xfrm>
              <a:off x="9936979" y="339212"/>
              <a:ext cx="1064257" cy="1161141"/>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9</a:t>
              </a:r>
            </a:p>
          </p:txBody>
        </p:sp>
        <p:sp>
          <p:nvSpPr>
            <p:cNvPr id="15" name="Rectangle 14">
              <a:extLst>
                <a:ext uri="{FF2B5EF4-FFF2-40B4-BE49-F238E27FC236}">
                  <a16:creationId xmlns:a16="http://schemas.microsoft.com/office/drawing/2014/main" id="{693D29F4-F1E7-6A33-F59B-0DC1EC5224F9}"/>
                </a:ext>
              </a:extLst>
            </p:cNvPr>
            <p:cNvSpPr/>
            <p:nvPr/>
          </p:nvSpPr>
          <p:spPr>
            <a:xfrm>
              <a:off x="10970427" y="339212"/>
              <a:ext cx="1064257" cy="1161141"/>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10</a:t>
              </a:r>
            </a:p>
          </p:txBody>
        </p:sp>
        <p:sp>
          <p:nvSpPr>
            <p:cNvPr id="17" name="Rectangle 16">
              <a:extLst>
                <a:ext uri="{FF2B5EF4-FFF2-40B4-BE49-F238E27FC236}">
                  <a16:creationId xmlns:a16="http://schemas.microsoft.com/office/drawing/2014/main" id="{F73DBDA2-F584-745F-081C-6020AE66B56D}"/>
                </a:ext>
              </a:extLst>
            </p:cNvPr>
            <p:cNvSpPr/>
            <p:nvPr/>
          </p:nvSpPr>
          <p:spPr>
            <a:xfrm>
              <a:off x="7544623" y="339211"/>
              <a:ext cx="244997" cy="116114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6</a:t>
              </a:r>
            </a:p>
          </p:txBody>
        </p:sp>
      </p:grpSp>
      <p:sp>
        <p:nvSpPr>
          <p:cNvPr id="27" name="Rectangle 9">
            <a:extLst>
              <a:ext uri="{FF2B5EF4-FFF2-40B4-BE49-F238E27FC236}">
                <a16:creationId xmlns:a16="http://schemas.microsoft.com/office/drawing/2014/main" id="{78A9A5CC-E002-F295-EA9C-92574FB33C08}"/>
              </a:ext>
            </a:extLst>
          </p:cNvPr>
          <p:cNvSpPr>
            <a:spLocks noChangeArrowheads="1"/>
          </p:cNvSpPr>
          <p:nvPr/>
        </p:nvSpPr>
        <p:spPr bwMode="auto">
          <a:xfrm>
            <a:off x="109325" y="3072348"/>
            <a:ext cx="1197334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a:ln>
                  <a:noFill/>
                </a:ln>
                <a:solidFill>
                  <a:schemeClr val="tx1"/>
                </a:solidFill>
                <a:effectLst/>
                <a:latin typeface="Arial" panose="020B0604020202020204" pitchFamily="34" charset="0"/>
              </a:rPr>
              <a:t>The last two years of KS2 are a time when children:</a:t>
            </a:r>
          </a:p>
          <a:p>
            <a:pPr lvl="1" eaLnBrk="0" fontAlgn="base" hangingPunct="0">
              <a:spcBef>
                <a:spcPct val="0"/>
              </a:spcBef>
              <a:spcAft>
                <a:spcPct val="0"/>
              </a:spcAft>
              <a:buFontTx/>
              <a:buChar char="•"/>
            </a:pPr>
            <a:r>
              <a:rPr lang="en-US" altLang="en-US" sz="2400">
                <a:latin typeface="Arial" panose="020B0604020202020204" pitchFamily="34" charset="0"/>
              </a:rPr>
              <a:t>d</a:t>
            </a:r>
            <a:r>
              <a:rPr kumimoji="0" lang="en-US" altLang="en-US" sz="2400" i="0" u="none" strike="noStrike" cap="none" normalizeH="0" baseline="0">
                <a:ln>
                  <a:noFill/>
                </a:ln>
                <a:solidFill>
                  <a:schemeClr val="tx1"/>
                </a:solidFill>
                <a:effectLst/>
                <a:latin typeface="Arial" panose="020B0604020202020204" pitchFamily="34" charset="0"/>
              </a:rPr>
              <a:t>evelop abstract and logical reasoning, as well as critical thinking. </a:t>
            </a:r>
          </a:p>
          <a:p>
            <a:pPr lvl="1" eaLnBrk="0" fontAlgn="base" hangingPunct="0">
              <a:spcBef>
                <a:spcPct val="0"/>
              </a:spcBef>
              <a:spcAft>
                <a:spcPct val="0"/>
              </a:spcAft>
              <a:buFontTx/>
              <a:buChar char="•"/>
            </a:pPr>
            <a:r>
              <a:rPr kumimoji="0" lang="en-US" altLang="en-US" sz="2400" i="0" u="none" strike="noStrike" cap="none" normalizeH="0" baseline="0">
                <a:ln>
                  <a:noFill/>
                </a:ln>
                <a:solidFill>
                  <a:schemeClr val="tx1"/>
                </a:solidFill>
                <a:effectLst/>
                <a:latin typeface="Arial" panose="020B0604020202020204" pitchFamily="34" charset="0"/>
              </a:rPr>
              <a:t>often move from “learning to read” to “reading to learn.”</a:t>
            </a:r>
          </a:p>
          <a:p>
            <a:pPr lvl="1" eaLnBrk="0" fontAlgn="base" hangingPunct="0">
              <a:spcBef>
                <a:spcPct val="0"/>
              </a:spcBef>
              <a:spcAft>
                <a:spcPct val="0"/>
              </a:spcAft>
              <a:buFontTx/>
              <a:buChar char="•"/>
            </a:pPr>
            <a:r>
              <a:rPr kumimoji="0" lang="en-US" altLang="en-US" sz="2400" i="0" u="none" strike="noStrike" cap="none" normalizeH="0" baseline="0">
                <a:ln>
                  <a:noFill/>
                </a:ln>
                <a:solidFill>
                  <a:schemeClr val="tx1"/>
                </a:solidFill>
                <a:effectLst/>
                <a:latin typeface="Arial" panose="020B0604020202020204" pitchFamily="34" charset="0"/>
              </a:rPr>
              <a:t>develop independence, resilience, and self-regulation.</a:t>
            </a:r>
          </a:p>
          <a:p>
            <a:pPr lvl="1" eaLnBrk="0" fontAlgn="base" hangingPunct="0">
              <a:spcBef>
                <a:spcPct val="0"/>
              </a:spcBef>
              <a:spcAft>
                <a:spcPct val="0"/>
              </a:spcAft>
              <a:buFontTx/>
              <a:buChar char="•"/>
            </a:pPr>
            <a:endParaRPr lang="en-US" altLang="en-US" sz="2400">
              <a:latin typeface="Arial" panose="020B0604020202020204" pitchFamily="34" charset="0"/>
            </a:endParaRPr>
          </a:p>
          <a:p>
            <a:pPr eaLnBrk="0" fontAlgn="base" hangingPunct="0">
              <a:spcBef>
                <a:spcPct val="0"/>
              </a:spcBef>
              <a:spcAft>
                <a:spcPct val="0"/>
              </a:spcAft>
              <a:buFontTx/>
              <a:buChar char="•"/>
            </a:pPr>
            <a:r>
              <a:rPr kumimoji="0" lang="en-US" altLang="en-US" sz="2400" i="0" u="none" strike="noStrike" cap="none" normalizeH="0" baseline="0">
                <a:ln>
                  <a:noFill/>
                </a:ln>
                <a:solidFill>
                  <a:schemeClr val="tx1"/>
                </a:solidFill>
                <a:effectLst/>
                <a:latin typeface="Arial" panose="020B0604020202020204" pitchFamily="34" charset="0"/>
              </a:rPr>
              <a:t>The interruption to Year 5 and 6 has created students more likely to:</a:t>
            </a:r>
          </a:p>
          <a:p>
            <a:pPr lvl="1" eaLnBrk="0" fontAlgn="base" hangingPunct="0">
              <a:spcBef>
                <a:spcPct val="0"/>
              </a:spcBef>
              <a:spcAft>
                <a:spcPct val="0"/>
              </a:spcAft>
              <a:buFontTx/>
              <a:buChar char="•"/>
            </a:pPr>
            <a:r>
              <a:rPr lang="en-US" altLang="en-US" sz="2400">
                <a:latin typeface="Arial" panose="020B0604020202020204" pitchFamily="34" charset="0"/>
              </a:rPr>
              <a:t>h</a:t>
            </a:r>
            <a:r>
              <a:rPr kumimoji="0" lang="en-US" altLang="en-US" sz="2400" i="0" u="none" strike="noStrike" cap="none" normalizeH="0" baseline="0">
                <a:ln>
                  <a:noFill/>
                </a:ln>
                <a:solidFill>
                  <a:schemeClr val="tx1"/>
                </a:solidFill>
                <a:effectLst/>
                <a:latin typeface="Arial" panose="020B0604020202020204" pitchFamily="34" charset="0"/>
              </a:rPr>
              <a:t>ave lower confidence in learning and lower motivation.</a:t>
            </a:r>
          </a:p>
          <a:p>
            <a:pPr lvl="1" eaLnBrk="0" fontAlgn="base" hangingPunct="0">
              <a:spcBef>
                <a:spcPct val="0"/>
              </a:spcBef>
              <a:spcAft>
                <a:spcPct val="0"/>
              </a:spcAft>
              <a:buFontTx/>
              <a:buChar char="•"/>
            </a:pPr>
            <a:r>
              <a:rPr lang="en-US" altLang="en-US" sz="2400">
                <a:latin typeface="Arial" panose="020B0604020202020204" pitchFamily="34" charset="0"/>
              </a:rPr>
              <a:t>f</a:t>
            </a:r>
            <a:r>
              <a:rPr kumimoji="0" lang="en-US" altLang="en-US" sz="2400" i="0" u="none" strike="noStrike" cap="none" normalizeH="0" baseline="0">
                <a:ln>
                  <a:noFill/>
                </a:ln>
                <a:solidFill>
                  <a:schemeClr val="tx1"/>
                </a:solidFill>
                <a:effectLst/>
                <a:latin typeface="Arial" panose="020B0604020202020204" pitchFamily="34" charset="0"/>
              </a:rPr>
              <a:t>ind it challenging to adapt to the pace of secondary education.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812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02E5C-E21F-0D96-1740-D25B9A485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CE482-6BA1-8863-84E5-5644E76FF0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B5E1CCB-26B4-C1CD-6A9C-049914CE8184}"/>
              </a:ext>
            </a:extLst>
          </p:cNvPr>
          <p:cNvSpPr>
            <a:spLocks noGrp="1"/>
          </p:cNvSpPr>
          <p:nvPr>
            <p:ph idx="1"/>
          </p:nvPr>
        </p:nvSpPr>
        <p:spPr/>
        <p:txBody>
          <a:bodyPr vert="horz" lIns="91440" tIns="45720" rIns="91440" bIns="45720" rtlCol="0" anchor="t">
            <a:normAutofit fontScale="92500" lnSpcReduction="20000"/>
          </a:bodyPr>
          <a:lstStyle/>
          <a:p>
            <a:r>
              <a:rPr lang="en-GB" sz="9600"/>
              <a:t>SZL IQS AND INTERVENTIONS AND ATTAINMENT GRADES</a:t>
            </a:r>
          </a:p>
        </p:txBody>
      </p:sp>
    </p:spTree>
    <p:extLst>
      <p:ext uri="{BB962C8B-B14F-4D97-AF65-F5344CB8AC3E}">
        <p14:creationId xmlns:p14="http://schemas.microsoft.com/office/powerpoint/2010/main" val="250864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E1655-8617-E37B-F404-6A58D7F417DB}"/>
              </a:ext>
            </a:extLst>
          </p:cNvPr>
          <p:cNvSpPr>
            <a:spLocks noGrp="1"/>
          </p:cNvSpPr>
          <p:nvPr>
            <p:ph type="title"/>
          </p:nvPr>
        </p:nvSpPr>
        <p:spPr/>
        <p:txBody>
          <a:bodyPr/>
          <a:lstStyle/>
          <a:p>
            <a:pPr algn="ctr"/>
            <a:r>
              <a:rPr lang="en-GB" b="1"/>
              <a:t>Academic Review </a:t>
            </a:r>
          </a:p>
        </p:txBody>
      </p:sp>
      <p:sp>
        <p:nvSpPr>
          <p:cNvPr id="5" name="Content Placeholder 4">
            <a:extLst>
              <a:ext uri="{FF2B5EF4-FFF2-40B4-BE49-F238E27FC236}">
                <a16:creationId xmlns:a16="http://schemas.microsoft.com/office/drawing/2014/main" id="{2A0205E0-004A-882E-0656-2EB04E5932D5}"/>
              </a:ext>
            </a:extLst>
          </p:cNvPr>
          <p:cNvSpPr>
            <a:spLocks noGrp="1"/>
          </p:cNvSpPr>
          <p:nvPr>
            <p:ph sz="half" idx="1"/>
          </p:nvPr>
        </p:nvSpPr>
        <p:spPr/>
        <p:txBody>
          <a:bodyPr vert="horz" lIns="91440" tIns="45720" rIns="91440" bIns="45720" rtlCol="0" anchor="t">
            <a:normAutofit/>
          </a:bodyPr>
          <a:lstStyle/>
          <a:p>
            <a:pPr marL="0" indent="0">
              <a:buNone/>
            </a:pPr>
            <a:endParaRPr lang="en-GB" b="1"/>
          </a:p>
          <a:p>
            <a:pPr marL="0" indent="0">
              <a:buNone/>
            </a:pPr>
            <a:r>
              <a:rPr lang="en-GB" b="1"/>
              <a:t>Aspiration </a:t>
            </a:r>
          </a:p>
          <a:p>
            <a:pPr marL="0" indent="0">
              <a:buNone/>
            </a:pPr>
            <a:r>
              <a:rPr lang="en-GB" b="1"/>
              <a:t>Ambition </a:t>
            </a:r>
          </a:p>
          <a:p>
            <a:pPr marL="0" indent="0">
              <a:buNone/>
            </a:pPr>
            <a:r>
              <a:rPr lang="en-GB" b="1"/>
              <a:t>Acceleration </a:t>
            </a:r>
          </a:p>
          <a:p>
            <a:pPr marL="0" indent="0">
              <a:buNone/>
            </a:pPr>
            <a:r>
              <a:rPr lang="en-GB" b="1"/>
              <a:t>Action </a:t>
            </a:r>
          </a:p>
        </p:txBody>
      </p:sp>
      <p:pic>
        <p:nvPicPr>
          <p:cNvPr id="8" name="Content Placeholder 7">
            <a:extLst>
              <a:ext uri="{FF2B5EF4-FFF2-40B4-BE49-F238E27FC236}">
                <a16:creationId xmlns:a16="http://schemas.microsoft.com/office/drawing/2014/main" id="{4372F984-377D-AD7C-E2AA-4AF53249208D}"/>
              </a:ext>
            </a:extLst>
          </p:cNvPr>
          <p:cNvPicPr>
            <a:picLocks noGrp="1" noChangeAspect="1"/>
          </p:cNvPicPr>
          <p:nvPr>
            <p:ph sz="half" idx="2"/>
          </p:nvPr>
        </p:nvPicPr>
        <p:blipFill>
          <a:blip r:embed="rId2"/>
          <a:stretch>
            <a:fillRect/>
          </a:stretch>
        </p:blipFill>
        <p:spPr>
          <a:xfrm>
            <a:off x="7186139" y="1825625"/>
            <a:ext cx="3153721" cy="4351338"/>
          </a:xfrm>
        </p:spPr>
      </p:pic>
    </p:spTree>
    <p:extLst>
      <p:ext uri="{BB962C8B-B14F-4D97-AF65-F5344CB8AC3E}">
        <p14:creationId xmlns:p14="http://schemas.microsoft.com/office/powerpoint/2010/main" val="346734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A3B4-0227-C4F3-8BAC-8D250C9C6184}"/>
              </a:ext>
            </a:extLst>
          </p:cNvPr>
          <p:cNvSpPr>
            <a:spLocks noGrp="1"/>
          </p:cNvSpPr>
          <p:nvPr>
            <p:ph type="title"/>
          </p:nvPr>
        </p:nvSpPr>
        <p:spPr/>
        <p:txBody>
          <a:bodyPr/>
          <a:lstStyle/>
          <a:p>
            <a:pPr algn="ctr"/>
            <a:r>
              <a:rPr lang="en-GB" b="1"/>
              <a:t>Target Grade </a:t>
            </a:r>
          </a:p>
        </p:txBody>
      </p:sp>
      <p:sp>
        <p:nvSpPr>
          <p:cNvPr id="3" name="Content Placeholder 2">
            <a:extLst>
              <a:ext uri="{FF2B5EF4-FFF2-40B4-BE49-F238E27FC236}">
                <a16:creationId xmlns:a16="http://schemas.microsoft.com/office/drawing/2014/main" id="{315EF158-EAC3-1334-C585-0CD8B3F1CB5C}"/>
              </a:ext>
            </a:extLst>
          </p:cNvPr>
          <p:cNvSpPr>
            <a:spLocks noGrp="1"/>
          </p:cNvSpPr>
          <p:nvPr>
            <p:ph sz="half" idx="1"/>
          </p:nvPr>
        </p:nvSpPr>
        <p:spPr/>
        <p:txBody>
          <a:bodyPr vert="horz" lIns="91440" tIns="45720" rIns="91440" bIns="45720" rtlCol="0" anchor="t">
            <a:normAutofit/>
          </a:bodyPr>
          <a:lstStyle/>
          <a:p>
            <a:pPr marL="0" indent="0">
              <a:buNone/>
            </a:pPr>
            <a:endParaRPr lang="en-GB"/>
          </a:p>
          <a:p>
            <a:pPr marL="0" indent="0">
              <a:buNone/>
            </a:pPr>
            <a:endParaRPr lang="en-GB"/>
          </a:p>
          <a:p>
            <a:pPr marL="0" indent="0">
              <a:buNone/>
            </a:pPr>
            <a:r>
              <a:rPr lang="en-GB"/>
              <a:t>A grade to aim for </a:t>
            </a:r>
          </a:p>
          <a:p>
            <a:pPr marL="0" indent="0">
              <a:buNone/>
            </a:pPr>
            <a:r>
              <a:rPr lang="en-GB"/>
              <a:t>Based on previous attainment </a:t>
            </a:r>
          </a:p>
          <a:p>
            <a:pPr marL="0" indent="0">
              <a:buNone/>
            </a:pPr>
            <a:r>
              <a:rPr lang="en-GB"/>
              <a:t>CAT scores </a:t>
            </a:r>
          </a:p>
          <a:p>
            <a:pPr marL="0" indent="0">
              <a:buNone/>
            </a:pPr>
            <a:r>
              <a:rPr lang="en-GB"/>
              <a:t>This Year 10 have no SATS</a:t>
            </a:r>
          </a:p>
        </p:txBody>
      </p:sp>
      <p:pic>
        <p:nvPicPr>
          <p:cNvPr id="5" name="Content Placeholder 4">
            <a:extLst>
              <a:ext uri="{FF2B5EF4-FFF2-40B4-BE49-F238E27FC236}">
                <a16:creationId xmlns:a16="http://schemas.microsoft.com/office/drawing/2014/main" id="{60C121A8-582D-02BB-EF25-301FCC54C165}"/>
              </a:ext>
            </a:extLst>
          </p:cNvPr>
          <p:cNvPicPr>
            <a:picLocks noGrp="1" noChangeAspect="1"/>
          </p:cNvPicPr>
          <p:nvPr>
            <p:ph sz="half" idx="2"/>
          </p:nvPr>
        </p:nvPicPr>
        <p:blipFill>
          <a:blip r:embed="rId2"/>
          <a:stretch>
            <a:fillRect/>
          </a:stretch>
        </p:blipFill>
        <p:spPr>
          <a:xfrm>
            <a:off x="6172200" y="1959690"/>
            <a:ext cx="5181600" cy="4083208"/>
          </a:xfrm>
          <a:prstGeom prst="rect">
            <a:avLst/>
          </a:prstGeom>
        </p:spPr>
      </p:pic>
    </p:spTree>
    <p:extLst>
      <p:ext uri="{BB962C8B-B14F-4D97-AF65-F5344CB8AC3E}">
        <p14:creationId xmlns:p14="http://schemas.microsoft.com/office/powerpoint/2010/main" val="29117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C7C59-CB0D-D2FB-3DE1-EDE7345EB0E9}"/>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72A5121-9244-5040-CF7F-E84F18F27610}"/>
              </a:ext>
            </a:extLst>
          </p:cNvPr>
          <p:cNvSpPr/>
          <p:nvPr/>
        </p:nvSpPr>
        <p:spPr>
          <a:xfrm>
            <a:off x="3205065" y="467195"/>
            <a:ext cx="4100182" cy="537003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BBAB325F-0B75-0920-0AAC-183C21CC8105}"/>
              </a:ext>
            </a:extLst>
          </p:cNvPr>
          <p:cNvSpPr txBox="1"/>
          <p:nvPr/>
        </p:nvSpPr>
        <p:spPr>
          <a:xfrm>
            <a:off x="3475837" y="626672"/>
            <a:ext cx="544182" cy="50552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3600" dirty="0">
                <a:ea typeface="Calibri"/>
                <a:cs typeface="Calibri"/>
              </a:rPr>
              <a:t>1</a:t>
            </a:r>
          </a:p>
          <a:p>
            <a:r>
              <a:rPr lang="en-US" sz="3600" dirty="0">
                <a:ea typeface="Calibri"/>
                <a:cs typeface="Calibri"/>
              </a:rPr>
              <a:t>2</a:t>
            </a:r>
          </a:p>
          <a:p>
            <a:r>
              <a:rPr lang="en-US" sz="3600" dirty="0">
                <a:ea typeface="Calibri"/>
                <a:cs typeface="Calibri"/>
              </a:rPr>
              <a:t>3</a:t>
            </a:r>
          </a:p>
          <a:p>
            <a:r>
              <a:rPr lang="en-US" sz="3600" dirty="0">
                <a:ea typeface="Calibri"/>
                <a:cs typeface="Calibri"/>
              </a:rPr>
              <a:t>4</a:t>
            </a:r>
          </a:p>
          <a:p>
            <a:r>
              <a:rPr lang="en-US" sz="3600" dirty="0">
                <a:ea typeface="Calibri"/>
                <a:cs typeface="Calibri"/>
              </a:rPr>
              <a:t>5</a:t>
            </a:r>
          </a:p>
          <a:p>
            <a:r>
              <a:rPr lang="en-US" sz="3600">
                <a:ea typeface="Calibri"/>
                <a:cs typeface="Calibri"/>
              </a:rPr>
              <a:t>6</a:t>
            </a:r>
          </a:p>
          <a:p>
            <a:r>
              <a:rPr lang="en-US" sz="3600">
                <a:ea typeface="Calibri"/>
                <a:cs typeface="Calibri"/>
              </a:rPr>
              <a:t>7</a:t>
            </a:r>
            <a:endParaRPr lang="en-US" sz="3600" dirty="0">
              <a:ea typeface="Calibri"/>
              <a:cs typeface="Calibri"/>
            </a:endParaRPr>
          </a:p>
          <a:p>
            <a:r>
              <a:rPr lang="en-US" sz="3600" dirty="0">
                <a:ea typeface="Calibri"/>
                <a:cs typeface="Calibri"/>
              </a:rPr>
              <a:t>8</a:t>
            </a:r>
          </a:p>
          <a:p>
            <a:r>
              <a:rPr lang="en-US" sz="3600" dirty="0">
                <a:ea typeface="Calibri"/>
                <a:cs typeface="Calibri"/>
              </a:rPr>
              <a:t>9</a:t>
            </a:r>
          </a:p>
        </p:txBody>
      </p:sp>
    </p:spTree>
    <p:extLst>
      <p:ext uri="{BB962C8B-B14F-4D97-AF65-F5344CB8AC3E}">
        <p14:creationId xmlns:p14="http://schemas.microsoft.com/office/powerpoint/2010/main" val="2566715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C9B8-A4C1-3E14-9545-F71AD13B8366}"/>
              </a:ext>
            </a:extLst>
          </p:cNvPr>
          <p:cNvSpPr>
            <a:spLocks noGrp="1"/>
          </p:cNvSpPr>
          <p:nvPr>
            <p:ph type="title"/>
          </p:nvPr>
        </p:nvSpPr>
        <p:spPr/>
        <p:txBody>
          <a:bodyPr/>
          <a:lstStyle/>
          <a:p>
            <a:pPr algn="ctr"/>
            <a:r>
              <a:rPr lang="en-GB" b="1"/>
              <a:t>Don’t put the lid on the jar … </a:t>
            </a:r>
          </a:p>
        </p:txBody>
      </p:sp>
      <p:sp>
        <p:nvSpPr>
          <p:cNvPr id="3" name="Content Placeholder 2">
            <a:extLst>
              <a:ext uri="{FF2B5EF4-FFF2-40B4-BE49-F238E27FC236}">
                <a16:creationId xmlns:a16="http://schemas.microsoft.com/office/drawing/2014/main" id="{F9638096-C021-E29A-021B-646550545B96}"/>
              </a:ext>
            </a:extLst>
          </p:cNvPr>
          <p:cNvSpPr>
            <a:spLocks noGrp="1"/>
          </p:cNvSpPr>
          <p:nvPr>
            <p:ph sz="half" idx="1"/>
          </p:nvPr>
        </p:nvSpPr>
        <p:spPr/>
        <p:txBody>
          <a:bodyPr vert="horz" lIns="91440" tIns="45720" rIns="91440" bIns="45720" rtlCol="0" anchor="t">
            <a:normAutofit fontScale="62500" lnSpcReduction="20000"/>
          </a:bodyPr>
          <a:lstStyle/>
          <a:p>
            <a:pPr marL="0" indent="0">
              <a:lnSpc>
                <a:spcPts val="2400"/>
              </a:lnSpc>
              <a:buNone/>
            </a:pPr>
            <a:r>
              <a:rPr lang="en-GB" b="0" i="0">
                <a:effectLst/>
                <a:latin typeface="Arial"/>
                <a:cs typeface="Arial"/>
              </a:rPr>
              <a:t>There’s an old story about a boy who catches a live grasshopper and places it in a glass jar and then screws the lid on tightly. The boy watches the grasshopper with great interest. At first, the grasshopper leaps up trying to escape, each time hitting his head against the lid. This goes on for a while until eventually the grasshopper stops jumping and sits at the bottom of the jar.</a:t>
            </a:r>
          </a:p>
          <a:p>
            <a:pPr marL="0" indent="0" algn="l">
              <a:lnSpc>
                <a:spcPts val="2400"/>
              </a:lnSpc>
              <a:buNone/>
            </a:pPr>
            <a:r>
              <a:rPr lang="en-GB" b="0" i="0">
                <a:effectLst/>
                <a:latin typeface="Arial"/>
                <a:cs typeface="Arial"/>
              </a:rPr>
              <a:t>After a while, the boy removes the lid, providing a clear path to freedom. But now the grasshopper is conditioned to believe that it can’t escape, so it doesn’t jump at all. And so, it stops trying. It is now trapped by a barrier that no longer exists.</a:t>
            </a:r>
          </a:p>
          <a:p>
            <a:endParaRPr lang="en-GB"/>
          </a:p>
        </p:txBody>
      </p:sp>
      <p:pic>
        <p:nvPicPr>
          <p:cNvPr id="5" name="Content Placeholder 4">
            <a:extLst>
              <a:ext uri="{FF2B5EF4-FFF2-40B4-BE49-F238E27FC236}">
                <a16:creationId xmlns:a16="http://schemas.microsoft.com/office/drawing/2014/main" id="{E91E0C7E-27D6-E74D-3EC1-E1A45BF81081}"/>
              </a:ext>
            </a:extLst>
          </p:cNvPr>
          <p:cNvPicPr>
            <a:picLocks noGrp="1" noChangeAspect="1"/>
          </p:cNvPicPr>
          <p:nvPr>
            <p:ph sz="half" idx="2"/>
          </p:nvPr>
        </p:nvPicPr>
        <p:blipFill>
          <a:blip r:embed="rId2"/>
          <a:stretch>
            <a:fillRect/>
          </a:stretch>
        </p:blipFill>
        <p:spPr>
          <a:xfrm>
            <a:off x="7023118" y="1825625"/>
            <a:ext cx="3479764" cy="4351338"/>
          </a:xfrm>
          <a:prstGeom prst="rect">
            <a:avLst/>
          </a:prstGeom>
        </p:spPr>
      </p:pic>
    </p:spTree>
    <p:extLst>
      <p:ext uri="{BB962C8B-B14F-4D97-AF65-F5344CB8AC3E}">
        <p14:creationId xmlns:p14="http://schemas.microsoft.com/office/powerpoint/2010/main" val="1473855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2AD4-5C27-7690-12AF-C4160484C84D}"/>
              </a:ext>
            </a:extLst>
          </p:cNvPr>
          <p:cNvSpPr>
            <a:spLocks noGrp="1"/>
          </p:cNvSpPr>
          <p:nvPr>
            <p:ph type="title"/>
          </p:nvPr>
        </p:nvSpPr>
        <p:spPr/>
        <p:txBody>
          <a:bodyPr/>
          <a:lstStyle/>
          <a:p>
            <a:pPr algn="ctr"/>
            <a:r>
              <a:rPr lang="en-GB" b="1"/>
              <a:t>Your target is not the limit …</a:t>
            </a:r>
          </a:p>
        </p:txBody>
      </p:sp>
      <p:sp>
        <p:nvSpPr>
          <p:cNvPr id="3" name="Content Placeholder 2">
            <a:extLst>
              <a:ext uri="{FF2B5EF4-FFF2-40B4-BE49-F238E27FC236}">
                <a16:creationId xmlns:a16="http://schemas.microsoft.com/office/drawing/2014/main" id="{15095BE4-C8A4-0DD0-5BBD-84493B2245AB}"/>
              </a:ext>
            </a:extLst>
          </p:cNvPr>
          <p:cNvSpPr>
            <a:spLocks noGrp="1"/>
          </p:cNvSpPr>
          <p:nvPr>
            <p:ph sz="half" idx="1"/>
          </p:nvPr>
        </p:nvSpPr>
        <p:spPr/>
        <p:txBody>
          <a:bodyPr vert="horz" lIns="91440" tIns="45720" rIns="91440" bIns="45720" rtlCol="0" anchor="t">
            <a:normAutofit/>
          </a:bodyPr>
          <a:lstStyle/>
          <a:p>
            <a:pPr marL="0" indent="0">
              <a:buNone/>
            </a:pPr>
            <a:endParaRPr lang="en-GB" b="1"/>
          </a:p>
          <a:p>
            <a:pPr marL="0" indent="0">
              <a:buNone/>
            </a:pPr>
            <a:endParaRPr lang="en-GB" b="1"/>
          </a:p>
          <a:p>
            <a:pPr marL="0" indent="0">
              <a:buNone/>
            </a:pPr>
            <a:r>
              <a:rPr lang="en-GB" b="1"/>
              <a:t>… it's an estimate based on previous attainment …</a:t>
            </a:r>
          </a:p>
          <a:p>
            <a:pPr marL="0" indent="0">
              <a:buNone/>
            </a:pPr>
            <a:endParaRPr lang="en-GB" b="1"/>
          </a:p>
          <a:p>
            <a:pPr marL="0" indent="0">
              <a:buNone/>
            </a:pPr>
            <a:r>
              <a:rPr lang="en-GB" b="1"/>
              <a:t>… it does not define the student !</a:t>
            </a:r>
          </a:p>
        </p:txBody>
      </p:sp>
      <p:pic>
        <p:nvPicPr>
          <p:cNvPr id="5" name="Content Placeholder 4">
            <a:extLst>
              <a:ext uri="{FF2B5EF4-FFF2-40B4-BE49-F238E27FC236}">
                <a16:creationId xmlns:a16="http://schemas.microsoft.com/office/drawing/2014/main" id="{39071D6A-A9C5-8DC0-A5EF-7F74EB396825}"/>
              </a:ext>
            </a:extLst>
          </p:cNvPr>
          <p:cNvPicPr>
            <a:picLocks noGrp="1" noChangeAspect="1"/>
          </p:cNvPicPr>
          <p:nvPr>
            <p:ph sz="half" idx="2"/>
          </p:nvPr>
        </p:nvPicPr>
        <p:blipFill>
          <a:blip r:embed="rId2"/>
          <a:stretch>
            <a:fillRect/>
          </a:stretch>
        </p:blipFill>
        <p:spPr>
          <a:xfrm>
            <a:off x="6587331" y="1825625"/>
            <a:ext cx="4351338" cy="4351338"/>
          </a:xfrm>
          <a:prstGeom prst="rect">
            <a:avLst/>
          </a:prstGeom>
        </p:spPr>
      </p:pic>
    </p:spTree>
    <p:extLst>
      <p:ext uri="{BB962C8B-B14F-4D97-AF65-F5344CB8AC3E}">
        <p14:creationId xmlns:p14="http://schemas.microsoft.com/office/powerpoint/2010/main" val="428514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E8BA-50EA-5D36-F8F3-AE04AB6DB983}"/>
              </a:ext>
            </a:extLst>
          </p:cNvPr>
          <p:cNvSpPr>
            <a:spLocks noGrp="1"/>
          </p:cNvSpPr>
          <p:nvPr>
            <p:ph type="title"/>
          </p:nvPr>
        </p:nvSpPr>
        <p:spPr/>
        <p:txBody>
          <a:bodyPr/>
          <a:lstStyle/>
          <a:p>
            <a:pPr algn="ctr"/>
            <a:r>
              <a:rPr lang="en-GB" b="1"/>
              <a:t>Current Attainment</a:t>
            </a:r>
          </a:p>
        </p:txBody>
      </p:sp>
      <p:sp>
        <p:nvSpPr>
          <p:cNvPr id="3" name="Content Placeholder 2">
            <a:extLst>
              <a:ext uri="{FF2B5EF4-FFF2-40B4-BE49-F238E27FC236}">
                <a16:creationId xmlns:a16="http://schemas.microsoft.com/office/drawing/2014/main" id="{C835B8CF-F07D-C396-F5AF-E7D5054448A0}"/>
              </a:ext>
            </a:extLst>
          </p:cNvPr>
          <p:cNvSpPr>
            <a:spLocks noGrp="1"/>
          </p:cNvSpPr>
          <p:nvPr>
            <p:ph sz="half" idx="1"/>
          </p:nvPr>
        </p:nvSpPr>
        <p:spPr/>
        <p:txBody>
          <a:bodyPr vert="horz" lIns="91440" tIns="45720" rIns="91440" bIns="45720" rtlCol="0" anchor="t">
            <a:normAutofit/>
          </a:bodyPr>
          <a:lstStyle/>
          <a:p>
            <a:pPr marL="0" indent="0" algn="ctr">
              <a:buNone/>
            </a:pPr>
            <a:endParaRPr lang="en-GB"/>
          </a:p>
          <a:p>
            <a:pPr marL="0" indent="0" algn="ctr">
              <a:buNone/>
            </a:pPr>
            <a:r>
              <a:rPr lang="en-GB"/>
              <a:t>This where the teacher thinks the student is now </a:t>
            </a:r>
          </a:p>
        </p:txBody>
      </p:sp>
      <p:pic>
        <p:nvPicPr>
          <p:cNvPr id="5" name="Content Placeholder 4">
            <a:extLst>
              <a:ext uri="{FF2B5EF4-FFF2-40B4-BE49-F238E27FC236}">
                <a16:creationId xmlns:a16="http://schemas.microsoft.com/office/drawing/2014/main" id="{49FCFC6A-39DA-88B4-5406-E0250AE8E26C}"/>
              </a:ext>
            </a:extLst>
          </p:cNvPr>
          <p:cNvPicPr>
            <a:picLocks noGrp="1" noChangeAspect="1"/>
          </p:cNvPicPr>
          <p:nvPr>
            <p:ph sz="half" idx="2"/>
          </p:nvPr>
        </p:nvPicPr>
        <p:blipFill>
          <a:blip r:embed="rId2"/>
          <a:stretch>
            <a:fillRect/>
          </a:stretch>
        </p:blipFill>
        <p:spPr>
          <a:xfrm>
            <a:off x="6862009" y="1825625"/>
            <a:ext cx="3801981" cy="4351338"/>
          </a:xfrm>
          <a:prstGeom prst="rect">
            <a:avLst/>
          </a:prstGeom>
        </p:spPr>
      </p:pic>
    </p:spTree>
    <p:extLst>
      <p:ext uri="{BB962C8B-B14F-4D97-AF65-F5344CB8AC3E}">
        <p14:creationId xmlns:p14="http://schemas.microsoft.com/office/powerpoint/2010/main" val="75608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F439F-0333-248C-D074-89915388C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6EBC5F-F468-4A04-98C3-F2802F85B755}"/>
              </a:ext>
            </a:extLst>
          </p:cNvPr>
          <p:cNvSpPr>
            <a:spLocks noGrp="1"/>
          </p:cNvSpPr>
          <p:nvPr>
            <p:ph type="title"/>
          </p:nvPr>
        </p:nvSpPr>
        <p:spPr/>
        <p:txBody>
          <a:bodyPr/>
          <a:lstStyle/>
          <a:p>
            <a:pPr algn="ctr"/>
            <a:r>
              <a:rPr lang="en-GB" b="1"/>
              <a:t>IQ Groups </a:t>
            </a:r>
          </a:p>
        </p:txBody>
      </p:sp>
      <p:sp>
        <p:nvSpPr>
          <p:cNvPr id="3" name="Content Placeholder 2">
            <a:extLst>
              <a:ext uri="{FF2B5EF4-FFF2-40B4-BE49-F238E27FC236}">
                <a16:creationId xmlns:a16="http://schemas.microsoft.com/office/drawing/2014/main" id="{D2371EC6-507A-0526-7F43-E263E8CA40A3}"/>
              </a:ext>
            </a:extLst>
          </p:cNvPr>
          <p:cNvSpPr>
            <a:spLocks noGrp="1"/>
          </p:cNvSpPr>
          <p:nvPr>
            <p:ph sz="half" idx="1"/>
          </p:nvPr>
        </p:nvSpPr>
        <p:spPr/>
        <p:txBody>
          <a:bodyPr vert="horz" lIns="91440" tIns="45720" rIns="91440" bIns="45720" rtlCol="0" anchor="t">
            <a:normAutofit/>
          </a:bodyPr>
          <a:lstStyle/>
          <a:p>
            <a:pPr marL="0" indent="0">
              <a:buNone/>
            </a:pPr>
            <a:r>
              <a:rPr lang="en-GB" b="1"/>
              <a:t>Aspiration </a:t>
            </a:r>
          </a:p>
          <a:p>
            <a:pPr marL="0" indent="0">
              <a:buNone/>
            </a:pPr>
            <a:r>
              <a:rPr lang="en-GB"/>
              <a:t>High effort and high progress </a:t>
            </a:r>
          </a:p>
          <a:p>
            <a:pPr marL="0" indent="0">
              <a:buNone/>
            </a:pPr>
            <a:r>
              <a:rPr lang="en-GB" b="1"/>
              <a:t>Ambition </a:t>
            </a:r>
          </a:p>
          <a:p>
            <a:pPr marL="0" indent="0">
              <a:buNone/>
            </a:pPr>
            <a:r>
              <a:rPr lang="en-GB"/>
              <a:t>Low effort and high progress</a:t>
            </a:r>
          </a:p>
          <a:p>
            <a:pPr marL="0" indent="0">
              <a:buNone/>
            </a:pPr>
            <a:r>
              <a:rPr lang="en-GB" b="1"/>
              <a:t>Action </a:t>
            </a:r>
          </a:p>
          <a:p>
            <a:pPr marL="0" indent="0">
              <a:buNone/>
            </a:pPr>
            <a:r>
              <a:rPr lang="en-GB"/>
              <a:t>Low effort and low progress</a:t>
            </a:r>
          </a:p>
          <a:p>
            <a:pPr marL="0" indent="0">
              <a:buNone/>
            </a:pPr>
            <a:r>
              <a:rPr lang="en-GB" b="1"/>
              <a:t>Acceleration </a:t>
            </a:r>
          </a:p>
          <a:p>
            <a:pPr marL="0" indent="0">
              <a:buNone/>
            </a:pPr>
            <a:r>
              <a:rPr lang="en-GB"/>
              <a:t>High effort and low progress</a:t>
            </a:r>
          </a:p>
        </p:txBody>
      </p:sp>
      <p:pic>
        <p:nvPicPr>
          <p:cNvPr id="5" name="Content Placeholder 4">
            <a:extLst>
              <a:ext uri="{FF2B5EF4-FFF2-40B4-BE49-F238E27FC236}">
                <a16:creationId xmlns:a16="http://schemas.microsoft.com/office/drawing/2014/main" id="{239B67AF-F485-EBA2-D046-CED72408FB94}"/>
              </a:ext>
            </a:extLst>
          </p:cNvPr>
          <p:cNvPicPr>
            <a:picLocks noGrp="1" noChangeAspect="1"/>
          </p:cNvPicPr>
          <p:nvPr>
            <p:ph sz="half" idx="2"/>
          </p:nvPr>
        </p:nvPicPr>
        <p:blipFill>
          <a:blip r:embed="rId2"/>
          <a:stretch>
            <a:fillRect/>
          </a:stretch>
        </p:blipFill>
        <p:spPr>
          <a:xfrm>
            <a:off x="6172200" y="2920813"/>
            <a:ext cx="5181600" cy="2160962"/>
          </a:xfrm>
          <a:prstGeom prst="rect">
            <a:avLst/>
          </a:prstGeom>
        </p:spPr>
      </p:pic>
    </p:spTree>
    <p:extLst>
      <p:ext uri="{BB962C8B-B14F-4D97-AF65-F5344CB8AC3E}">
        <p14:creationId xmlns:p14="http://schemas.microsoft.com/office/powerpoint/2010/main" val="1247144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2074-E267-07C1-FA6C-DFBDF0654ED3}"/>
              </a:ext>
            </a:extLst>
          </p:cNvPr>
          <p:cNvSpPr>
            <a:spLocks noGrp="1"/>
          </p:cNvSpPr>
          <p:nvPr>
            <p:ph type="title"/>
          </p:nvPr>
        </p:nvSpPr>
        <p:spPr/>
        <p:txBody>
          <a:bodyPr/>
          <a:lstStyle/>
          <a:p>
            <a:pPr algn="ctr"/>
            <a:r>
              <a:rPr lang="en-GB" b="1"/>
              <a:t>IQ Groups </a:t>
            </a:r>
          </a:p>
        </p:txBody>
      </p:sp>
      <p:pic>
        <p:nvPicPr>
          <p:cNvPr id="5" name="Content Placeholder 4" descr="A diagram of progress and progress&#10;&#10;AI-generated content may be incorrect.">
            <a:extLst>
              <a:ext uri="{FF2B5EF4-FFF2-40B4-BE49-F238E27FC236}">
                <a16:creationId xmlns:a16="http://schemas.microsoft.com/office/drawing/2014/main" id="{C6DE2842-39B9-F736-6B99-33E8CC1112A7}"/>
              </a:ext>
            </a:extLst>
          </p:cNvPr>
          <p:cNvPicPr>
            <a:picLocks noGrp="1" noChangeAspect="1"/>
          </p:cNvPicPr>
          <p:nvPr>
            <p:ph idx="1"/>
          </p:nvPr>
        </p:nvPicPr>
        <p:blipFill>
          <a:blip r:embed="rId2"/>
          <a:stretch>
            <a:fillRect/>
          </a:stretch>
        </p:blipFill>
        <p:spPr>
          <a:xfrm>
            <a:off x="2222650" y="1825625"/>
            <a:ext cx="7746700" cy="4351338"/>
          </a:xfrm>
        </p:spPr>
      </p:pic>
    </p:spTree>
    <p:extLst>
      <p:ext uri="{BB962C8B-B14F-4D97-AF65-F5344CB8AC3E}">
        <p14:creationId xmlns:p14="http://schemas.microsoft.com/office/powerpoint/2010/main" val="237061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6C05-27E4-3BCB-0E87-B2E8B75E6C2E}"/>
              </a:ext>
            </a:extLst>
          </p:cNvPr>
          <p:cNvSpPr>
            <a:spLocks noGrp="1"/>
          </p:cNvSpPr>
          <p:nvPr>
            <p:ph type="title"/>
          </p:nvPr>
        </p:nvSpPr>
        <p:spPr/>
        <p:txBody>
          <a:bodyPr/>
          <a:lstStyle/>
          <a:p>
            <a:pPr algn="ctr"/>
            <a:r>
              <a:rPr lang="en-GB" b="1"/>
              <a:t>Expected Grade </a:t>
            </a:r>
          </a:p>
        </p:txBody>
      </p:sp>
      <p:sp>
        <p:nvSpPr>
          <p:cNvPr id="3" name="Content Placeholder 2">
            <a:extLst>
              <a:ext uri="{FF2B5EF4-FFF2-40B4-BE49-F238E27FC236}">
                <a16:creationId xmlns:a16="http://schemas.microsoft.com/office/drawing/2014/main" id="{1C467CB9-403F-0E78-6426-D3CFB6EE18C0}"/>
              </a:ext>
            </a:extLst>
          </p:cNvPr>
          <p:cNvSpPr>
            <a:spLocks noGrp="1"/>
          </p:cNvSpPr>
          <p:nvPr>
            <p:ph sz="half" idx="1"/>
          </p:nvPr>
        </p:nvSpPr>
        <p:spPr/>
        <p:txBody>
          <a:bodyPr vert="horz" lIns="91440" tIns="45720" rIns="91440" bIns="45720" rtlCol="0" anchor="t">
            <a:normAutofit/>
          </a:bodyPr>
          <a:lstStyle/>
          <a:p>
            <a:pPr marL="0" indent="0">
              <a:buNone/>
            </a:pPr>
            <a:endParaRPr lang="en-GB"/>
          </a:p>
          <a:p>
            <a:pPr marL="0" indent="0">
              <a:buNone/>
            </a:pPr>
            <a:endParaRPr lang="en-GB"/>
          </a:p>
          <a:p>
            <a:pPr marL="0" indent="0">
              <a:buNone/>
            </a:pPr>
            <a:r>
              <a:rPr lang="en-GB"/>
              <a:t>This is the grade the classroom teacher estimates will be achieved at the end of Year 11 if you continue working as you are </a:t>
            </a:r>
          </a:p>
        </p:txBody>
      </p:sp>
      <p:pic>
        <p:nvPicPr>
          <p:cNvPr id="5" name="Content Placeholder 4">
            <a:extLst>
              <a:ext uri="{FF2B5EF4-FFF2-40B4-BE49-F238E27FC236}">
                <a16:creationId xmlns:a16="http://schemas.microsoft.com/office/drawing/2014/main" id="{A0C15D9F-8D5E-EBFB-18EB-C78C6403E8B2}"/>
              </a:ext>
            </a:extLst>
          </p:cNvPr>
          <p:cNvPicPr>
            <a:picLocks noGrp="1" noChangeAspect="1"/>
          </p:cNvPicPr>
          <p:nvPr>
            <p:ph sz="half" idx="2"/>
          </p:nvPr>
        </p:nvPicPr>
        <p:blipFill>
          <a:blip r:embed="rId2"/>
          <a:stretch>
            <a:fillRect/>
          </a:stretch>
        </p:blipFill>
        <p:spPr>
          <a:xfrm>
            <a:off x="6172200" y="2489994"/>
            <a:ext cx="5181600" cy="3022600"/>
          </a:xfrm>
          <a:prstGeom prst="rect">
            <a:avLst/>
          </a:prstGeom>
        </p:spPr>
      </p:pic>
    </p:spTree>
    <p:extLst>
      <p:ext uri="{BB962C8B-B14F-4D97-AF65-F5344CB8AC3E}">
        <p14:creationId xmlns:p14="http://schemas.microsoft.com/office/powerpoint/2010/main" val="135559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B701F-82ED-B1B9-C2D7-36E999BCD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3B74B-D185-FA87-1679-2C75FE1C8F67}"/>
              </a:ext>
            </a:extLst>
          </p:cNvPr>
          <p:cNvSpPr>
            <a:spLocks noGrp="1"/>
          </p:cNvSpPr>
          <p:nvPr>
            <p:ph type="title"/>
          </p:nvPr>
        </p:nvSpPr>
        <p:spPr/>
        <p:txBody>
          <a:bodyPr/>
          <a:lstStyle/>
          <a:p>
            <a:pPr algn="ctr"/>
            <a:r>
              <a:rPr lang="en-GB" b="1"/>
              <a:t>Expected Grade </a:t>
            </a:r>
          </a:p>
        </p:txBody>
      </p:sp>
      <p:sp>
        <p:nvSpPr>
          <p:cNvPr id="3" name="Content Placeholder 2">
            <a:extLst>
              <a:ext uri="{FF2B5EF4-FFF2-40B4-BE49-F238E27FC236}">
                <a16:creationId xmlns:a16="http://schemas.microsoft.com/office/drawing/2014/main" id="{2B8628F7-2BEC-C1C5-36D3-C1C8D7E25924}"/>
              </a:ext>
            </a:extLst>
          </p:cNvPr>
          <p:cNvSpPr>
            <a:spLocks noGrp="1"/>
          </p:cNvSpPr>
          <p:nvPr>
            <p:ph sz="half" idx="1"/>
          </p:nvPr>
        </p:nvSpPr>
        <p:spPr/>
        <p:txBody>
          <a:bodyPr vert="horz" lIns="91440" tIns="45720" rIns="91440" bIns="45720" rtlCol="0" anchor="t">
            <a:normAutofit/>
          </a:bodyPr>
          <a:lstStyle/>
          <a:p>
            <a:pPr marL="0" indent="0">
              <a:buNone/>
            </a:pPr>
            <a:endParaRPr lang="en-GB"/>
          </a:p>
          <a:p>
            <a:pPr marL="0" indent="0">
              <a:buNone/>
            </a:pPr>
            <a:r>
              <a:rPr lang="en-GB"/>
              <a:t>If the expected grade is </a:t>
            </a:r>
            <a:r>
              <a:rPr lang="en-GB" b="1">
                <a:solidFill>
                  <a:srgbClr val="FF0000"/>
                </a:solidFill>
              </a:rPr>
              <a:t>below</a:t>
            </a:r>
            <a:r>
              <a:rPr lang="en-GB">
                <a:solidFill>
                  <a:srgbClr val="FF0000"/>
                </a:solidFill>
              </a:rPr>
              <a:t> </a:t>
            </a:r>
            <a:r>
              <a:rPr lang="en-GB"/>
              <a:t>the target – there will be work to do to meet the target by the end of Year 11</a:t>
            </a:r>
          </a:p>
          <a:p>
            <a:pPr marL="0" indent="0">
              <a:buNone/>
            </a:pPr>
            <a:endParaRPr lang="en-GB"/>
          </a:p>
          <a:p>
            <a:pPr marL="0" indent="0">
              <a:buNone/>
            </a:pPr>
            <a:r>
              <a:rPr lang="en-GB"/>
              <a:t>The student will be in  the </a:t>
            </a:r>
            <a:r>
              <a:rPr lang="en-GB" b="1" err="1">
                <a:solidFill>
                  <a:srgbClr val="FF0000"/>
                </a:solidFill>
              </a:rPr>
              <a:t>Accelaration</a:t>
            </a:r>
            <a:r>
              <a:rPr lang="en-GB"/>
              <a:t> group or the </a:t>
            </a:r>
            <a:r>
              <a:rPr lang="en-GB" b="1">
                <a:solidFill>
                  <a:srgbClr val="FF0000"/>
                </a:solidFill>
              </a:rPr>
              <a:t>Action</a:t>
            </a:r>
            <a:r>
              <a:rPr lang="en-GB"/>
              <a:t> group </a:t>
            </a:r>
          </a:p>
        </p:txBody>
      </p:sp>
      <p:pic>
        <p:nvPicPr>
          <p:cNvPr id="5" name="Content Placeholder 4">
            <a:extLst>
              <a:ext uri="{FF2B5EF4-FFF2-40B4-BE49-F238E27FC236}">
                <a16:creationId xmlns:a16="http://schemas.microsoft.com/office/drawing/2014/main" id="{DF3FFA50-92EE-13AC-D950-7CF05A9E18D1}"/>
              </a:ext>
            </a:extLst>
          </p:cNvPr>
          <p:cNvPicPr>
            <a:picLocks noGrp="1" noChangeAspect="1"/>
          </p:cNvPicPr>
          <p:nvPr>
            <p:ph sz="half" idx="2"/>
          </p:nvPr>
        </p:nvPicPr>
        <p:blipFill>
          <a:blip r:embed="rId2"/>
          <a:stretch>
            <a:fillRect/>
          </a:stretch>
        </p:blipFill>
        <p:spPr>
          <a:xfrm>
            <a:off x="6172200" y="2489994"/>
            <a:ext cx="5181600" cy="3022600"/>
          </a:xfrm>
          <a:prstGeom prst="rect">
            <a:avLst/>
          </a:prstGeom>
        </p:spPr>
      </p:pic>
    </p:spTree>
    <p:extLst>
      <p:ext uri="{BB962C8B-B14F-4D97-AF65-F5344CB8AC3E}">
        <p14:creationId xmlns:p14="http://schemas.microsoft.com/office/powerpoint/2010/main" val="367987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976E7-1DEB-AF1D-5AED-388431F50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F35C3-49D9-1F6C-D3AD-0CBFF0A15F3D}"/>
              </a:ext>
            </a:extLst>
          </p:cNvPr>
          <p:cNvSpPr>
            <a:spLocks noGrp="1"/>
          </p:cNvSpPr>
          <p:nvPr>
            <p:ph type="title"/>
          </p:nvPr>
        </p:nvSpPr>
        <p:spPr/>
        <p:txBody>
          <a:bodyPr/>
          <a:lstStyle/>
          <a:p>
            <a:pPr algn="ctr"/>
            <a:r>
              <a:rPr lang="en-GB" b="1"/>
              <a:t>Expected Grade </a:t>
            </a:r>
          </a:p>
        </p:txBody>
      </p:sp>
      <p:sp>
        <p:nvSpPr>
          <p:cNvPr id="3" name="Content Placeholder 2">
            <a:extLst>
              <a:ext uri="{FF2B5EF4-FFF2-40B4-BE49-F238E27FC236}">
                <a16:creationId xmlns:a16="http://schemas.microsoft.com/office/drawing/2014/main" id="{8F7736F7-8298-2F5E-9A3D-6CA460869DCE}"/>
              </a:ext>
            </a:extLst>
          </p:cNvPr>
          <p:cNvSpPr>
            <a:spLocks noGrp="1"/>
          </p:cNvSpPr>
          <p:nvPr>
            <p:ph sz="half" idx="1"/>
          </p:nvPr>
        </p:nvSpPr>
        <p:spPr/>
        <p:txBody>
          <a:bodyPr vert="horz" lIns="91440" tIns="45720" rIns="91440" bIns="45720" rtlCol="0" anchor="t">
            <a:normAutofit/>
          </a:bodyPr>
          <a:lstStyle/>
          <a:p>
            <a:pPr marL="0" indent="0">
              <a:buNone/>
            </a:pPr>
            <a:endParaRPr lang="en-GB">
              <a:solidFill>
                <a:schemeClr val="bg1"/>
              </a:solidFill>
            </a:endParaRPr>
          </a:p>
          <a:p>
            <a:pPr marL="0" indent="0">
              <a:buNone/>
            </a:pPr>
            <a:r>
              <a:rPr lang="en-GB"/>
              <a:t>If the expected grade is </a:t>
            </a:r>
            <a:r>
              <a:rPr lang="en-GB" b="1">
                <a:solidFill>
                  <a:srgbClr val="66FF33"/>
                </a:solidFill>
              </a:rPr>
              <a:t>the same or above </a:t>
            </a:r>
            <a:r>
              <a:rPr lang="en-GB"/>
              <a:t>the target – the student needs to keep working as they are </a:t>
            </a:r>
          </a:p>
          <a:p>
            <a:pPr marL="0" indent="0">
              <a:buNone/>
            </a:pPr>
            <a:r>
              <a:rPr lang="en-GB"/>
              <a:t>They will be in the </a:t>
            </a:r>
            <a:r>
              <a:rPr lang="en-GB" b="1">
                <a:solidFill>
                  <a:srgbClr val="79F046"/>
                </a:solidFill>
              </a:rPr>
              <a:t>Aspiration </a:t>
            </a:r>
            <a:r>
              <a:rPr lang="en-GB"/>
              <a:t>group or the </a:t>
            </a:r>
            <a:r>
              <a:rPr lang="en-GB">
                <a:solidFill>
                  <a:srgbClr val="79F046"/>
                </a:solidFill>
              </a:rPr>
              <a:t>Ambition </a:t>
            </a:r>
            <a:r>
              <a:rPr lang="en-GB"/>
              <a:t>group </a:t>
            </a:r>
          </a:p>
        </p:txBody>
      </p:sp>
      <p:pic>
        <p:nvPicPr>
          <p:cNvPr id="5" name="Content Placeholder 4">
            <a:extLst>
              <a:ext uri="{FF2B5EF4-FFF2-40B4-BE49-F238E27FC236}">
                <a16:creationId xmlns:a16="http://schemas.microsoft.com/office/drawing/2014/main" id="{A969329C-D86B-3CA7-5F00-38D2AFC9DD9B}"/>
              </a:ext>
            </a:extLst>
          </p:cNvPr>
          <p:cNvPicPr>
            <a:picLocks noGrp="1" noChangeAspect="1"/>
          </p:cNvPicPr>
          <p:nvPr>
            <p:ph sz="half" idx="2"/>
          </p:nvPr>
        </p:nvPicPr>
        <p:blipFill>
          <a:blip r:embed="rId2"/>
          <a:stretch>
            <a:fillRect/>
          </a:stretch>
        </p:blipFill>
        <p:spPr>
          <a:xfrm>
            <a:off x="6172200" y="2489994"/>
            <a:ext cx="5181600" cy="3022600"/>
          </a:xfrm>
          <a:prstGeom prst="rect">
            <a:avLst/>
          </a:prstGeom>
        </p:spPr>
      </p:pic>
    </p:spTree>
    <p:extLst>
      <p:ext uri="{BB962C8B-B14F-4D97-AF65-F5344CB8AC3E}">
        <p14:creationId xmlns:p14="http://schemas.microsoft.com/office/powerpoint/2010/main" val="378691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493B-4FD7-09BF-5D69-2DA5E5AFFCFE}"/>
              </a:ext>
            </a:extLst>
          </p:cNvPr>
          <p:cNvSpPr>
            <a:spLocks noGrp="1"/>
          </p:cNvSpPr>
          <p:nvPr>
            <p:ph type="title"/>
          </p:nvPr>
        </p:nvSpPr>
        <p:spPr/>
        <p:txBody>
          <a:bodyPr/>
          <a:lstStyle/>
          <a:p>
            <a:pPr algn="ctr"/>
            <a:r>
              <a:rPr lang="en-GB" b="1">
                <a:solidFill>
                  <a:srgbClr val="FFC000"/>
                </a:solidFill>
              </a:rPr>
              <a:t>Knowledge and </a:t>
            </a:r>
            <a:r>
              <a:rPr lang="en-GB" b="1">
                <a:solidFill>
                  <a:srgbClr val="66FF33"/>
                </a:solidFill>
              </a:rPr>
              <a:t>Skills </a:t>
            </a:r>
            <a:endParaRPr lang="en-GB" b="1">
              <a:solidFill>
                <a:srgbClr val="FFC000"/>
              </a:solidFill>
            </a:endParaRPr>
          </a:p>
        </p:txBody>
      </p:sp>
      <p:sp>
        <p:nvSpPr>
          <p:cNvPr id="5" name="Text Placeholder 4">
            <a:extLst>
              <a:ext uri="{FF2B5EF4-FFF2-40B4-BE49-F238E27FC236}">
                <a16:creationId xmlns:a16="http://schemas.microsoft.com/office/drawing/2014/main" id="{F3E5D00E-2BC7-3C67-38FB-C369C17EEA09}"/>
              </a:ext>
            </a:extLst>
          </p:cNvPr>
          <p:cNvSpPr>
            <a:spLocks noGrp="1"/>
          </p:cNvSpPr>
          <p:nvPr>
            <p:ph type="body" idx="1"/>
          </p:nvPr>
        </p:nvSpPr>
        <p:spPr/>
        <p:txBody>
          <a:bodyPr/>
          <a:lstStyle/>
          <a:p>
            <a:r>
              <a:rPr lang="en-GB"/>
              <a:t>The assessment </a:t>
            </a:r>
          </a:p>
        </p:txBody>
      </p:sp>
      <p:sp>
        <p:nvSpPr>
          <p:cNvPr id="3" name="Content Placeholder 2">
            <a:extLst>
              <a:ext uri="{FF2B5EF4-FFF2-40B4-BE49-F238E27FC236}">
                <a16:creationId xmlns:a16="http://schemas.microsoft.com/office/drawing/2014/main" id="{7B6A50FB-D5E7-41F2-FEB6-2808FABCED33}"/>
              </a:ext>
            </a:extLst>
          </p:cNvPr>
          <p:cNvSpPr>
            <a:spLocks noGrp="1"/>
          </p:cNvSpPr>
          <p:nvPr>
            <p:ph sz="half" idx="2"/>
          </p:nvPr>
        </p:nvSpPr>
        <p:spPr/>
        <p:txBody>
          <a:bodyPr vert="horz" lIns="91440" tIns="45720" rIns="91440" bIns="45720" rtlCol="0" anchor="t">
            <a:normAutofit fontScale="92500" lnSpcReduction="20000"/>
          </a:bodyPr>
          <a:lstStyle/>
          <a:p>
            <a:pPr marL="0" indent="0">
              <a:buNone/>
            </a:pPr>
            <a:r>
              <a:rPr lang="en-GB" sz="2200" b="1"/>
              <a:t>Choose a subject to revise</a:t>
            </a:r>
          </a:p>
          <a:p>
            <a:pPr marL="0" indent="0">
              <a:buNone/>
            </a:pPr>
            <a:r>
              <a:rPr lang="en-GB" sz="2200"/>
              <a:t>English Literature</a:t>
            </a:r>
          </a:p>
          <a:p>
            <a:pPr marL="0" indent="0">
              <a:buNone/>
            </a:pPr>
            <a:r>
              <a:rPr lang="en-GB" sz="2200" b="1"/>
              <a:t>Select a topic you will be examined on </a:t>
            </a:r>
          </a:p>
          <a:p>
            <a:pPr marL="0" indent="0">
              <a:buNone/>
            </a:pPr>
            <a:r>
              <a:rPr lang="en-GB" sz="2200" i="1"/>
              <a:t>Macbeth</a:t>
            </a:r>
          </a:p>
          <a:p>
            <a:pPr marL="0" indent="0">
              <a:buNone/>
            </a:pPr>
            <a:r>
              <a:rPr lang="en-GB" sz="2200" b="1"/>
              <a:t>Remind yourself of how you will be assessed</a:t>
            </a:r>
          </a:p>
          <a:p>
            <a:pPr marL="0" indent="0">
              <a:buNone/>
            </a:pPr>
            <a:r>
              <a:rPr lang="en-GB" sz="2200"/>
              <a:t>An analysis of an extract based on a theme and/or character </a:t>
            </a:r>
          </a:p>
          <a:p>
            <a:pPr marL="0" indent="0">
              <a:buNone/>
            </a:pPr>
            <a:r>
              <a:rPr lang="en-GB" sz="2200"/>
              <a:t>A further analysis of the rest of the play </a:t>
            </a:r>
          </a:p>
          <a:p>
            <a:pPr marL="0" indent="0">
              <a:buNone/>
            </a:pPr>
            <a:endParaRPr lang="en-GB" b="1"/>
          </a:p>
          <a:p>
            <a:pPr marL="0" indent="0">
              <a:buNone/>
            </a:pPr>
            <a:endParaRPr lang="en-GB" b="1">
              <a:solidFill>
                <a:schemeClr val="bg1"/>
              </a:solidFill>
            </a:endParaRPr>
          </a:p>
          <a:p>
            <a:pPr marL="0" indent="0">
              <a:buNone/>
            </a:pPr>
            <a:endParaRPr lang="en-GB">
              <a:solidFill>
                <a:schemeClr val="bg1"/>
              </a:solidFill>
            </a:endParaRPr>
          </a:p>
          <a:p>
            <a:pPr marL="0" indent="0">
              <a:buNone/>
            </a:pPr>
            <a:endParaRPr lang="en-GB">
              <a:solidFill>
                <a:schemeClr val="bg1"/>
              </a:solidFill>
            </a:endParaRPr>
          </a:p>
        </p:txBody>
      </p:sp>
      <p:sp>
        <p:nvSpPr>
          <p:cNvPr id="6" name="Text Placeholder 5">
            <a:extLst>
              <a:ext uri="{FF2B5EF4-FFF2-40B4-BE49-F238E27FC236}">
                <a16:creationId xmlns:a16="http://schemas.microsoft.com/office/drawing/2014/main" id="{8267F2AE-489D-99B1-2CC4-9F4E6AF6A898}"/>
              </a:ext>
            </a:extLst>
          </p:cNvPr>
          <p:cNvSpPr>
            <a:spLocks noGrp="1"/>
          </p:cNvSpPr>
          <p:nvPr>
            <p:ph type="body" sz="quarter" idx="3"/>
          </p:nvPr>
        </p:nvSpPr>
        <p:spPr/>
        <p:txBody>
          <a:bodyPr/>
          <a:lstStyle/>
          <a:p>
            <a:r>
              <a:rPr lang="en-GB">
                <a:solidFill>
                  <a:schemeClr val="bg1"/>
                </a:solidFill>
              </a:rPr>
              <a:t>What do you need to revise?</a:t>
            </a:r>
          </a:p>
        </p:txBody>
      </p:sp>
      <p:sp>
        <p:nvSpPr>
          <p:cNvPr id="7" name="Content Placeholder 6">
            <a:extLst>
              <a:ext uri="{FF2B5EF4-FFF2-40B4-BE49-F238E27FC236}">
                <a16:creationId xmlns:a16="http://schemas.microsoft.com/office/drawing/2014/main" id="{1C2168AC-A0C3-C3E5-AB5B-6014AC0404C0}"/>
              </a:ext>
            </a:extLst>
          </p:cNvPr>
          <p:cNvSpPr>
            <a:spLocks noGrp="1"/>
          </p:cNvSpPr>
          <p:nvPr>
            <p:ph sz="quarter" idx="4"/>
          </p:nvPr>
        </p:nvSpPr>
        <p:spPr/>
        <p:txBody>
          <a:bodyPr>
            <a:normAutofit fontScale="92500" lnSpcReduction="20000"/>
          </a:bodyPr>
          <a:lstStyle/>
          <a:p>
            <a:pPr marL="0" indent="0">
              <a:buNone/>
            </a:pPr>
            <a:r>
              <a:rPr lang="en-GB" sz="2000" b="1">
                <a:solidFill>
                  <a:srgbClr val="FFC000"/>
                </a:solidFill>
              </a:rPr>
              <a:t>Content </a:t>
            </a:r>
          </a:p>
          <a:p>
            <a:pPr marL="0" indent="0">
              <a:buNone/>
            </a:pPr>
            <a:r>
              <a:rPr lang="en-GB" sz="2000">
                <a:solidFill>
                  <a:srgbClr val="FFC000"/>
                </a:solidFill>
              </a:rPr>
              <a:t>Plot </a:t>
            </a:r>
          </a:p>
          <a:p>
            <a:pPr marL="0" indent="0">
              <a:buNone/>
            </a:pPr>
            <a:r>
              <a:rPr lang="en-GB" sz="2000">
                <a:solidFill>
                  <a:srgbClr val="FFC000"/>
                </a:solidFill>
              </a:rPr>
              <a:t>Character 		Retrieval </a:t>
            </a:r>
          </a:p>
          <a:p>
            <a:pPr marL="0" indent="0">
              <a:buNone/>
            </a:pPr>
            <a:r>
              <a:rPr lang="en-GB" sz="2000">
                <a:solidFill>
                  <a:srgbClr val="FFC000"/>
                </a:solidFill>
              </a:rPr>
              <a:t>Themes</a:t>
            </a:r>
          </a:p>
          <a:p>
            <a:pPr marL="0" indent="0">
              <a:buNone/>
            </a:pPr>
            <a:r>
              <a:rPr lang="en-GB" sz="2000" b="1">
                <a:solidFill>
                  <a:srgbClr val="FFC000"/>
                </a:solidFill>
              </a:rPr>
              <a:t>Language features </a:t>
            </a:r>
          </a:p>
          <a:p>
            <a:pPr marL="0" indent="0">
              <a:buNone/>
            </a:pPr>
            <a:r>
              <a:rPr lang="en-GB" sz="2000">
                <a:solidFill>
                  <a:srgbClr val="FFC000"/>
                </a:solidFill>
              </a:rPr>
              <a:t>Blank verse</a:t>
            </a:r>
          </a:p>
          <a:p>
            <a:pPr marL="0" indent="0">
              <a:buNone/>
            </a:pPr>
            <a:r>
              <a:rPr lang="en-GB" sz="2000">
                <a:solidFill>
                  <a:srgbClr val="FFC000"/>
                </a:solidFill>
              </a:rPr>
              <a:t>Imagery </a:t>
            </a:r>
            <a:r>
              <a:rPr lang="en-GB" sz="2000">
                <a:solidFill>
                  <a:schemeClr val="bg1"/>
                </a:solidFill>
              </a:rPr>
              <a:t>		</a:t>
            </a:r>
            <a:r>
              <a:rPr lang="en-GB" sz="2000">
                <a:solidFill>
                  <a:srgbClr val="FFC000"/>
                </a:solidFill>
              </a:rPr>
              <a:t>Retrieval </a:t>
            </a:r>
          </a:p>
          <a:p>
            <a:pPr marL="0" indent="0">
              <a:buNone/>
            </a:pPr>
            <a:r>
              <a:rPr lang="en-GB" sz="2000" b="1">
                <a:solidFill>
                  <a:srgbClr val="66FF33"/>
                </a:solidFill>
              </a:rPr>
              <a:t>How to analyse</a:t>
            </a:r>
          </a:p>
          <a:p>
            <a:pPr marL="0" indent="0">
              <a:buNone/>
            </a:pPr>
            <a:r>
              <a:rPr lang="en-GB" sz="2000">
                <a:solidFill>
                  <a:srgbClr val="66FF33"/>
                </a:solidFill>
              </a:rPr>
              <a:t>Planning </a:t>
            </a:r>
          </a:p>
          <a:p>
            <a:pPr marL="0" indent="0">
              <a:buNone/>
            </a:pPr>
            <a:r>
              <a:rPr lang="en-GB" sz="2000">
                <a:solidFill>
                  <a:srgbClr val="66FF33"/>
                </a:solidFill>
              </a:rPr>
              <a:t>Using quotations 	Practise </a:t>
            </a:r>
          </a:p>
          <a:p>
            <a:pPr marL="0" indent="0">
              <a:buNone/>
            </a:pPr>
            <a:r>
              <a:rPr lang="en-GB" sz="2000">
                <a:solidFill>
                  <a:srgbClr val="66FF33"/>
                </a:solidFill>
              </a:rPr>
              <a:t>Discussing effects </a:t>
            </a:r>
          </a:p>
        </p:txBody>
      </p:sp>
    </p:spTree>
    <p:extLst>
      <p:ext uri="{BB962C8B-B14F-4D97-AF65-F5344CB8AC3E}">
        <p14:creationId xmlns:p14="http://schemas.microsoft.com/office/powerpoint/2010/main" val="4174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B495-BF0C-9947-4588-8FAE68AE996E}"/>
              </a:ext>
            </a:extLst>
          </p:cNvPr>
          <p:cNvSpPr>
            <a:spLocks noGrp="1"/>
          </p:cNvSpPr>
          <p:nvPr>
            <p:ph type="title"/>
          </p:nvPr>
        </p:nvSpPr>
        <p:spPr/>
        <p:txBody>
          <a:bodyPr/>
          <a:lstStyle/>
          <a:p>
            <a:pPr algn="ctr"/>
            <a:r>
              <a:rPr lang="en-GB" b="1">
                <a:solidFill>
                  <a:srgbClr val="FFC000"/>
                </a:solidFill>
              </a:rPr>
              <a:t>Revision </a:t>
            </a:r>
            <a:r>
              <a:rPr lang="en-GB" b="1">
                <a:solidFill>
                  <a:srgbClr val="66FF33"/>
                </a:solidFill>
              </a:rPr>
              <a:t>Tasks</a:t>
            </a:r>
          </a:p>
        </p:txBody>
      </p:sp>
      <p:sp>
        <p:nvSpPr>
          <p:cNvPr id="3" name="Text Placeholder 2">
            <a:extLst>
              <a:ext uri="{FF2B5EF4-FFF2-40B4-BE49-F238E27FC236}">
                <a16:creationId xmlns:a16="http://schemas.microsoft.com/office/drawing/2014/main" id="{32FD591A-551A-2898-62B5-30A2E333E2C7}"/>
              </a:ext>
            </a:extLst>
          </p:cNvPr>
          <p:cNvSpPr>
            <a:spLocks noGrp="1"/>
          </p:cNvSpPr>
          <p:nvPr>
            <p:ph type="body" idx="1"/>
          </p:nvPr>
        </p:nvSpPr>
        <p:spPr/>
        <p:txBody>
          <a:bodyPr>
            <a:normAutofit/>
          </a:bodyPr>
          <a:lstStyle/>
          <a:p>
            <a:r>
              <a:rPr lang="en-GB" sz="4000">
                <a:solidFill>
                  <a:srgbClr val="FFC000"/>
                </a:solidFill>
              </a:rPr>
              <a:t>Retrieval Tasks </a:t>
            </a:r>
          </a:p>
        </p:txBody>
      </p:sp>
      <p:sp>
        <p:nvSpPr>
          <p:cNvPr id="4" name="Content Placeholder 3">
            <a:extLst>
              <a:ext uri="{FF2B5EF4-FFF2-40B4-BE49-F238E27FC236}">
                <a16:creationId xmlns:a16="http://schemas.microsoft.com/office/drawing/2014/main" id="{28CA7094-F7EE-B07D-8D2C-49A389E397AF}"/>
              </a:ext>
            </a:extLst>
          </p:cNvPr>
          <p:cNvSpPr>
            <a:spLocks noGrp="1"/>
          </p:cNvSpPr>
          <p:nvPr>
            <p:ph sz="half" idx="2"/>
          </p:nvPr>
        </p:nvSpPr>
        <p:spPr/>
        <p:txBody>
          <a:bodyPr>
            <a:normAutofit fontScale="92500"/>
          </a:bodyPr>
          <a:lstStyle/>
          <a:p>
            <a:pPr marL="0" indent="0">
              <a:buNone/>
            </a:pPr>
            <a:r>
              <a:rPr lang="en-GB" sz="3600">
                <a:solidFill>
                  <a:srgbClr val="FFC000"/>
                </a:solidFill>
              </a:rPr>
              <a:t>Write/cover/check </a:t>
            </a:r>
          </a:p>
          <a:p>
            <a:pPr marL="0" indent="0">
              <a:buNone/>
            </a:pPr>
            <a:r>
              <a:rPr lang="en-GB" sz="3600">
                <a:solidFill>
                  <a:srgbClr val="FFC000"/>
                </a:solidFill>
              </a:rPr>
              <a:t>Lists </a:t>
            </a:r>
          </a:p>
          <a:p>
            <a:pPr marL="0" indent="0">
              <a:buNone/>
            </a:pPr>
            <a:r>
              <a:rPr lang="en-GB" sz="3600">
                <a:solidFill>
                  <a:srgbClr val="FFC000"/>
                </a:solidFill>
              </a:rPr>
              <a:t>Quizzes </a:t>
            </a:r>
          </a:p>
          <a:p>
            <a:pPr marL="0" indent="0">
              <a:buNone/>
            </a:pPr>
            <a:r>
              <a:rPr lang="en-GB" sz="3600">
                <a:solidFill>
                  <a:srgbClr val="FFC000"/>
                </a:solidFill>
              </a:rPr>
              <a:t>Storyboards and diagrams </a:t>
            </a:r>
          </a:p>
          <a:p>
            <a:pPr marL="0" indent="0">
              <a:buNone/>
            </a:pPr>
            <a:endParaRPr lang="en-GB" sz="2000">
              <a:solidFill>
                <a:srgbClr val="FFC000"/>
              </a:solidFill>
            </a:endParaRPr>
          </a:p>
        </p:txBody>
      </p:sp>
      <p:sp>
        <p:nvSpPr>
          <p:cNvPr id="5" name="Text Placeholder 4">
            <a:extLst>
              <a:ext uri="{FF2B5EF4-FFF2-40B4-BE49-F238E27FC236}">
                <a16:creationId xmlns:a16="http://schemas.microsoft.com/office/drawing/2014/main" id="{E3A800BF-BA11-3BF7-F333-1238F16319D0}"/>
              </a:ext>
            </a:extLst>
          </p:cNvPr>
          <p:cNvSpPr>
            <a:spLocks noGrp="1"/>
          </p:cNvSpPr>
          <p:nvPr>
            <p:ph type="body" sz="quarter" idx="3"/>
          </p:nvPr>
        </p:nvSpPr>
        <p:spPr/>
        <p:txBody>
          <a:bodyPr>
            <a:normAutofit/>
          </a:bodyPr>
          <a:lstStyle/>
          <a:p>
            <a:r>
              <a:rPr lang="en-GB" sz="4000">
                <a:solidFill>
                  <a:srgbClr val="66FF33"/>
                </a:solidFill>
              </a:rPr>
              <a:t>Practise Tasks</a:t>
            </a:r>
          </a:p>
        </p:txBody>
      </p:sp>
      <p:sp>
        <p:nvSpPr>
          <p:cNvPr id="6" name="Content Placeholder 5">
            <a:extLst>
              <a:ext uri="{FF2B5EF4-FFF2-40B4-BE49-F238E27FC236}">
                <a16:creationId xmlns:a16="http://schemas.microsoft.com/office/drawing/2014/main" id="{D7E1A433-662D-4512-B47B-2DA534F609AD}"/>
              </a:ext>
            </a:extLst>
          </p:cNvPr>
          <p:cNvSpPr>
            <a:spLocks noGrp="1"/>
          </p:cNvSpPr>
          <p:nvPr>
            <p:ph sz="quarter" idx="4"/>
          </p:nvPr>
        </p:nvSpPr>
        <p:spPr/>
        <p:txBody>
          <a:bodyPr>
            <a:normAutofit fontScale="92500"/>
          </a:bodyPr>
          <a:lstStyle/>
          <a:p>
            <a:pPr marL="0" indent="0">
              <a:buNone/>
            </a:pPr>
            <a:r>
              <a:rPr lang="en-GB">
                <a:solidFill>
                  <a:srgbClr val="66FF33"/>
                </a:solidFill>
              </a:rPr>
              <a:t>Planning with mind maps</a:t>
            </a:r>
          </a:p>
          <a:p>
            <a:pPr marL="0" indent="0">
              <a:buNone/>
            </a:pPr>
            <a:r>
              <a:rPr lang="en-GB">
                <a:solidFill>
                  <a:srgbClr val="66FF33"/>
                </a:solidFill>
              </a:rPr>
              <a:t>Redrafting marked work </a:t>
            </a:r>
          </a:p>
          <a:p>
            <a:pPr marL="0" indent="0">
              <a:buNone/>
            </a:pPr>
            <a:r>
              <a:rPr lang="en-GB">
                <a:solidFill>
                  <a:srgbClr val="66FF33"/>
                </a:solidFill>
              </a:rPr>
              <a:t>Writing sample paragraphs </a:t>
            </a:r>
          </a:p>
          <a:p>
            <a:pPr marL="0" indent="0">
              <a:buNone/>
            </a:pPr>
            <a:r>
              <a:rPr lang="en-GB">
                <a:solidFill>
                  <a:srgbClr val="66FF33"/>
                </a:solidFill>
              </a:rPr>
              <a:t>Completing a task independently </a:t>
            </a:r>
          </a:p>
          <a:p>
            <a:pPr marL="0" indent="0">
              <a:buNone/>
            </a:pPr>
            <a:r>
              <a:rPr lang="en-GB">
                <a:solidFill>
                  <a:srgbClr val="66FF33"/>
                </a:solidFill>
              </a:rPr>
              <a:t>Self assessing work using success criteria </a:t>
            </a:r>
          </a:p>
          <a:p>
            <a:pPr marL="0" indent="0">
              <a:buNone/>
            </a:pPr>
            <a:r>
              <a:rPr lang="en-GB">
                <a:solidFill>
                  <a:srgbClr val="66FF33"/>
                </a:solidFill>
              </a:rPr>
              <a:t>Rewriting and improving self assessed writing</a:t>
            </a:r>
          </a:p>
          <a:p>
            <a:pPr marL="0" indent="0">
              <a:buNone/>
            </a:pPr>
            <a:endParaRPr lang="en-GB">
              <a:solidFill>
                <a:srgbClr val="66FF33"/>
              </a:solidFill>
            </a:endParaRPr>
          </a:p>
        </p:txBody>
      </p:sp>
    </p:spTree>
    <p:extLst>
      <p:ext uri="{BB962C8B-B14F-4D97-AF65-F5344CB8AC3E}">
        <p14:creationId xmlns:p14="http://schemas.microsoft.com/office/powerpoint/2010/main" val="39323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5D52BEB-A11A-C17A-9159-B4C480788A53}"/>
              </a:ext>
            </a:extLst>
          </p:cNvPr>
          <p:cNvSpPr txBox="1"/>
          <p:nvPr/>
        </p:nvSpPr>
        <p:spPr>
          <a:xfrm>
            <a:off x="3095625" y="4933025"/>
            <a:ext cx="3246181" cy="369332"/>
          </a:xfrm>
          <a:prstGeom prst="rect">
            <a:avLst/>
          </a:prstGeom>
          <a:noFill/>
        </p:spPr>
        <p:txBody>
          <a:bodyPr wrap="square" rtlCol="0">
            <a:spAutoFit/>
          </a:bodyPr>
          <a:lstStyle/>
          <a:p>
            <a:r>
              <a:rPr lang="en-GB"/>
              <a:t>Velocity</a:t>
            </a:r>
          </a:p>
        </p:txBody>
      </p:sp>
      <p:sp>
        <p:nvSpPr>
          <p:cNvPr id="8" name="TextBox 7">
            <a:extLst>
              <a:ext uri="{FF2B5EF4-FFF2-40B4-BE49-F238E27FC236}">
                <a16:creationId xmlns:a16="http://schemas.microsoft.com/office/drawing/2014/main" id="{120A2C45-BFE5-3A51-9289-FAFB29F4C870}"/>
              </a:ext>
            </a:extLst>
          </p:cNvPr>
          <p:cNvSpPr txBox="1"/>
          <p:nvPr/>
        </p:nvSpPr>
        <p:spPr>
          <a:xfrm>
            <a:off x="4869426" y="42800"/>
            <a:ext cx="8473440" cy="646331"/>
          </a:xfrm>
          <a:prstGeom prst="rect">
            <a:avLst/>
          </a:prstGeom>
          <a:noFill/>
        </p:spPr>
        <p:txBody>
          <a:bodyPr wrap="square" rtlCol="0">
            <a:spAutoFit/>
          </a:bodyPr>
          <a:lstStyle/>
          <a:p>
            <a:r>
              <a:rPr lang="en-GB" sz="3600"/>
              <a:t>Physics</a:t>
            </a:r>
          </a:p>
        </p:txBody>
      </p:sp>
      <p:pic>
        <p:nvPicPr>
          <p:cNvPr id="10" name="Picture 9">
            <a:extLst>
              <a:ext uri="{FF2B5EF4-FFF2-40B4-BE49-F238E27FC236}">
                <a16:creationId xmlns:a16="http://schemas.microsoft.com/office/drawing/2014/main" id="{C1B01535-8605-A0A5-5355-C539AC39C8F5}"/>
              </a:ext>
            </a:extLst>
          </p:cNvPr>
          <p:cNvPicPr>
            <a:picLocks noChangeAspect="1"/>
          </p:cNvPicPr>
          <p:nvPr/>
        </p:nvPicPr>
        <p:blipFill>
          <a:blip r:embed="rId2">
            <a:clrChange>
              <a:clrFrom>
                <a:srgbClr val="FFFFFF"/>
              </a:clrFrom>
              <a:clrTo>
                <a:srgbClr val="FFFFFF">
                  <a:alpha val="0"/>
                </a:srgbClr>
              </a:clrTo>
            </a:clrChange>
          </a:blip>
          <a:srcRect t="7452" b="38033"/>
          <a:stretch/>
        </p:blipFill>
        <p:spPr>
          <a:xfrm>
            <a:off x="1899962" y="1084633"/>
            <a:ext cx="10292038" cy="3381424"/>
          </a:xfrm>
          <a:prstGeom prst="rect">
            <a:avLst/>
          </a:prstGeom>
        </p:spPr>
      </p:pic>
      <p:pic>
        <p:nvPicPr>
          <p:cNvPr id="11" name="Picture 10">
            <a:extLst>
              <a:ext uri="{FF2B5EF4-FFF2-40B4-BE49-F238E27FC236}">
                <a16:creationId xmlns:a16="http://schemas.microsoft.com/office/drawing/2014/main" id="{F4F7DDF0-360B-845C-5012-0172B020180A}"/>
              </a:ext>
            </a:extLst>
          </p:cNvPr>
          <p:cNvPicPr>
            <a:picLocks noChangeAspect="1"/>
          </p:cNvPicPr>
          <p:nvPr/>
        </p:nvPicPr>
        <p:blipFill>
          <a:blip r:embed="rId2"/>
          <a:srcRect t="74517" b="1"/>
          <a:stretch/>
        </p:blipFill>
        <p:spPr>
          <a:xfrm>
            <a:off x="3095625" y="5397910"/>
            <a:ext cx="5705475" cy="876206"/>
          </a:xfrm>
          <a:prstGeom prst="rect">
            <a:avLst/>
          </a:prstGeom>
        </p:spPr>
      </p:pic>
      <p:sp>
        <p:nvSpPr>
          <p:cNvPr id="12" name="Rectangle 11">
            <a:extLst>
              <a:ext uri="{FF2B5EF4-FFF2-40B4-BE49-F238E27FC236}">
                <a16:creationId xmlns:a16="http://schemas.microsoft.com/office/drawing/2014/main" id="{C4FF98C7-9749-DC21-1962-5712B02A35BB}"/>
              </a:ext>
            </a:extLst>
          </p:cNvPr>
          <p:cNvSpPr/>
          <p:nvPr/>
        </p:nvSpPr>
        <p:spPr>
          <a:xfrm>
            <a:off x="3095625" y="4811190"/>
            <a:ext cx="5545394" cy="1462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ANSWER</a:t>
            </a:r>
          </a:p>
        </p:txBody>
      </p:sp>
      <p:sp>
        <p:nvSpPr>
          <p:cNvPr id="13" name="TextBox 12">
            <a:extLst>
              <a:ext uri="{FF2B5EF4-FFF2-40B4-BE49-F238E27FC236}">
                <a16:creationId xmlns:a16="http://schemas.microsoft.com/office/drawing/2014/main" id="{9598A1FB-D5DA-6BE5-D7D0-32FF6D18BD74}"/>
              </a:ext>
            </a:extLst>
          </p:cNvPr>
          <p:cNvSpPr txBox="1"/>
          <p:nvPr/>
        </p:nvSpPr>
        <p:spPr>
          <a:xfrm>
            <a:off x="1059304" y="1084633"/>
            <a:ext cx="1681316" cy="769441"/>
          </a:xfrm>
          <a:prstGeom prst="rect">
            <a:avLst/>
          </a:prstGeom>
          <a:noFill/>
        </p:spPr>
        <p:txBody>
          <a:bodyPr wrap="square" rtlCol="0">
            <a:spAutoFit/>
          </a:bodyPr>
          <a:lstStyle/>
          <a:p>
            <a:r>
              <a:rPr lang="en-GB" sz="4400"/>
              <a:t>1)</a:t>
            </a:r>
          </a:p>
        </p:txBody>
      </p:sp>
    </p:spTree>
    <p:extLst>
      <p:ext uri="{BB962C8B-B14F-4D97-AF65-F5344CB8AC3E}">
        <p14:creationId xmlns:p14="http://schemas.microsoft.com/office/powerpoint/2010/main" val="2953490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1B78-6A3A-CCE0-A588-60DF09CACA4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BEE54D4-ED01-F8FF-D5E8-6D7DC6B5793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97145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6DA2-46D6-8A6F-AB98-CF481325BA8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A966728-CAEE-8895-B2AE-E2FB8817239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48685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84BE5-F7AD-1997-2941-6C4850EE4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2EE10-77E6-7A17-1B97-1DD20E7835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B2923C2-FD8C-9C82-AA3A-735FD9763388}"/>
              </a:ext>
            </a:extLst>
          </p:cNvPr>
          <p:cNvSpPr>
            <a:spLocks noGrp="1"/>
          </p:cNvSpPr>
          <p:nvPr>
            <p:ph idx="1"/>
          </p:nvPr>
        </p:nvSpPr>
        <p:spPr/>
        <p:txBody>
          <a:bodyPr vert="horz" lIns="91440" tIns="45720" rIns="91440" bIns="45720" rtlCol="0" anchor="t">
            <a:normAutofit/>
          </a:bodyPr>
          <a:lstStyle/>
          <a:p>
            <a:pPr lvl="1">
              <a:buFont typeface="Courier New" panose="020B0604020202020204" pitchFamily="34" charset="0"/>
              <a:buChar char="o"/>
            </a:pPr>
            <a:r>
              <a:rPr lang="en-GB" sz="9200"/>
              <a:t>TPR REVISION</a:t>
            </a:r>
          </a:p>
        </p:txBody>
      </p:sp>
    </p:spTree>
    <p:extLst>
      <p:ext uri="{BB962C8B-B14F-4D97-AF65-F5344CB8AC3E}">
        <p14:creationId xmlns:p14="http://schemas.microsoft.com/office/powerpoint/2010/main" val="10979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9C89FA-C9C1-6E7D-B7EF-4F0D58CC0639}"/>
              </a:ext>
            </a:extLst>
          </p:cNvPr>
          <p:cNvSpPr txBox="1"/>
          <p:nvPr/>
        </p:nvSpPr>
        <p:spPr>
          <a:xfrm>
            <a:off x="1227394" y="1026341"/>
            <a:ext cx="9907638" cy="4524315"/>
          </a:xfrm>
          <a:prstGeom prst="rect">
            <a:avLst/>
          </a:prstGeom>
          <a:noFill/>
        </p:spPr>
        <p:txBody>
          <a:bodyPr wrap="square">
            <a:spAutoFit/>
          </a:bodyPr>
          <a:lstStyle/>
          <a:p>
            <a:pPr algn="ctr"/>
            <a:r>
              <a:rPr lang="en-US" sz="9600">
                <a:ea typeface="Calibri"/>
                <a:cs typeface="Calibri"/>
              </a:rPr>
              <a:t>What should revision actually look like?</a:t>
            </a:r>
          </a:p>
        </p:txBody>
      </p:sp>
    </p:spTree>
    <p:extLst>
      <p:ext uri="{BB962C8B-B14F-4D97-AF65-F5344CB8AC3E}">
        <p14:creationId xmlns:p14="http://schemas.microsoft.com/office/powerpoint/2010/main" val="731962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B2FA2-1807-FB48-B436-2EBEEFF2DCF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A0A7012-B184-213F-99DA-C065456A3F6E}"/>
              </a:ext>
            </a:extLst>
          </p:cNvPr>
          <p:cNvSpPr/>
          <p:nvPr/>
        </p:nvSpPr>
        <p:spPr>
          <a:xfrm>
            <a:off x="6626876" y="1171686"/>
            <a:ext cx="4100182" cy="537003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26B20A57-5376-3ED4-1B33-9CFAADA35E96}"/>
              </a:ext>
            </a:extLst>
          </p:cNvPr>
          <p:cNvSpPr txBox="1"/>
          <p:nvPr/>
        </p:nvSpPr>
        <p:spPr>
          <a:xfrm>
            <a:off x="6753875" y="1374295"/>
            <a:ext cx="544182" cy="560922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3600">
                <a:ea typeface="Calibri"/>
                <a:cs typeface="Calibri"/>
              </a:rPr>
              <a:t>1</a:t>
            </a:r>
          </a:p>
          <a:p>
            <a:pPr algn="l"/>
            <a:endParaRPr lang="en-US" sz="3600">
              <a:ea typeface="Calibri"/>
              <a:cs typeface="Calibri"/>
            </a:endParaRPr>
          </a:p>
          <a:p>
            <a:r>
              <a:rPr lang="en-US" sz="3600">
                <a:ea typeface="Calibri"/>
                <a:cs typeface="Calibri"/>
              </a:rPr>
              <a:t>2</a:t>
            </a:r>
          </a:p>
          <a:p>
            <a:endParaRPr lang="en-US" sz="3600">
              <a:ea typeface="Calibri"/>
              <a:cs typeface="Calibri"/>
            </a:endParaRPr>
          </a:p>
          <a:p>
            <a:r>
              <a:rPr lang="en-US" sz="3600">
                <a:ea typeface="Calibri"/>
                <a:cs typeface="Calibri"/>
              </a:rPr>
              <a:t>3</a:t>
            </a:r>
          </a:p>
          <a:p>
            <a:endParaRPr lang="en-US" sz="3600">
              <a:ea typeface="Calibri"/>
              <a:cs typeface="Calibri"/>
            </a:endParaRPr>
          </a:p>
          <a:p>
            <a:r>
              <a:rPr lang="en-US" sz="3600">
                <a:ea typeface="Calibri"/>
                <a:cs typeface="Calibri"/>
              </a:rPr>
              <a:t>4</a:t>
            </a:r>
          </a:p>
          <a:p>
            <a:endParaRPr lang="en-US" sz="3600">
              <a:ea typeface="Calibri"/>
              <a:cs typeface="Calibri"/>
            </a:endParaRPr>
          </a:p>
          <a:p>
            <a:r>
              <a:rPr lang="en-US" sz="3600">
                <a:ea typeface="Calibri"/>
                <a:cs typeface="Calibri"/>
              </a:rPr>
              <a:t>5</a:t>
            </a:r>
          </a:p>
          <a:p>
            <a:endParaRPr lang="en-US" sz="3600">
              <a:ea typeface="Calibri"/>
              <a:cs typeface="Calibri"/>
            </a:endParaRPr>
          </a:p>
        </p:txBody>
      </p:sp>
      <p:sp>
        <p:nvSpPr>
          <p:cNvPr id="6" name="TextBox 5">
            <a:extLst>
              <a:ext uri="{FF2B5EF4-FFF2-40B4-BE49-F238E27FC236}">
                <a16:creationId xmlns:a16="http://schemas.microsoft.com/office/drawing/2014/main" id="{C528A754-1824-85A2-674A-590F36E29CD9}"/>
              </a:ext>
            </a:extLst>
          </p:cNvPr>
          <p:cNvSpPr txBox="1"/>
          <p:nvPr/>
        </p:nvSpPr>
        <p:spPr>
          <a:xfrm>
            <a:off x="2807725" y="194828"/>
            <a:ext cx="4905681" cy="646331"/>
          </a:xfrm>
          <a:prstGeom prst="rect">
            <a:avLst/>
          </a:prstGeom>
          <a:noFill/>
        </p:spPr>
        <p:txBody>
          <a:bodyPr wrap="square" rtlCol="0">
            <a:spAutoFit/>
          </a:bodyPr>
          <a:lstStyle/>
          <a:p>
            <a:pPr algn="ctr"/>
            <a:r>
              <a:rPr lang="en-GB" sz="3600" b="1" u="sng"/>
              <a:t>Whiteboards Ready!</a:t>
            </a:r>
          </a:p>
        </p:txBody>
      </p:sp>
    </p:spTree>
    <p:extLst>
      <p:ext uri="{BB962C8B-B14F-4D97-AF65-F5344CB8AC3E}">
        <p14:creationId xmlns:p14="http://schemas.microsoft.com/office/powerpoint/2010/main" val="1198938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C1E5ED-98A5-0857-033C-50DA63C21D40}"/>
              </a:ext>
            </a:extLst>
          </p:cNvPr>
          <p:cNvSpPr txBox="1"/>
          <p:nvPr/>
        </p:nvSpPr>
        <p:spPr>
          <a:xfrm>
            <a:off x="344129" y="737419"/>
            <a:ext cx="11503742" cy="797910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2000" b="1">
              <a:ea typeface="Calibri"/>
              <a:cs typeface="Calibri"/>
            </a:endParaRPr>
          </a:p>
          <a:p>
            <a:r>
              <a:rPr lang="en-US" sz="2000" b="1">
                <a:ea typeface="Open Sans"/>
                <a:cs typeface="Open Sans"/>
              </a:rPr>
              <a:t>According to a 2023 survey of 33,435 students across English schools:</a:t>
            </a:r>
            <a:endParaRPr lang="en-US" sz="2000" b="1">
              <a:ea typeface="Calibri" panose="020F0502020204030204"/>
              <a:cs typeface="Calibri" panose="020F0502020204030204"/>
            </a:endParaRPr>
          </a:p>
          <a:p>
            <a:endParaRPr lang="en-US" sz="2000" b="1">
              <a:ea typeface="Open Sans"/>
              <a:cs typeface="Open Sans"/>
            </a:endParaRPr>
          </a:p>
          <a:p>
            <a:r>
              <a:rPr lang="en-US" sz="2000" b="1">
                <a:ea typeface="Open Sans"/>
                <a:cs typeface="Open Sans"/>
              </a:rPr>
              <a:t>1.What was the most common revision method identified by the survey? </a:t>
            </a:r>
          </a:p>
          <a:p>
            <a:endParaRPr lang="en-US" sz="2000" b="1">
              <a:ea typeface="Calibri"/>
              <a:cs typeface="Calibri"/>
            </a:endParaRPr>
          </a:p>
          <a:p>
            <a:r>
              <a:rPr lang="en-US" sz="2000" b="1">
                <a:ea typeface="Open Sans"/>
                <a:cs typeface="Open Sans"/>
              </a:rPr>
              <a:t>2. What percentage of students only used this method to revise? </a:t>
            </a:r>
          </a:p>
          <a:p>
            <a:endParaRPr lang="en-US" sz="2000" b="1">
              <a:ea typeface="Calibri"/>
              <a:cs typeface="Calibri"/>
            </a:endParaRPr>
          </a:p>
          <a:p>
            <a:r>
              <a:rPr lang="en-US" sz="2000" b="1">
                <a:ea typeface="Open Sans"/>
                <a:cs typeface="Open Sans"/>
              </a:rPr>
              <a:t>3. According to the survey, flashcards were the second most common revision method. However, what did almost half of all students not do with their flashcards?</a:t>
            </a:r>
          </a:p>
          <a:p>
            <a:endParaRPr lang="en-US" sz="2000" b="1">
              <a:ea typeface="Open Sans"/>
              <a:cs typeface="Open Sans"/>
            </a:endParaRPr>
          </a:p>
          <a:p>
            <a:r>
              <a:rPr lang="en-US" sz="2000" b="1">
                <a:ea typeface="Open Sans"/>
                <a:cs typeface="Open Sans"/>
              </a:rPr>
              <a:t>4. What do you think the third most common method was? </a:t>
            </a:r>
          </a:p>
          <a:p>
            <a:endParaRPr lang="en-US" sz="2000" b="1">
              <a:ea typeface="Open Sans"/>
              <a:cs typeface="Open Sans"/>
            </a:endParaRPr>
          </a:p>
          <a:p>
            <a:r>
              <a:rPr lang="en-US" sz="2000" b="1">
                <a:ea typeface="Open Sans"/>
                <a:cs typeface="Open Sans"/>
              </a:rPr>
              <a:t>5. According to a survey from 2019, which of the following statements is correct. </a:t>
            </a:r>
          </a:p>
          <a:p>
            <a:endParaRPr lang="en-US" sz="2000" b="1">
              <a:ea typeface="Open Sans"/>
              <a:cs typeface="Open Sans"/>
            </a:endParaRPr>
          </a:p>
          <a:p>
            <a:pPr marL="457200" indent="-457200">
              <a:buAutoNum type="alphaLcPeriod"/>
            </a:pPr>
            <a:r>
              <a:rPr lang="en-US" sz="2000" b="1">
                <a:ea typeface="Open Sans"/>
                <a:cs typeface="Open Sans"/>
              </a:rPr>
              <a:t>Most students focus their revision on strengths and on topics they don't like</a:t>
            </a:r>
          </a:p>
          <a:p>
            <a:pPr marL="457200" indent="-457200">
              <a:buAutoNum type="alphaLcPeriod"/>
            </a:pPr>
            <a:r>
              <a:rPr lang="en-US" sz="2000" b="1">
                <a:ea typeface="Open Sans"/>
                <a:cs typeface="Open Sans"/>
              </a:rPr>
              <a:t>Most students focus their revision on weaknesses and on topics they don't like</a:t>
            </a:r>
          </a:p>
          <a:p>
            <a:pPr marL="457200" indent="-457200">
              <a:buAutoNum type="alphaLcPeriod" startAt="3"/>
            </a:pPr>
            <a:r>
              <a:rPr lang="en-US" sz="2000" b="1">
                <a:ea typeface="Open Sans"/>
                <a:cs typeface="Open Sans"/>
              </a:rPr>
              <a:t>Most students focus their revision on weaknesses and on topics they do like</a:t>
            </a:r>
          </a:p>
          <a:p>
            <a:pPr marL="457200" indent="-457200">
              <a:buAutoNum type="alphaLcPeriod" startAt="3"/>
            </a:pPr>
            <a:r>
              <a:rPr lang="en-US" sz="2000" b="1">
                <a:ea typeface="Open Sans"/>
                <a:cs typeface="Open Sans"/>
              </a:rPr>
              <a:t>Most students focus their revision on strengths and on topics they do like</a:t>
            </a:r>
          </a:p>
          <a:p>
            <a:endParaRPr lang="en-US" sz="2000" b="1">
              <a:ea typeface="Open Sans"/>
              <a:cs typeface="Open Sans"/>
            </a:endParaRPr>
          </a:p>
          <a:p>
            <a:pPr marL="257175" indent="-257175">
              <a:buAutoNum type="alphaLcPeriod"/>
            </a:pPr>
            <a:endParaRPr lang="en-US" sz="2000" b="1">
              <a:ea typeface="Open Sans"/>
              <a:cs typeface="Open Sans"/>
            </a:endParaRPr>
          </a:p>
          <a:p>
            <a:pPr marL="257175" indent="-257175">
              <a:buAutoNum type="alphaLcPeriod"/>
            </a:pPr>
            <a:endParaRPr lang="en-US" sz="2000" b="1">
              <a:ea typeface="Open Sans"/>
              <a:cs typeface="Open Sans"/>
            </a:endParaRPr>
          </a:p>
          <a:p>
            <a:pPr marL="257175" indent="-257175">
              <a:buAutoNum type="alphaLcPeriod"/>
            </a:pPr>
            <a:endParaRPr lang="en-US" sz="2000" b="1">
              <a:ea typeface="Open Sans"/>
              <a:cs typeface="Open Sans"/>
            </a:endParaRPr>
          </a:p>
          <a:p>
            <a:endParaRPr lang="en-US" sz="2000" b="1">
              <a:ea typeface="Open Sans"/>
              <a:cs typeface="Open Sans"/>
            </a:endParaRPr>
          </a:p>
          <a:p>
            <a:endParaRPr lang="en-US" sz="2000" b="1">
              <a:ea typeface="Open Sans"/>
              <a:cs typeface="Open Sans"/>
            </a:endParaRPr>
          </a:p>
          <a:p>
            <a:endParaRPr lang="en-US" sz="2000" b="1">
              <a:ea typeface="Open Sans"/>
              <a:cs typeface="Open Sans"/>
            </a:endParaRPr>
          </a:p>
        </p:txBody>
      </p:sp>
      <p:sp>
        <p:nvSpPr>
          <p:cNvPr id="4" name="TextBox 3">
            <a:extLst>
              <a:ext uri="{FF2B5EF4-FFF2-40B4-BE49-F238E27FC236}">
                <a16:creationId xmlns:a16="http://schemas.microsoft.com/office/drawing/2014/main" id="{016270C2-55B0-A0BF-348C-95AEEEA26558}"/>
              </a:ext>
            </a:extLst>
          </p:cNvPr>
          <p:cNvSpPr txBox="1"/>
          <p:nvPr/>
        </p:nvSpPr>
        <p:spPr>
          <a:xfrm>
            <a:off x="8769146" y="1111225"/>
            <a:ext cx="6157450" cy="369332"/>
          </a:xfrm>
          <a:prstGeom prst="rect">
            <a:avLst/>
          </a:prstGeom>
          <a:noFill/>
        </p:spPr>
        <p:txBody>
          <a:bodyPr wrap="square">
            <a:spAutoFit/>
          </a:bodyPr>
          <a:lstStyle/>
          <a:p>
            <a:r>
              <a:rPr lang="en-US" sz="1800" b="1">
                <a:ea typeface="Calibri"/>
                <a:cs typeface="Calibri"/>
              </a:rPr>
              <a:t>1) Reading over notes</a:t>
            </a:r>
          </a:p>
        </p:txBody>
      </p:sp>
    </p:spTree>
    <p:extLst>
      <p:ext uri="{BB962C8B-B14F-4D97-AF65-F5344CB8AC3E}">
        <p14:creationId xmlns:p14="http://schemas.microsoft.com/office/powerpoint/2010/main" val="170597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222A678-DC43-7F23-1C70-E23D1B4F395F}"/>
              </a:ext>
            </a:extLst>
          </p:cNvPr>
          <p:cNvSpPr txBox="1"/>
          <p:nvPr/>
        </p:nvSpPr>
        <p:spPr>
          <a:xfrm>
            <a:off x="10058400" y="685941"/>
            <a:ext cx="2133600" cy="5239896"/>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ea typeface="Calibri"/>
                <a:cs typeface="Calibri"/>
              </a:rPr>
              <a:t>1) Reading over notes</a:t>
            </a:r>
          </a:p>
          <a:p>
            <a:endParaRPr lang="en-US" sz="2400" b="1">
              <a:ea typeface="Calibri"/>
              <a:cs typeface="Calibri"/>
            </a:endParaRPr>
          </a:p>
          <a:p>
            <a:endParaRPr lang="en-US" sz="2400" b="1">
              <a:ea typeface="Calibri"/>
              <a:cs typeface="Calibri"/>
            </a:endParaRPr>
          </a:p>
          <a:p>
            <a:r>
              <a:rPr lang="en-US" sz="2400" b="1">
                <a:ea typeface="Calibri"/>
                <a:cs typeface="Calibri"/>
              </a:rPr>
              <a:t>2) 37%</a:t>
            </a:r>
          </a:p>
          <a:p>
            <a:endParaRPr lang="en-US" sz="2400" b="1">
              <a:ea typeface="Calibri"/>
              <a:cs typeface="Calibri"/>
            </a:endParaRPr>
          </a:p>
          <a:p>
            <a:r>
              <a:rPr lang="en-US" sz="2400" b="1">
                <a:ea typeface="Calibri"/>
                <a:cs typeface="Calibri"/>
              </a:rPr>
              <a:t>3) Use them</a:t>
            </a:r>
          </a:p>
          <a:p>
            <a:endParaRPr lang="en-US" sz="2400" b="1">
              <a:ea typeface="Calibri"/>
              <a:cs typeface="Calibri"/>
            </a:endParaRPr>
          </a:p>
          <a:p>
            <a:endParaRPr lang="en-US" sz="2400" b="1">
              <a:ea typeface="Calibri"/>
              <a:cs typeface="Calibri"/>
            </a:endParaRPr>
          </a:p>
          <a:p>
            <a:r>
              <a:rPr lang="en-US" sz="2400" b="1">
                <a:ea typeface="Calibri"/>
                <a:cs typeface="Calibri"/>
              </a:rPr>
              <a:t>4) Copying out</a:t>
            </a:r>
          </a:p>
          <a:p>
            <a:endParaRPr lang="en-US" sz="2400" b="1">
              <a:ea typeface="Calibri"/>
              <a:cs typeface="Calibri"/>
            </a:endParaRPr>
          </a:p>
          <a:p>
            <a:endParaRPr lang="en-US" sz="2400" b="1">
              <a:ea typeface="Calibri"/>
              <a:cs typeface="Calibri"/>
            </a:endParaRPr>
          </a:p>
          <a:p>
            <a:endParaRPr lang="en-US" sz="2400" b="1">
              <a:ea typeface="Calibri"/>
              <a:cs typeface="Calibri"/>
            </a:endParaRPr>
          </a:p>
          <a:p>
            <a:r>
              <a:rPr lang="en-US" sz="2400" b="1">
                <a:ea typeface="Calibri"/>
                <a:cs typeface="Calibri"/>
              </a:rPr>
              <a:t>5) D</a:t>
            </a:r>
          </a:p>
        </p:txBody>
      </p:sp>
      <p:sp>
        <p:nvSpPr>
          <p:cNvPr id="5" name="TextBox 4">
            <a:extLst>
              <a:ext uri="{FF2B5EF4-FFF2-40B4-BE49-F238E27FC236}">
                <a16:creationId xmlns:a16="http://schemas.microsoft.com/office/drawing/2014/main" id="{CFB52A75-963F-47FF-559D-3B7A36033EED}"/>
              </a:ext>
            </a:extLst>
          </p:cNvPr>
          <p:cNvSpPr txBox="1"/>
          <p:nvPr/>
        </p:nvSpPr>
        <p:spPr>
          <a:xfrm>
            <a:off x="378222" y="304800"/>
            <a:ext cx="9680177" cy="80714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2000" b="1">
              <a:ea typeface="Calibri"/>
              <a:cs typeface="Calibri"/>
            </a:endParaRPr>
          </a:p>
          <a:p>
            <a:r>
              <a:rPr lang="en-US" sz="2000" b="1">
                <a:ea typeface="Open Sans"/>
                <a:cs typeface="Open Sans"/>
              </a:rPr>
              <a:t>According to a 2023 survey of 33,435 students across English schools:</a:t>
            </a:r>
            <a:endParaRPr lang="en-US" sz="2000" b="1">
              <a:ea typeface="Calibri" panose="020F0502020204030204"/>
              <a:cs typeface="Calibri" panose="020F0502020204030204"/>
            </a:endParaRPr>
          </a:p>
          <a:p>
            <a:endParaRPr lang="en-US" sz="2000" b="1">
              <a:ea typeface="Open Sans"/>
              <a:cs typeface="Open Sans"/>
            </a:endParaRPr>
          </a:p>
          <a:p>
            <a:r>
              <a:rPr lang="en-US" sz="2000" b="1">
                <a:ea typeface="Open Sans"/>
                <a:cs typeface="Open Sans"/>
              </a:rPr>
              <a:t>1.What was the most common revision method identified? </a:t>
            </a:r>
          </a:p>
          <a:p>
            <a:endParaRPr lang="en-US" sz="2000" b="1">
              <a:ea typeface="Calibri"/>
              <a:cs typeface="Calibri"/>
            </a:endParaRPr>
          </a:p>
          <a:p>
            <a:r>
              <a:rPr lang="en-US" sz="2000" b="1">
                <a:ea typeface="Open Sans"/>
                <a:cs typeface="Open Sans"/>
              </a:rPr>
              <a:t>2. What percentage of students </a:t>
            </a:r>
            <a:r>
              <a:rPr lang="en-US" sz="2000" b="1" err="1">
                <a:ea typeface="Open Sans"/>
                <a:cs typeface="Open Sans"/>
              </a:rPr>
              <a:t>onlyused</a:t>
            </a:r>
            <a:r>
              <a:rPr lang="en-US" sz="2000" b="1">
                <a:ea typeface="Open Sans"/>
                <a:cs typeface="Open Sans"/>
              </a:rPr>
              <a:t> this method to revise? </a:t>
            </a:r>
          </a:p>
          <a:p>
            <a:endParaRPr lang="en-US" sz="2000" b="1">
              <a:ea typeface="Calibri"/>
              <a:cs typeface="Calibri"/>
            </a:endParaRPr>
          </a:p>
          <a:p>
            <a:r>
              <a:rPr lang="en-US" sz="2000" b="1">
                <a:ea typeface="Open Sans"/>
                <a:cs typeface="Open Sans"/>
              </a:rPr>
              <a:t>3. According to the survey, flashcards were the second most common revision method. However, what did almost half of all students not do with their flashcards</a:t>
            </a:r>
          </a:p>
          <a:p>
            <a:endParaRPr lang="en-US" sz="2000" b="1">
              <a:ea typeface="Open Sans"/>
              <a:cs typeface="Open Sans"/>
            </a:endParaRPr>
          </a:p>
          <a:p>
            <a:r>
              <a:rPr lang="en-US" sz="2000" b="1">
                <a:ea typeface="Open Sans"/>
                <a:cs typeface="Open Sans"/>
              </a:rPr>
              <a:t>4. What do you think the third most common method was? </a:t>
            </a:r>
          </a:p>
          <a:p>
            <a:endParaRPr lang="en-US" sz="2000" b="1">
              <a:ea typeface="Open Sans"/>
              <a:cs typeface="Open Sans"/>
            </a:endParaRPr>
          </a:p>
          <a:p>
            <a:r>
              <a:rPr lang="en-US" sz="2000" b="1">
                <a:ea typeface="Open Sans"/>
                <a:cs typeface="Open Sans"/>
              </a:rPr>
              <a:t>5. According to a survey from 2019, which of the following statements is correct. </a:t>
            </a:r>
          </a:p>
          <a:p>
            <a:endParaRPr lang="en-US" sz="2000" b="1">
              <a:ea typeface="Open Sans"/>
              <a:cs typeface="Open Sans"/>
            </a:endParaRPr>
          </a:p>
          <a:p>
            <a:pPr marL="457200" indent="-457200">
              <a:buAutoNum type="alphaLcPeriod"/>
            </a:pPr>
            <a:r>
              <a:rPr lang="en-US" sz="2000" b="1">
                <a:ea typeface="Open Sans"/>
                <a:cs typeface="Open Sans"/>
              </a:rPr>
              <a:t>Most students focus their revision on strengths and on topics they don't like</a:t>
            </a:r>
          </a:p>
          <a:p>
            <a:pPr marL="457200" indent="-457200">
              <a:buAutoNum type="alphaLcPeriod"/>
            </a:pPr>
            <a:r>
              <a:rPr lang="en-US" sz="2000" b="1">
                <a:ea typeface="Open Sans"/>
                <a:cs typeface="Open Sans"/>
              </a:rPr>
              <a:t>Most students focus their revision on weaknesses and on topics they don't like</a:t>
            </a:r>
          </a:p>
          <a:p>
            <a:pPr marL="457200" indent="-457200">
              <a:buAutoNum type="alphaLcPeriod" startAt="3"/>
            </a:pPr>
            <a:r>
              <a:rPr lang="en-US" sz="2000" b="1">
                <a:ea typeface="Open Sans"/>
                <a:cs typeface="Open Sans"/>
              </a:rPr>
              <a:t>Most students focus their revision on weaknesses and on topics they do like</a:t>
            </a:r>
          </a:p>
          <a:p>
            <a:pPr marL="457200" indent="-457200">
              <a:buAutoNum type="alphaLcPeriod" startAt="3"/>
            </a:pPr>
            <a:r>
              <a:rPr lang="en-US" sz="2000" b="1">
                <a:ea typeface="Open Sans"/>
                <a:cs typeface="Open Sans"/>
              </a:rPr>
              <a:t>Most students focus their revision on strengths and on topics they do like</a:t>
            </a:r>
          </a:p>
          <a:p>
            <a:pPr marL="342900" indent="-342900">
              <a:buAutoNum type="alphaLcPeriod"/>
            </a:pPr>
            <a:endParaRPr lang="en-US" sz="2000" b="1">
              <a:ea typeface="Open Sans"/>
              <a:cs typeface="Open Sans"/>
            </a:endParaRPr>
          </a:p>
          <a:p>
            <a:pPr marL="257175" indent="-257175">
              <a:buAutoNum type="alphaLcPeriod"/>
            </a:pPr>
            <a:endParaRPr lang="en-US" sz="2000" b="1">
              <a:ea typeface="Open Sans"/>
              <a:cs typeface="Open Sans"/>
            </a:endParaRPr>
          </a:p>
          <a:p>
            <a:pPr marL="257175" indent="-257175">
              <a:buAutoNum type="alphaLcPeriod"/>
            </a:pPr>
            <a:endParaRPr lang="en-US" sz="2000" b="1">
              <a:ea typeface="Open Sans"/>
              <a:cs typeface="Open Sans"/>
            </a:endParaRPr>
          </a:p>
          <a:p>
            <a:pPr marL="257175" indent="-257175">
              <a:buAutoNum type="alphaLcPeriod"/>
            </a:pPr>
            <a:endParaRPr lang="en-US" sz="2000" b="1">
              <a:ea typeface="Open Sans"/>
              <a:cs typeface="Open Sans"/>
            </a:endParaRPr>
          </a:p>
          <a:p>
            <a:endParaRPr lang="en-US" sz="2000" b="1">
              <a:ea typeface="Open Sans"/>
              <a:cs typeface="Open Sans"/>
            </a:endParaRPr>
          </a:p>
          <a:p>
            <a:endParaRPr lang="en-US" sz="2000" b="1">
              <a:ea typeface="Open Sans"/>
              <a:cs typeface="Open Sans"/>
            </a:endParaRPr>
          </a:p>
          <a:p>
            <a:endParaRPr lang="en-US" sz="2000" b="1">
              <a:ea typeface="Open Sans"/>
              <a:cs typeface="Open Sans"/>
            </a:endParaRPr>
          </a:p>
        </p:txBody>
      </p:sp>
    </p:spTree>
    <p:extLst>
      <p:ext uri="{BB962C8B-B14F-4D97-AF65-F5344CB8AC3E}">
        <p14:creationId xmlns:p14="http://schemas.microsoft.com/office/powerpoint/2010/main" val="128452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67000" y="857248"/>
          <a:ext cx="6858000" cy="5143504"/>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1431391841"/>
                    </a:ext>
                  </a:extLst>
                </a:gridCol>
                <a:gridCol w="1143000">
                  <a:extLst>
                    <a:ext uri="{9D8B030D-6E8A-4147-A177-3AD203B41FA5}">
                      <a16:colId xmlns:a16="http://schemas.microsoft.com/office/drawing/2014/main" val="2301266903"/>
                    </a:ext>
                  </a:extLst>
                </a:gridCol>
                <a:gridCol w="1143000">
                  <a:extLst>
                    <a:ext uri="{9D8B030D-6E8A-4147-A177-3AD203B41FA5}">
                      <a16:colId xmlns:a16="http://schemas.microsoft.com/office/drawing/2014/main" val="1863077245"/>
                    </a:ext>
                  </a:extLst>
                </a:gridCol>
                <a:gridCol w="1143000">
                  <a:extLst>
                    <a:ext uri="{9D8B030D-6E8A-4147-A177-3AD203B41FA5}">
                      <a16:colId xmlns:a16="http://schemas.microsoft.com/office/drawing/2014/main" val="2951320388"/>
                    </a:ext>
                  </a:extLst>
                </a:gridCol>
                <a:gridCol w="1143000">
                  <a:extLst>
                    <a:ext uri="{9D8B030D-6E8A-4147-A177-3AD203B41FA5}">
                      <a16:colId xmlns:a16="http://schemas.microsoft.com/office/drawing/2014/main" val="379823406"/>
                    </a:ext>
                  </a:extLst>
                </a:gridCol>
                <a:gridCol w="1143000">
                  <a:extLst>
                    <a:ext uri="{9D8B030D-6E8A-4147-A177-3AD203B41FA5}">
                      <a16:colId xmlns:a16="http://schemas.microsoft.com/office/drawing/2014/main" val="2481060030"/>
                    </a:ext>
                  </a:extLst>
                </a:gridCol>
              </a:tblGrid>
              <a:tr h="642938">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92D050"/>
                    </a:solidFill>
                  </a:tcPr>
                </a:tc>
                <a:extLst>
                  <a:ext uri="{0D108BD9-81ED-4DB2-BD59-A6C34878D82A}">
                    <a16:rowId xmlns:a16="http://schemas.microsoft.com/office/drawing/2014/main" val="1166787432"/>
                  </a:ext>
                </a:extLst>
              </a:tr>
              <a:tr h="642938">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FF0000"/>
                    </a:solidFill>
                  </a:tcPr>
                </a:tc>
                <a:extLst>
                  <a:ext uri="{0D108BD9-81ED-4DB2-BD59-A6C34878D82A}">
                    <a16:rowId xmlns:a16="http://schemas.microsoft.com/office/drawing/2014/main" val="2862510784"/>
                  </a:ext>
                </a:extLst>
              </a:tr>
              <a:tr h="642938">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FF0000"/>
                    </a:solidFill>
                  </a:tcPr>
                </a:tc>
                <a:extLst>
                  <a:ext uri="{0D108BD9-81ED-4DB2-BD59-A6C34878D82A}">
                    <a16:rowId xmlns:a16="http://schemas.microsoft.com/office/drawing/2014/main" val="1994542342"/>
                  </a:ext>
                </a:extLst>
              </a:tr>
              <a:tr h="642938">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extLst>
                  <a:ext uri="{0D108BD9-81ED-4DB2-BD59-A6C34878D82A}">
                    <a16:rowId xmlns:a16="http://schemas.microsoft.com/office/drawing/2014/main" val="2413006238"/>
                  </a:ext>
                </a:extLst>
              </a:tr>
              <a:tr h="642938">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FF0000"/>
                    </a:solidFill>
                  </a:tcPr>
                </a:tc>
                <a:extLst>
                  <a:ext uri="{0D108BD9-81ED-4DB2-BD59-A6C34878D82A}">
                    <a16:rowId xmlns:a16="http://schemas.microsoft.com/office/drawing/2014/main" val="3280720884"/>
                  </a:ext>
                </a:extLst>
              </a:tr>
              <a:tr h="642938">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FF0000"/>
                    </a:solidFill>
                  </a:tcPr>
                </a:tc>
                <a:extLst>
                  <a:ext uri="{0D108BD9-81ED-4DB2-BD59-A6C34878D82A}">
                    <a16:rowId xmlns:a16="http://schemas.microsoft.com/office/drawing/2014/main" val="2938798717"/>
                  </a:ext>
                </a:extLst>
              </a:tr>
              <a:tr h="642938">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extLst>
                  <a:ext uri="{0D108BD9-81ED-4DB2-BD59-A6C34878D82A}">
                    <a16:rowId xmlns:a16="http://schemas.microsoft.com/office/drawing/2014/main" val="3386096254"/>
                  </a:ext>
                </a:extLst>
              </a:tr>
              <a:tr h="642938">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FF0000"/>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FF0000"/>
                    </a:solidFill>
                  </a:tcPr>
                </a:tc>
                <a:extLst>
                  <a:ext uri="{0D108BD9-81ED-4DB2-BD59-A6C34878D82A}">
                    <a16:rowId xmlns:a16="http://schemas.microsoft.com/office/drawing/2014/main" val="596366133"/>
                  </a:ext>
                </a:extLst>
              </a:tr>
            </a:tbl>
          </a:graphicData>
        </a:graphic>
      </p:graphicFrame>
      <p:sp>
        <p:nvSpPr>
          <p:cNvPr id="6" name="Multiply 5"/>
          <p:cNvSpPr/>
          <p:nvPr/>
        </p:nvSpPr>
        <p:spPr>
          <a:xfrm>
            <a:off x="3947160" y="1474468"/>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Multiply 6"/>
          <p:cNvSpPr/>
          <p:nvPr/>
        </p:nvSpPr>
        <p:spPr>
          <a:xfrm>
            <a:off x="6416040" y="3428998"/>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Multiply 7"/>
          <p:cNvSpPr/>
          <p:nvPr/>
        </p:nvSpPr>
        <p:spPr>
          <a:xfrm>
            <a:off x="3947160" y="4003722"/>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Multiply 8"/>
          <p:cNvSpPr/>
          <p:nvPr/>
        </p:nvSpPr>
        <p:spPr>
          <a:xfrm>
            <a:off x="7393745" y="1474468"/>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Multiply 9"/>
          <p:cNvSpPr/>
          <p:nvPr/>
        </p:nvSpPr>
        <p:spPr>
          <a:xfrm>
            <a:off x="8519160" y="5330188"/>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Multiply 5">
            <a:extLst>
              <a:ext uri="{FF2B5EF4-FFF2-40B4-BE49-F238E27FC236}">
                <a16:creationId xmlns:a16="http://schemas.microsoft.com/office/drawing/2014/main" id="{88DFB691-ED3F-87DC-12BC-7C95105857D6}"/>
              </a:ext>
            </a:extLst>
          </p:cNvPr>
          <p:cNvSpPr/>
          <p:nvPr/>
        </p:nvSpPr>
        <p:spPr>
          <a:xfrm>
            <a:off x="2823210" y="2145028"/>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Multiply 5">
            <a:extLst>
              <a:ext uri="{FF2B5EF4-FFF2-40B4-BE49-F238E27FC236}">
                <a16:creationId xmlns:a16="http://schemas.microsoft.com/office/drawing/2014/main" id="{CD0BA53B-773F-1BF5-6F47-F3D4563A80A4}"/>
              </a:ext>
            </a:extLst>
          </p:cNvPr>
          <p:cNvSpPr/>
          <p:nvPr/>
        </p:nvSpPr>
        <p:spPr>
          <a:xfrm>
            <a:off x="2846070" y="4674282"/>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Multiply 5">
            <a:extLst>
              <a:ext uri="{FF2B5EF4-FFF2-40B4-BE49-F238E27FC236}">
                <a16:creationId xmlns:a16="http://schemas.microsoft.com/office/drawing/2014/main" id="{335B5C15-C993-985C-BBF9-6B501E4CABF6}"/>
              </a:ext>
            </a:extLst>
          </p:cNvPr>
          <p:cNvSpPr/>
          <p:nvPr/>
        </p:nvSpPr>
        <p:spPr>
          <a:xfrm>
            <a:off x="8524875" y="4099558"/>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Multiply 5">
            <a:extLst>
              <a:ext uri="{FF2B5EF4-FFF2-40B4-BE49-F238E27FC236}">
                <a16:creationId xmlns:a16="http://schemas.microsoft.com/office/drawing/2014/main" id="{C489D92B-1F4E-893C-8675-85A240F86EDB}"/>
              </a:ext>
            </a:extLst>
          </p:cNvPr>
          <p:cNvSpPr/>
          <p:nvPr/>
        </p:nvSpPr>
        <p:spPr>
          <a:xfrm>
            <a:off x="8704898" y="2143123"/>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Multiply 5">
            <a:extLst>
              <a:ext uri="{FF2B5EF4-FFF2-40B4-BE49-F238E27FC236}">
                <a16:creationId xmlns:a16="http://schemas.microsoft.com/office/drawing/2014/main" id="{A44C0AC5-2107-1D27-FC5A-526835769010}"/>
              </a:ext>
            </a:extLst>
          </p:cNvPr>
          <p:cNvSpPr/>
          <p:nvPr/>
        </p:nvSpPr>
        <p:spPr>
          <a:xfrm>
            <a:off x="5227320" y="2143123"/>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994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 grpId="0" animBg="1"/>
      <p:bldP spid="3" grpId="0" animBg="1"/>
      <p:bldP spid="5"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67000" y="857250"/>
          <a:ext cx="6858000" cy="5143504"/>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1431391841"/>
                    </a:ext>
                  </a:extLst>
                </a:gridCol>
                <a:gridCol w="1143000">
                  <a:extLst>
                    <a:ext uri="{9D8B030D-6E8A-4147-A177-3AD203B41FA5}">
                      <a16:colId xmlns:a16="http://schemas.microsoft.com/office/drawing/2014/main" val="2301266903"/>
                    </a:ext>
                  </a:extLst>
                </a:gridCol>
                <a:gridCol w="1143000">
                  <a:extLst>
                    <a:ext uri="{9D8B030D-6E8A-4147-A177-3AD203B41FA5}">
                      <a16:colId xmlns:a16="http://schemas.microsoft.com/office/drawing/2014/main" val="1863077245"/>
                    </a:ext>
                  </a:extLst>
                </a:gridCol>
                <a:gridCol w="1143000">
                  <a:extLst>
                    <a:ext uri="{9D8B030D-6E8A-4147-A177-3AD203B41FA5}">
                      <a16:colId xmlns:a16="http://schemas.microsoft.com/office/drawing/2014/main" val="2951320388"/>
                    </a:ext>
                  </a:extLst>
                </a:gridCol>
                <a:gridCol w="1143000">
                  <a:extLst>
                    <a:ext uri="{9D8B030D-6E8A-4147-A177-3AD203B41FA5}">
                      <a16:colId xmlns:a16="http://schemas.microsoft.com/office/drawing/2014/main" val="379823406"/>
                    </a:ext>
                  </a:extLst>
                </a:gridCol>
                <a:gridCol w="1143000">
                  <a:extLst>
                    <a:ext uri="{9D8B030D-6E8A-4147-A177-3AD203B41FA5}">
                      <a16:colId xmlns:a16="http://schemas.microsoft.com/office/drawing/2014/main" val="2481060030"/>
                    </a:ext>
                  </a:extLst>
                </a:gridCol>
              </a:tblGrid>
              <a:tr h="642938">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extLst>
                  <a:ext uri="{0D108BD9-81ED-4DB2-BD59-A6C34878D82A}">
                    <a16:rowId xmlns:a16="http://schemas.microsoft.com/office/drawing/2014/main" val="1166787432"/>
                  </a:ext>
                </a:extLst>
              </a:tr>
              <a:tr h="642938">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extLst>
                  <a:ext uri="{0D108BD9-81ED-4DB2-BD59-A6C34878D82A}">
                    <a16:rowId xmlns:a16="http://schemas.microsoft.com/office/drawing/2014/main" val="2862510784"/>
                  </a:ext>
                </a:extLst>
              </a:tr>
              <a:tr h="642938">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extLst>
                  <a:ext uri="{0D108BD9-81ED-4DB2-BD59-A6C34878D82A}">
                    <a16:rowId xmlns:a16="http://schemas.microsoft.com/office/drawing/2014/main" val="1994542342"/>
                  </a:ext>
                </a:extLst>
              </a:tr>
              <a:tr h="642938">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extLst>
                  <a:ext uri="{0D108BD9-81ED-4DB2-BD59-A6C34878D82A}">
                    <a16:rowId xmlns:a16="http://schemas.microsoft.com/office/drawing/2014/main" val="2413006238"/>
                  </a:ext>
                </a:extLst>
              </a:tr>
              <a:tr h="642938">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extLst>
                  <a:ext uri="{0D108BD9-81ED-4DB2-BD59-A6C34878D82A}">
                    <a16:rowId xmlns:a16="http://schemas.microsoft.com/office/drawing/2014/main" val="3280720884"/>
                  </a:ext>
                </a:extLst>
              </a:tr>
              <a:tr h="642938">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extLst>
                  <a:ext uri="{0D108BD9-81ED-4DB2-BD59-A6C34878D82A}">
                    <a16:rowId xmlns:a16="http://schemas.microsoft.com/office/drawing/2014/main" val="2938798717"/>
                  </a:ext>
                </a:extLst>
              </a:tr>
              <a:tr h="642938">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extLst>
                  <a:ext uri="{0D108BD9-81ED-4DB2-BD59-A6C34878D82A}">
                    <a16:rowId xmlns:a16="http://schemas.microsoft.com/office/drawing/2014/main" val="3386096254"/>
                  </a:ext>
                </a:extLst>
              </a:tr>
              <a:tr h="642938">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chemeClr val="accent4">
                        <a:lumMod val="60000"/>
                        <a:lumOff val="40000"/>
                      </a:schemeClr>
                    </a:solidFill>
                  </a:tcPr>
                </a:tc>
                <a:tc>
                  <a:txBody>
                    <a:bodyPr/>
                    <a:lstStyle/>
                    <a:p>
                      <a:endParaRPr lang="en-GB" sz="1000"/>
                    </a:p>
                  </a:txBody>
                  <a:tcPr marL="68580" marR="68580" marT="34290" marB="34290">
                    <a:solidFill>
                      <a:srgbClr val="92D050"/>
                    </a:solidFill>
                  </a:tcPr>
                </a:tc>
                <a:tc>
                  <a:txBody>
                    <a:bodyPr/>
                    <a:lstStyle/>
                    <a:p>
                      <a:endParaRPr lang="en-GB" sz="1000"/>
                    </a:p>
                  </a:txBody>
                  <a:tcPr marL="68580" marR="68580" marT="34290" marB="34290">
                    <a:solidFill>
                      <a:schemeClr val="accent4">
                        <a:lumMod val="60000"/>
                        <a:lumOff val="40000"/>
                      </a:schemeClr>
                    </a:solidFill>
                  </a:tcPr>
                </a:tc>
                <a:extLst>
                  <a:ext uri="{0D108BD9-81ED-4DB2-BD59-A6C34878D82A}">
                    <a16:rowId xmlns:a16="http://schemas.microsoft.com/office/drawing/2014/main" val="596366133"/>
                  </a:ext>
                </a:extLst>
              </a:tr>
            </a:tbl>
          </a:graphicData>
        </a:graphic>
      </p:graphicFrame>
      <p:sp>
        <p:nvSpPr>
          <p:cNvPr id="2" name="Multiply 5">
            <a:extLst>
              <a:ext uri="{FF2B5EF4-FFF2-40B4-BE49-F238E27FC236}">
                <a16:creationId xmlns:a16="http://schemas.microsoft.com/office/drawing/2014/main" id="{6697E0DB-B4AB-1136-6B92-D6EAAFE871A7}"/>
              </a:ext>
            </a:extLst>
          </p:cNvPr>
          <p:cNvSpPr/>
          <p:nvPr/>
        </p:nvSpPr>
        <p:spPr>
          <a:xfrm>
            <a:off x="3947160" y="1474470"/>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Multiply 6">
            <a:extLst>
              <a:ext uri="{FF2B5EF4-FFF2-40B4-BE49-F238E27FC236}">
                <a16:creationId xmlns:a16="http://schemas.microsoft.com/office/drawing/2014/main" id="{6D0F53BD-939E-61AA-37C6-66AE6F99DF8D}"/>
              </a:ext>
            </a:extLst>
          </p:cNvPr>
          <p:cNvSpPr/>
          <p:nvPr/>
        </p:nvSpPr>
        <p:spPr>
          <a:xfrm>
            <a:off x="6416040" y="3429000"/>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Multiply 7">
            <a:extLst>
              <a:ext uri="{FF2B5EF4-FFF2-40B4-BE49-F238E27FC236}">
                <a16:creationId xmlns:a16="http://schemas.microsoft.com/office/drawing/2014/main" id="{AC75BBE6-422C-AD29-9B47-B9F75E4C45D3}"/>
              </a:ext>
            </a:extLst>
          </p:cNvPr>
          <p:cNvSpPr/>
          <p:nvPr/>
        </p:nvSpPr>
        <p:spPr>
          <a:xfrm>
            <a:off x="3947160" y="4003724"/>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Multiply 8">
            <a:extLst>
              <a:ext uri="{FF2B5EF4-FFF2-40B4-BE49-F238E27FC236}">
                <a16:creationId xmlns:a16="http://schemas.microsoft.com/office/drawing/2014/main" id="{26ED7E83-A8AD-54F2-FECF-3D876B709428}"/>
              </a:ext>
            </a:extLst>
          </p:cNvPr>
          <p:cNvSpPr/>
          <p:nvPr/>
        </p:nvSpPr>
        <p:spPr>
          <a:xfrm>
            <a:off x="7393745" y="1474470"/>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Multiply 9">
            <a:extLst>
              <a:ext uri="{FF2B5EF4-FFF2-40B4-BE49-F238E27FC236}">
                <a16:creationId xmlns:a16="http://schemas.microsoft.com/office/drawing/2014/main" id="{CEA6D6A7-AFEE-5A4C-8642-A1BC4756B195}"/>
              </a:ext>
            </a:extLst>
          </p:cNvPr>
          <p:cNvSpPr/>
          <p:nvPr/>
        </p:nvSpPr>
        <p:spPr>
          <a:xfrm>
            <a:off x="8519160" y="5330190"/>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Multiply 5">
            <a:extLst>
              <a:ext uri="{FF2B5EF4-FFF2-40B4-BE49-F238E27FC236}">
                <a16:creationId xmlns:a16="http://schemas.microsoft.com/office/drawing/2014/main" id="{6C517DC8-8FDE-3C86-BDE3-BDBDB66D85CD}"/>
              </a:ext>
            </a:extLst>
          </p:cNvPr>
          <p:cNvSpPr/>
          <p:nvPr/>
        </p:nvSpPr>
        <p:spPr>
          <a:xfrm>
            <a:off x="2823210" y="2145030"/>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Multiply 5">
            <a:extLst>
              <a:ext uri="{FF2B5EF4-FFF2-40B4-BE49-F238E27FC236}">
                <a16:creationId xmlns:a16="http://schemas.microsoft.com/office/drawing/2014/main" id="{15E01D3A-4B05-B1E7-AB3E-1044D884E2E1}"/>
              </a:ext>
            </a:extLst>
          </p:cNvPr>
          <p:cNvSpPr/>
          <p:nvPr/>
        </p:nvSpPr>
        <p:spPr>
          <a:xfrm>
            <a:off x="2846070" y="4674284"/>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Multiply 5">
            <a:extLst>
              <a:ext uri="{FF2B5EF4-FFF2-40B4-BE49-F238E27FC236}">
                <a16:creationId xmlns:a16="http://schemas.microsoft.com/office/drawing/2014/main" id="{F8EE6443-41CA-F8BE-2EF9-55E78B8EC403}"/>
              </a:ext>
            </a:extLst>
          </p:cNvPr>
          <p:cNvSpPr/>
          <p:nvPr/>
        </p:nvSpPr>
        <p:spPr>
          <a:xfrm>
            <a:off x="8524875" y="4099560"/>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Multiply 5">
            <a:extLst>
              <a:ext uri="{FF2B5EF4-FFF2-40B4-BE49-F238E27FC236}">
                <a16:creationId xmlns:a16="http://schemas.microsoft.com/office/drawing/2014/main" id="{C9E89BE5-686C-C469-7F4F-01E57685A566}"/>
              </a:ext>
            </a:extLst>
          </p:cNvPr>
          <p:cNvSpPr/>
          <p:nvPr/>
        </p:nvSpPr>
        <p:spPr>
          <a:xfrm>
            <a:off x="8704898" y="2143125"/>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Multiply 5">
            <a:extLst>
              <a:ext uri="{FF2B5EF4-FFF2-40B4-BE49-F238E27FC236}">
                <a16:creationId xmlns:a16="http://schemas.microsoft.com/office/drawing/2014/main" id="{6114E40F-6C16-FC05-EEB9-524781140F45}"/>
              </a:ext>
            </a:extLst>
          </p:cNvPr>
          <p:cNvSpPr/>
          <p:nvPr/>
        </p:nvSpPr>
        <p:spPr>
          <a:xfrm>
            <a:off x="5227320" y="2143125"/>
            <a:ext cx="640080" cy="6705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874562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2898036" y="1289297"/>
            <a:ext cx="7090345" cy="3942247"/>
          </a:xfrm>
          <a:custGeom>
            <a:avLst/>
            <a:gdLst>
              <a:gd name="connsiteX0" fmla="*/ 4993 w 9346701"/>
              <a:gd name="connsiteY0" fmla="*/ 589 h 5256329"/>
              <a:gd name="connsiteX1" fmla="*/ 13231 w 9346701"/>
              <a:gd name="connsiteY1" fmla="*/ 41778 h 5256329"/>
              <a:gd name="connsiteX2" fmla="*/ 37944 w 9346701"/>
              <a:gd name="connsiteY2" fmla="*/ 124156 h 5256329"/>
              <a:gd name="connsiteX3" fmla="*/ 46182 w 9346701"/>
              <a:gd name="connsiteY3" fmla="*/ 157108 h 5256329"/>
              <a:gd name="connsiteX4" fmla="*/ 46182 w 9346701"/>
              <a:gd name="connsiteY4" fmla="*/ 1104459 h 5256329"/>
              <a:gd name="connsiteX5" fmla="*/ 54420 w 9346701"/>
              <a:gd name="connsiteY5" fmla="*/ 1178599 h 5256329"/>
              <a:gd name="connsiteX6" fmla="*/ 62658 w 9346701"/>
              <a:gd name="connsiteY6" fmla="*/ 1260978 h 5256329"/>
              <a:gd name="connsiteX7" fmla="*/ 70896 w 9346701"/>
              <a:gd name="connsiteY7" fmla="*/ 1359832 h 5256329"/>
              <a:gd name="connsiteX8" fmla="*/ 79133 w 9346701"/>
              <a:gd name="connsiteY8" fmla="*/ 1401021 h 5256329"/>
              <a:gd name="connsiteX9" fmla="*/ 95609 w 9346701"/>
              <a:gd name="connsiteY9" fmla="*/ 1532826 h 5256329"/>
              <a:gd name="connsiteX10" fmla="*/ 112085 w 9346701"/>
              <a:gd name="connsiteY10" fmla="*/ 1656394 h 5256329"/>
              <a:gd name="connsiteX11" fmla="*/ 120323 w 9346701"/>
              <a:gd name="connsiteY11" fmla="*/ 1862340 h 5256329"/>
              <a:gd name="connsiteX12" fmla="*/ 128560 w 9346701"/>
              <a:gd name="connsiteY12" fmla="*/ 1887054 h 5256329"/>
              <a:gd name="connsiteX13" fmla="*/ 136798 w 9346701"/>
              <a:gd name="connsiteY13" fmla="*/ 1944718 h 5256329"/>
              <a:gd name="connsiteX14" fmla="*/ 145036 w 9346701"/>
              <a:gd name="connsiteY14" fmla="*/ 1994145 h 5256329"/>
              <a:gd name="connsiteX15" fmla="*/ 153274 w 9346701"/>
              <a:gd name="connsiteY15" fmla="*/ 2035335 h 5256329"/>
              <a:gd name="connsiteX16" fmla="*/ 161512 w 9346701"/>
              <a:gd name="connsiteY16" fmla="*/ 2117713 h 5256329"/>
              <a:gd name="connsiteX17" fmla="*/ 169750 w 9346701"/>
              <a:gd name="connsiteY17" fmla="*/ 2167140 h 5256329"/>
              <a:gd name="connsiteX18" fmla="*/ 177987 w 9346701"/>
              <a:gd name="connsiteY18" fmla="*/ 2249518 h 5256329"/>
              <a:gd name="connsiteX19" fmla="*/ 186225 w 9346701"/>
              <a:gd name="connsiteY19" fmla="*/ 2282470 h 5256329"/>
              <a:gd name="connsiteX20" fmla="*/ 194463 w 9346701"/>
              <a:gd name="connsiteY20" fmla="*/ 2331897 h 5256329"/>
              <a:gd name="connsiteX21" fmla="*/ 202701 w 9346701"/>
              <a:gd name="connsiteY21" fmla="*/ 2356610 h 5256329"/>
              <a:gd name="connsiteX22" fmla="*/ 219177 w 9346701"/>
              <a:gd name="connsiteY22" fmla="*/ 2422513 h 5256329"/>
              <a:gd name="connsiteX23" fmla="*/ 227414 w 9346701"/>
              <a:gd name="connsiteY23" fmla="*/ 2447226 h 5256329"/>
              <a:gd name="connsiteX24" fmla="*/ 252128 w 9346701"/>
              <a:gd name="connsiteY24" fmla="*/ 2537843 h 5256329"/>
              <a:gd name="connsiteX25" fmla="*/ 293317 w 9346701"/>
              <a:gd name="connsiteY25" fmla="*/ 2653172 h 5256329"/>
              <a:gd name="connsiteX26" fmla="*/ 318031 w 9346701"/>
              <a:gd name="connsiteY26" fmla="*/ 2727313 h 5256329"/>
              <a:gd name="connsiteX27" fmla="*/ 334506 w 9346701"/>
              <a:gd name="connsiteY27" fmla="*/ 2760264 h 5256329"/>
              <a:gd name="connsiteX28" fmla="*/ 350982 w 9346701"/>
              <a:gd name="connsiteY28" fmla="*/ 2826167 h 5256329"/>
              <a:gd name="connsiteX29" fmla="*/ 408647 w 9346701"/>
              <a:gd name="connsiteY29" fmla="*/ 3040351 h 5256329"/>
              <a:gd name="connsiteX30" fmla="*/ 433360 w 9346701"/>
              <a:gd name="connsiteY30" fmla="*/ 3089778 h 5256329"/>
              <a:gd name="connsiteX31" fmla="*/ 474550 w 9346701"/>
              <a:gd name="connsiteY31" fmla="*/ 3180394 h 5256329"/>
              <a:gd name="connsiteX32" fmla="*/ 515739 w 9346701"/>
              <a:gd name="connsiteY32" fmla="*/ 3238059 h 5256329"/>
              <a:gd name="connsiteX33" fmla="*/ 589879 w 9346701"/>
              <a:gd name="connsiteY33" fmla="*/ 3320437 h 5256329"/>
              <a:gd name="connsiteX34" fmla="*/ 606355 w 9346701"/>
              <a:gd name="connsiteY34" fmla="*/ 3345151 h 5256329"/>
              <a:gd name="connsiteX35" fmla="*/ 655782 w 9346701"/>
              <a:gd name="connsiteY35" fmla="*/ 3411054 h 5256329"/>
              <a:gd name="connsiteX36" fmla="*/ 672258 w 9346701"/>
              <a:gd name="connsiteY36" fmla="*/ 3452243 h 5256329"/>
              <a:gd name="connsiteX37" fmla="*/ 705209 w 9346701"/>
              <a:gd name="connsiteY37" fmla="*/ 3485194 h 5256329"/>
              <a:gd name="connsiteX38" fmla="*/ 721685 w 9346701"/>
              <a:gd name="connsiteY38" fmla="*/ 3509908 h 5256329"/>
              <a:gd name="connsiteX39" fmla="*/ 754636 w 9346701"/>
              <a:gd name="connsiteY39" fmla="*/ 3542859 h 5256329"/>
              <a:gd name="connsiteX40" fmla="*/ 771112 w 9346701"/>
              <a:gd name="connsiteY40" fmla="*/ 3567572 h 5256329"/>
              <a:gd name="connsiteX41" fmla="*/ 853490 w 9346701"/>
              <a:gd name="connsiteY41" fmla="*/ 3658189 h 5256329"/>
              <a:gd name="connsiteX42" fmla="*/ 878204 w 9346701"/>
              <a:gd name="connsiteY42" fmla="*/ 3699378 h 5256329"/>
              <a:gd name="connsiteX43" fmla="*/ 919393 w 9346701"/>
              <a:gd name="connsiteY43" fmla="*/ 3724091 h 5256329"/>
              <a:gd name="connsiteX44" fmla="*/ 968820 w 9346701"/>
              <a:gd name="connsiteY44" fmla="*/ 3781756 h 5256329"/>
              <a:gd name="connsiteX45" fmla="*/ 1001771 w 9346701"/>
              <a:gd name="connsiteY45" fmla="*/ 3814708 h 5256329"/>
              <a:gd name="connsiteX46" fmla="*/ 1018247 w 9346701"/>
              <a:gd name="connsiteY46" fmla="*/ 3839421 h 5256329"/>
              <a:gd name="connsiteX47" fmla="*/ 1059436 w 9346701"/>
              <a:gd name="connsiteY47" fmla="*/ 3872372 h 5256329"/>
              <a:gd name="connsiteX48" fmla="*/ 1183004 w 9346701"/>
              <a:gd name="connsiteY48" fmla="*/ 3987702 h 5256329"/>
              <a:gd name="connsiteX49" fmla="*/ 1372474 w 9346701"/>
              <a:gd name="connsiteY49" fmla="*/ 4119508 h 5256329"/>
              <a:gd name="connsiteX50" fmla="*/ 1397187 w 9346701"/>
              <a:gd name="connsiteY50" fmla="*/ 4127745 h 5256329"/>
              <a:gd name="connsiteX51" fmla="*/ 1421901 w 9346701"/>
              <a:gd name="connsiteY51" fmla="*/ 4144221 h 5256329"/>
              <a:gd name="connsiteX52" fmla="*/ 1446614 w 9346701"/>
              <a:gd name="connsiteY52" fmla="*/ 4168935 h 5256329"/>
              <a:gd name="connsiteX53" fmla="*/ 1487804 w 9346701"/>
              <a:gd name="connsiteY53" fmla="*/ 4185410 h 5256329"/>
              <a:gd name="connsiteX54" fmla="*/ 1553706 w 9346701"/>
              <a:gd name="connsiteY54" fmla="*/ 4218362 h 5256329"/>
              <a:gd name="connsiteX55" fmla="*/ 1603133 w 9346701"/>
              <a:gd name="connsiteY55" fmla="*/ 4251313 h 5256329"/>
              <a:gd name="connsiteX56" fmla="*/ 1685512 w 9346701"/>
              <a:gd name="connsiteY56" fmla="*/ 4276026 h 5256329"/>
              <a:gd name="connsiteX57" fmla="*/ 1710225 w 9346701"/>
              <a:gd name="connsiteY57" fmla="*/ 4284264 h 5256329"/>
              <a:gd name="connsiteX58" fmla="*/ 1734939 w 9346701"/>
              <a:gd name="connsiteY58" fmla="*/ 4300740 h 5256329"/>
              <a:gd name="connsiteX59" fmla="*/ 1776128 w 9346701"/>
              <a:gd name="connsiteY59" fmla="*/ 4333691 h 5256329"/>
              <a:gd name="connsiteX60" fmla="*/ 1850269 w 9346701"/>
              <a:gd name="connsiteY60" fmla="*/ 4374881 h 5256329"/>
              <a:gd name="connsiteX61" fmla="*/ 1874982 w 9346701"/>
              <a:gd name="connsiteY61" fmla="*/ 4391356 h 5256329"/>
              <a:gd name="connsiteX62" fmla="*/ 1940885 w 9346701"/>
              <a:gd name="connsiteY62" fmla="*/ 4424308 h 5256329"/>
              <a:gd name="connsiteX63" fmla="*/ 2023263 w 9346701"/>
              <a:gd name="connsiteY63" fmla="*/ 4481972 h 5256329"/>
              <a:gd name="connsiteX64" fmla="*/ 2064452 w 9346701"/>
              <a:gd name="connsiteY64" fmla="*/ 4498448 h 5256329"/>
              <a:gd name="connsiteX65" fmla="*/ 2138593 w 9346701"/>
              <a:gd name="connsiteY65" fmla="*/ 4547875 h 5256329"/>
              <a:gd name="connsiteX66" fmla="*/ 2179782 w 9346701"/>
              <a:gd name="connsiteY66" fmla="*/ 4556113 h 5256329"/>
              <a:gd name="connsiteX67" fmla="*/ 2270398 w 9346701"/>
              <a:gd name="connsiteY67" fmla="*/ 4589064 h 5256329"/>
              <a:gd name="connsiteX68" fmla="*/ 2295112 w 9346701"/>
              <a:gd name="connsiteY68" fmla="*/ 4605540 h 5256329"/>
              <a:gd name="connsiteX69" fmla="*/ 2328063 w 9346701"/>
              <a:gd name="connsiteY69" fmla="*/ 4613778 h 5256329"/>
              <a:gd name="connsiteX70" fmla="*/ 2385728 w 9346701"/>
              <a:gd name="connsiteY70" fmla="*/ 4630254 h 5256329"/>
              <a:gd name="connsiteX71" fmla="*/ 2468106 w 9346701"/>
              <a:gd name="connsiteY71" fmla="*/ 4638491 h 5256329"/>
              <a:gd name="connsiteX72" fmla="*/ 2599912 w 9346701"/>
              <a:gd name="connsiteY72" fmla="*/ 4671443 h 5256329"/>
              <a:gd name="connsiteX73" fmla="*/ 2731717 w 9346701"/>
              <a:gd name="connsiteY73" fmla="*/ 4712632 h 5256329"/>
              <a:gd name="connsiteX74" fmla="*/ 2764669 w 9346701"/>
              <a:gd name="connsiteY74" fmla="*/ 4720870 h 5256329"/>
              <a:gd name="connsiteX75" fmla="*/ 2855285 w 9346701"/>
              <a:gd name="connsiteY75" fmla="*/ 4762059 h 5256329"/>
              <a:gd name="connsiteX76" fmla="*/ 2912950 w 9346701"/>
              <a:gd name="connsiteY76" fmla="*/ 4778535 h 5256329"/>
              <a:gd name="connsiteX77" fmla="*/ 3036517 w 9346701"/>
              <a:gd name="connsiteY77" fmla="*/ 4819724 h 5256329"/>
              <a:gd name="connsiteX78" fmla="*/ 3077706 w 9346701"/>
              <a:gd name="connsiteY78" fmla="*/ 4836199 h 5256329"/>
              <a:gd name="connsiteX79" fmla="*/ 3176560 w 9346701"/>
              <a:gd name="connsiteY79" fmla="*/ 4893864 h 5256329"/>
              <a:gd name="connsiteX80" fmla="*/ 3234225 w 9346701"/>
              <a:gd name="connsiteY80" fmla="*/ 4910340 h 5256329"/>
              <a:gd name="connsiteX81" fmla="*/ 3283652 w 9346701"/>
              <a:gd name="connsiteY81" fmla="*/ 4918578 h 5256329"/>
              <a:gd name="connsiteX82" fmla="*/ 3324841 w 9346701"/>
              <a:gd name="connsiteY82" fmla="*/ 4926816 h 5256329"/>
              <a:gd name="connsiteX83" fmla="*/ 3473123 w 9346701"/>
              <a:gd name="connsiteY83" fmla="*/ 4976243 h 5256329"/>
              <a:gd name="connsiteX84" fmla="*/ 3530787 w 9346701"/>
              <a:gd name="connsiteY84" fmla="*/ 4992718 h 5256329"/>
              <a:gd name="connsiteX85" fmla="*/ 3563739 w 9346701"/>
              <a:gd name="connsiteY85" fmla="*/ 5000956 h 5256329"/>
              <a:gd name="connsiteX86" fmla="*/ 3794398 w 9346701"/>
              <a:gd name="connsiteY86" fmla="*/ 5009194 h 5256329"/>
              <a:gd name="connsiteX87" fmla="*/ 3934441 w 9346701"/>
              <a:gd name="connsiteY87" fmla="*/ 5033908 h 5256329"/>
              <a:gd name="connsiteX88" fmla="*/ 4058009 w 9346701"/>
              <a:gd name="connsiteY88" fmla="*/ 5058621 h 5256329"/>
              <a:gd name="connsiteX89" fmla="*/ 4222766 w 9346701"/>
              <a:gd name="connsiteY89" fmla="*/ 5075097 h 5256329"/>
              <a:gd name="connsiteX90" fmla="*/ 4272193 w 9346701"/>
              <a:gd name="connsiteY90" fmla="*/ 5083335 h 5256329"/>
              <a:gd name="connsiteX91" fmla="*/ 4766463 w 9346701"/>
              <a:gd name="connsiteY91" fmla="*/ 5099810 h 5256329"/>
              <a:gd name="connsiteX92" fmla="*/ 4922982 w 9346701"/>
              <a:gd name="connsiteY92" fmla="*/ 5108048 h 5256329"/>
              <a:gd name="connsiteX93" fmla="*/ 5384301 w 9346701"/>
              <a:gd name="connsiteY93" fmla="*/ 5124524 h 5256329"/>
              <a:gd name="connsiteX94" fmla="*/ 5450204 w 9346701"/>
              <a:gd name="connsiteY94" fmla="*/ 5140999 h 5256329"/>
              <a:gd name="connsiteX95" fmla="*/ 5549058 w 9346701"/>
              <a:gd name="connsiteY95" fmla="*/ 5149237 h 5256329"/>
              <a:gd name="connsiteX96" fmla="*/ 5829144 w 9346701"/>
              <a:gd name="connsiteY96" fmla="*/ 5165713 h 5256329"/>
              <a:gd name="connsiteX97" fmla="*/ 6216323 w 9346701"/>
              <a:gd name="connsiteY97" fmla="*/ 5198664 h 5256329"/>
              <a:gd name="connsiteX98" fmla="*/ 7262528 w 9346701"/>
              <a:gd name="connsiteY98" fmla="*/ 5206902 h 5256329"/>
              <a:gd name="connsiteX99" fmla="*/ 7460236 w 9346701"/>
              <a:gd name="connsiteY99" fmla="*/ 5223378 h 5256329"/>
              <a:gd name="connsiteX100" fmla="*/ 7822701 w 9346701"/>
              <a:gd name="connsiteY100" fmla="*/ 5231616 h 5256329"/>
              <a:gd name="connsiteX101" fmla="*/ 7888604 w 9346701"/>
              <a:gd name="connsiteY101" fmla="*/ 5239854 h 5256329"/>
              <a:gd name="connsiteX102" fmla="*/ 7929793 w 9346701"/>
              <a:gd name="connsiteY102" fmla="*/ 5248091 h 5256329"/>
              <a:gd name="connsiteX103" fmla="*/ 7995696 w 9346701"/>
              <a:gd name="connsiteY103" fmla="*/ 5256329 h 5256329"/>
              <a:gd name="connsiteX104" fmla="*/ 8918333 w 9346701"/>
              <a:gd name="connsiteY104" fmla="*/ 5248091 h 5256329"/>
              <a:gd name="connsiteX105" fmla="*/ 9041901 w 9346701"/>
              <a:gd name="connsiteY105" fmla="*/ 5223378 h 5256329"/>
              <a:gd name="connsiteX106" fmla="*/ 9099566 w 9346701"/>
              <a:gd name="connsiteY106" fmla="*/ 5206902 h 5256329"/>
              <a:gd name="connsiteX107" fmla="*/ 9206658 w 9346701"/>
              <a:gd name="connsiteY107" fmla="*/ 5099810 h 5256329"/>
              <a:gd name="connsiteX108" fmla="*/ 9231371 w 9346701"/>
              <a:gd name="connsiteY108" fmla="*/ 4943291 h 5256329"/>
              <a:gd name="connsiteX109" fmla="*/ 9272560 w 9346701"/>
              <a:gd name="connsiteY109" fmla="*/ 4696156 h 5256329"/>
              <a:gd name="connsiteX110" fmla="*/ 9297274 w 9346701"/>
              <a:gd name="connsiteY110" fmla="*/ 4284264 h 5256329"/>
              <a:gd name="connsiteX111" fmla="*/ 9313750 w 9346701"/>
              <a:gd name="connsiteY111" fmla="*/ 4210124 h 5256329"/>
              <a:gd name="connsiteX112" fmla="*/ 9321987 w 9346701"/>
              <a:gd name="connsiteY112" fmla="*/ 4028891 h 5256329"/>
              <a:gd name="connsiteX113" fmla="*/ 9297274 w 9346701"/>
              <a:gd name="connsiteY113" fmla="*/ 3345151 h 5256329"/>
              <a:gd name="connsiteX114" fmla="*/ 9313750 w 9346701"/>
              <a:gd name="connsiteY114" fmla="*/ 2999162 h 5256329"/>
              <a:gd name="connsiteX115" fmla="*/ 9321987 w 9346701"/>
              <a:gd name="connsiteY115" fmla="*/ 2867356 h 5256329"/>
              <a:gd name="connsiteX116" fmla="*/ 9330225 w 9346701"/>
              <a:gd name="connsiteY116" fmla="*/ 2710837 h 5256329"/>
              <a:gd name="connsiteX117" fmla="*/ 9338463 w 9346701"/>
              <a:gd name="connsiteY117" fmla="*/ 2603745 h 5256329"/>
              <a:gd name="connsiteX118" fmla="*/ 9346701 w 9346701"/>
              <a:gd name="connsiteY118" fmla="*/ 2422513 h 5256329"/>
              <a:gd name="connsiteX119" fmla="*/ 9338463 w 9346701"/>
              <a:gd name="connsiteY119" fmla="*/ 1730535 h 5256329"/>
              <a:gd name="connsiteX120" fmla="*/ 9330225 w 9346701"/>
              <a:gd name="connsiteY120" fmla="*/ 1615205 h 5256329"/>
              <a:gd name="connsiteX121" fmla="*/ 9313750 w 9346701"/>
              <a:gd name="connsiteY121" fmla="*/ 1590491 h 5256329"/>
              <a:gd name="connsiteX122" fmla="*/ 9289036 w 9346701"/>
              <a:gd name="connsiteY122" fmla="*/ 1516351 h 5256329"/>
              <a:gd name="connsiteX123" fmla="*/ 9223133 w 9346701"/>
              <a:gd name="connsiteY123" fmla="*/ 1483399 h 5256329"/>
              <a:gd name="connsiteX124" fmla="*/ 9173706 w 9346701"/>
              <a:gd name="connsiteY124" fmla="*/ 1466924 h 5256329"/>
              <a:gd name="connsiteX125" fmla="*/ 9140755 w 9346701"/>
              <a:gd name="connsiteY125" fmla="*/ 1450448 h 5256329"/>
              <a:gd name="connsiteX126" fmla="*/ 9074852 w 9346701"/>
              <a:gd name="connsiteY126" fmla="*/ 1433972 h 5256329"/>
              <a:gd name="connsiteX127" fmla="*/ 7575566 w 9346701"/>
              <a:gd name="connsiteY127" fmla="*/ 1442210 h 5256329"/>
              <a:gd name="connsiteX128" fmla="*/ 7451998 w 9346701"/>
              <a:gd name="connsiteY128" fmla="*/ 1433972 h 5256329"/>
              <a:gd name="connsiteX129" fmla="*/ 7295479 w 9346701"/>
              <a:gd name="connsiteY129" fmla="*/ 1425735 h 5256329"/>
              <a:gd name="connsiteX130" fmla="*/ 6825923 w 9346701"/>
              <a:gd name="connsiteY130" fmla="*/ 1409259 h 5256329"/>
              <a:gd name="connsiteX131" fmla="*/ 6224560 w 9346701"/>
              <a:gd name="connsiteY131" fmla="*/ 1417497 h 5256329"/>
              <a:gd name="connsiteX132" fmla="*/ 6002139 w 9346701"/>
              <a:gd name="connsiteY132" fmla="*/ 1409259 h 5256329"/>
              <a:gd name="connsiteX133" fmla="*/ 5870333 w 9346701"/>
              <a:gd name="connsiteY133" fmla="*/ 1392783 h 5256329"/>
              <a:gd name="connsiteX134" fmla="*/ 5787955 w 9346701"/>
              <a:gd name="connsiteY134" fmla="*/ 1376308 h 5256329"/>
              <a:gd name="connsiteX135" fmla="*/ 5285447 w 9346701"/>
              <a:gd name="connsiteY135" fmla="*/ 1359832 h 5256329"/>
              <a:gd name="connsiteX136" fmla="*/ 5112452 w 9346701"/>
              <a:gd name="connsiteY136" fmla="*/ 1351594 h 5256329"/>
              <a:gd name="connsiteX137" fmla="*/ 5063025 w 9346701"/>
              <a:gd name="connsiteY137" fmla="*/ 1343356 h 5256329"/>
              <a:gd name="connsiteX138" fmla="*/ 4832366 w 9346701"/>
              <a:gd name="connsiteY138" fmla="*/ 1318643 h 5256329"/>
              <a:gd name="connsiteX139" fmla="*/ 4717036 w 9346701"/>
              <a:gd name="connsiteY139" fmla="*/ 1302167 h 5256329"/>
              <a:gd name="connsiteX140" fmla="*/ 4552279 w 9346701"/>
              <a:gd name="connsiteY140" fmla="*/ 1285691 h 5256329"/>
              <a:gd name="connsiteX141" fmla="*/ 4527566 w 9346701"/>
              <a:gd name="connsiteY141" fmla="*/ 1277454 h 5256329"/>
              <a:gd name="connsiteX142" fmla="*/ 4420474 w 9346701"/>
              <a:gd name="connsiteY142" fmla="*/ 1260978 h 5256329"/>
              <a:gd name="connsiteX143" fmla="*/ 4338096 w 9346701"/>
              <a:gd name="connsiteY143" fmla="*/ 1244502 h 5256329"/>
              <a:gd name="connsiteX144" fmla="*/ 4263955 w 9346701"/>
              <a:gd name="connsiteY144" fmla="*/ 1219789 h 5256329"/>
              <a:gd name="connsiteX145" fmla="*/ 4231004 w 9346701"/>
              <a:gd name="connsiteY145" fmla="*/ 1211551 h 5256329"/>
              <a:gd name="connsiteX146" fmla="*/ 4115674 w 9346701"/>
              <a:gd name="connsiteY146" fmla="*/ 1170362 h 5256329"/>
              <a:gd name="connsiteX147" fmla="*/ 3983869 w 9346701"/>
              <a:gd name="connsiteY147" fmla="*/ 1145648 h 5256329"/>
              <a:gd name="connsiteX148" fmla="*/ 3835587 w 9346701"/>
              <a:gd name="connsiteY148" fmla="*/ 1129172 h 5256329"/>
              <a:gd name="connsiteX149" fmla="*/ 3753209 w 9346701"/>
              <a:gd name="connsiteY149" fmla="*/ 1104459 h 5256329"/>
              <a:gd name="connsiteX150" fmla="*/ 3703782 w 9346701"/>
              <a:gd name="connsiteY150" fmla="*/ 1096221 h 5256329"/>
              <a:gd name="connsiteX151" fmla="*/ 3679069 w 9346701"/>
              <a:gd name="connsiteY151" fmla="*/ 1087983 h 5256329"/>
              <a:gd name="connsiteX152" fmla="*/ 3646117 w 9346701"/>
              <a:gd name="connsiteY152" fmla="*/ 1079745 h 5256329"/>
              <a:gd name="connsiteX153" fmla="*/ 3604928 w 9346701"/>
              <a:gd name="connsiteY153" fmla="*/ 1063270 h 5256329"/>
              <a:gd name="connsiteX154" fmla="*/ 3555501 w 9346701"/>
              <a:gd name="connsiteY154" fmla="*/ 1038556 h 5256329"/>
              <a:gd name="connsiteX155" fmla="*/ 3431933 w 9346701"/>
              <a:gd name="connsiteY155" fmla="*/ 1022081 h 5256329"/>
              <a:gd name="connsiteX156" fmla="*/ 3003566 w 9346701"/>
              <a:gd name="connsiteY156" fmla="*/ 997367 h 5256329"/>
              <a:gd name="connsiteX157" fmla="*/ 2921187 w 9346701"/>
              <a:gd name="connsiteY157" fmla="*/ 989129 h 5256329"/>
              <a:gd name="connsiteX158" fmla="*/ 2772906 w 9346701"/>
              <a:gd name="connsiteY158" fmla="*/ 956178 h 5256329"/>
              <a:gd name="connsiteX159" fmla="*/ 2748193 w 9346701"/>
              <a:gd name="connsiteY159" fmla="*/ 947940 h 5256329"/>
              <a:gd name="connsiteX160" fmla="*/ 2682290 w 9346701"/>
              <a:gd name="connsiteY160" fmla="*/ 923226 h 5256329"/>
              <a:gd name="connsiteX161" fmla="*/ 2657577 w 9346701"/>
              <a:gd name="connsiteY161" fmla="*/ 914989 h 5256329"/>
              <a:gd name="connsiteX162" fmla="*/ 2599912 w 9346701"/>
              <a:gd name="connsiteY162" fmla="*/ 890275 h 5256329"/>
              <a:gd name="connsiteX163" fmla="*/ 2525771 w 9346701"/>
              <a:gd name="connsiteY163" fmla="*/ 882037 h 5256329"/>
              <a:gd name="connsiteX164" fmla="*/ 2501058 w 9346701"/>
              <a:gd name="connsiteY164" fmla="*/ 873799 h 5256329"/>
              <a:gd name="connsiteX165" fmla="*/ 2468106 w 9346701"/>
              <a:gd name="connsiteY165" fmla="*/ 857324 h 5256329"/>
              <a:gd name="connsiteX166" fmla="*/ 2344539 w 9346701"/>
              <a:gd name="connsiteY166" fmla="*/ 849086 h 5256329"/>
              <a:gd name="connsiteX167" fmla="*/ 2262160 w 9346701"/>
              <a:gd name="connsiteY167" fmla="*/ 824372 h 5256329"/>
              <a:gd name="connsiteX168" fmla="*/ 2171544 w 9346701"/>
              <a:gd name="connsiteY168" fmla="*/ 799659 h 5256329"/>
              <a:gd name="connsiteX169" fmla="*/ 2138593 w 9346701"/>
              <a:gd name="connsiteY169" fmla="*/ 783183 h 5256329"/>
              <a:gd name="connsiteX170" fmla="*/ 2113879 w 9346701"/>
              <a:gd name="connsiteY170" fmla="*/ 766708 h 5256329"/>
              <a:gd name="connsiteX171" fmla="*/ 2064452 w 9346701"/>
              <a:gd name="connsiteY171" fmla="*/ 758470 h 5256329"/>
              <a:gd name="connsiteX172" fmla="*/ 1916171 w 9346701"/>
              <a:gd name="connsiteY172" fmla="*/ 733756 h 5256329"/>
              <a:gd name="connsiteX173" fmla="*/ 1669036 w 9346701"/>
              <a:gd name="connsiteY173" fmla="*/ 651378 h 5256329"/>
              <a:gd name="connsiteX174" fmla="*/ 1586658 w 9346701"/>
              <a:gd name="connsiteY174" fmla="*/ 626664 h 5256329"/>
              <a:gd name="connsiteX175" fmla="*/ 1446614 w 9346701"/>
              <a:gd name="connsiteY175" fmla="*/ 560762 h 5256329"/>
              <a:gd name="connsiteX176" fmla="*/ 1413663 w 9346701"/>
              <a:gd name="connsiteY176" fmla="*/ 544286 h 5256329"/>
              <a:gd name="connsiteX177" fmla="*/ 1380712 w 9346701"/>
              <a:gd name="connsiteY177" fmla="*/ 527810 h 5256329"/>
              <a:gd name="connsiteX178" fmla="*/ 1355998 w 9346701"/>
              <a:gd name="connsiteY178" fmla="*/ 511335 h 5256329"/>
              <a:gd name="connsiteX179" fmla="*/ 1298333 w 9346701"/>
              <a:gd name="connsiteY179" fmla="*/ 494859 h 5256329"/>
              <a:gd name="connsiteX180" fmla="*/ 1265382 w 9346701"/>
              <a:gd name="connsiteY180" fmla="*/ 470145 h 5256329"/>
              <a:gd name="connsiteX181" fmla="*/ 1215955 w 9346701"/>
              <a:gd name="connsiteY181" fmla="*/ 453670 h 5256329"/>
              <a:gd name="connsiteX182" fmla="*/ 1141814 w 9346701"/>
              <a:gd name="connsiteY182" fmla="*/ 437194 h 5256329"/>
              <a:gd name="connsiteX183" fmla="*/ 1067674 w 9346701"/>
              <a:gd name="connsiteY183" fmla="*/ 412481 h 5256329"/>
              <a:gd name="connsiteX184" fmla="*/ 1018247 w 9346701"/>
              <a:gd name="connsiteY184" fmla="*/ 396005 h 5256329"/>
              <a:gd name="connsiteX185" fmla="*/ 985296 w 9346701"/>
              <a:gd name="connsiteY185" fmla="*/ 379529 h 5256329"/>
              <a:gd name="connsiteX186" fmla="*/ 944106 w 9346701"/>
              <a:gd name="connsiteY186" fmla="*/ 371291 h 5256329"/>
              <a:gd name="connsiteX187" fmla="*/ 919393 w 9346701"/>
              <a:gd name="connsiteY187" fmla="*/ 354816 h 5256329"/>
              <a:gd name="connsiteX188" fmla="*/ 853490 w 9346701"/>
              <a:gd name="connsiteY188" fmla="*/ 338340 h 5256329"/>
              <a:gd name="connsiteX189" fmla="*/ 820539 w 9346701"/>
              <a:gd name="connsiteY189" fmla="*/ 321864 h 5256329"/>
              <a:gd name="connsiteX190" fmla="*/ 787587 w 9346701"/>
              <a:gd name="connsiteY190" fmla="*/ 313626 h 5256329"/>
              <a:gd name="connsiteX191" fmla="*/ 762874 w 9346701"/>
              <a:gd name="connsiteY191" fmla="*/ 288913 h 5256329"/>
              <a:gd name="connsiteX192" fmla="*/ 705209 w 9346701"/>
              <a:gd name="connsiteY192" fmla="*/ 264199 h 5256329"/>
              <a:gd name="connsiteX193" fmla="*/ 614593 w 9346701"/>
              <a:gd name="connsiteY193" fmla="*/ 214772 h 5256329"/>
              <a:gd name="connsiteX194" fmla="*/ 573404 w 9346701"/>
              <a:gd name="connsiteY194" fmla="*/ 190059 h 5256329"/>
              <a:gd name="connsiteX195" fmla="*/ 548690 w 9346701"/>
              <a:gd name="connsiteY195" fmla="*/ 181821 h 5256329"/>
              <a:gd name="connsiteX196" fmla="*/ 499263 w 9346701"/>
              <a:gd name="connsiteY196" fmla="*/ 148870 h 5256329"/>
              <a:gd name="connsiteX197" fmla="*/ 474550 w 9346701"/>
              <a:gd name="connsiteY197" fmla="*/ 132394 h 5256329"/>
              <a:gd name="connsiteX198" fmla="*/ 367458 w 9346701"/>
              <a:gd name="connsiteY198" fmla="*/ 91205 h 5256329"/>
              <a:gd name="connsiteX199" fmla="*/ 342744 w 9346701"/>
              <a:gd name="connsiteY199" fmla="*/ 82967 h 5256329"/>
              <a:gd name="connsiteX200" fmla="*/ 309793 w 9346701"/>
              <a:gd name="connsiteY200" fmla="*/ 74729 h 5256329"/>
              <a:gd name="connsiteX201" fmla="*/ 186225 w 9346701"/>
              <a:gd name="connsiteY201" fmla="*/ 41778 h 5256329"/>
              <a:gd name="connsiteX202" fmla="*/ 95609 w 9346701"/>
              <a:gd name="connsiteY202" fmla="*/ 17064 h 5256329"/>
              <a:gd name="connsiteX203" fmla="*/ 4993 w 9346701"/>
              <a:gd name="connsiteY203" fmla="*/ 589 h 525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9346701" h="5256329">
                <a:moveTo>
                  <a:pt x="4993" y="589"/>
                </a:moveTo>
                <a:cubicBezTo>
                  <a:pt x="-8737" y="4708"/>
                  <a:pt x="9835" y="28194"/>
                  <a:pt x="13231" y="41778"/>
                </a:cubicBezTo>
                <a:cubicBezTo>
                  <a:pt x="46753" y="175871"/>
                  <a:pt x="17015" y="50907"/>
                  <a:pt x="37944" y="124156"/>
                </a:cubicBezTo>
                <a:cubicBezTo>
                  <a:pt x="41054" y="135042"/>
                  <a:pt x="43436" y="146124"/>
                  <a:pt x="46182" y="157108"/>
                </a:cubicBezTo>
                <a:cubicBezTo>
                  <a:pt x="28231" y="569980"/>
                  <a:pt x="32218" y="399268"/>
                  <a:pt x="46182" y="1104459"/>
                </a:cubicBezTo>
                <a:cubicBezTo>
                  <a:pt x="46674" y="1129320"/>
                  <a:pt x="51817" y="1153870"/>
                  <a:pt x="54420" y="1178599"/>
                </a:cubicBezTo>
                <a:cubicBezTo>
                  <a:pt x="57309" y="1206044"/>
                  <a:pt x="60159" y="1233495"/>
                  <a:pt x="62658" y="1260978"/>
                </a:cubicBezTo>
                <a:cubicBezTo>
                  <a:pt x="65652" y="1293908"/>
                  <a:pt x="67033" y="1326993"/>
                  <a:pt x="70896" y="1359832"/>
                </a:cubicBezTo>
                <a:cubicBezTo>
                  <a:pt x="72532" y="1373738"/>
                  <a:pt x="77153" y="1387160"/>
                  <a:pt x="79133" y="1401021"/>
                </a:cubicBezTo>
                <a:cubicBezTo>
                  <a:pt x="85395" y="1444853"/>
                  <a:pt x="90334" y="1488864"/>
                  <a:pt x="95609" y="1532826"/>
                </a:cubicBezTo>
                <a:cubicBezTo>
                  <a:pt x="108573" y="1640853"/>
                  <a:pt x="97824" y="1570829"/>
                  <a:pt x="112085" y="1656394"/>
                </a:cubicBezTo>
                <a:cubicBezTo>
                  <a:pt x="114831" y="1725043"/>
                  <a:pt x="115428" y="1793811"/>
                  <a:pt x="120323" y="1862340"/>
                </a:cubicBezTo>
                <a:cubicBezTo>
                  <a:pt x="120942" y="1871001"/>
                  <a:pt x="126857" y="1878539"/>
                  <a:pt x="128560" y="1887054"/>
                </a:cubicBezTo>
                <a:cubicBezTo>
                  <a:pt x="132368" y="1906093"/>
                  <a:pt x="133846" y="1925527"/>
                  <a:pt x="136798" y="1944718"/>
                </a:cubicBezTo>
                <a:cubicBezTo>
                  <a:pt x="139338" y="1961227"/>
                  <a:pt x="142048" y="1977711"/>
                  <a:pt x="145036" y="1994145"/>
                </a:cubicBezTo>
                <a:cubicBezTo>
                  <a:pt x="147541" y="2007921"/>
                  <a:pt x="151423" y="2021456"/>
                  <a:pt x="153274" y="2035335"/>
                </a:cubicBezTo>
                <a:cubicBezTo>
                  <a:pt x="156921" y="2062689"/>
                  <a:pt x="158089" y="2090330"/>
                  <a:pt x="161512" y="2117713"/>
                </a:cubicBezTo>
                <a:cubicBezTo>
                  <a:pt x="163584" y="2134287"/>
                  <a:pt x="167678" y="2150566"/>
                  <a:pt x="169750" y="2167140"/>
                </a:cubicBezTo>
                <a:cubicBezTo>
                  <a:pt x="173173" y="2194523"/>
                  <a:pt x="174084" y="2222199"/>
                  <a:pt x="177987" y="2249518"/>
                </a:cubicBezTo>
                <a:cubicBezTo>
                  <a:pt x="179588" y="2260726"/>
                  <a:pt x="184005" y="2271368"/>
                  <a:pt x="186225" y="2282470"/>
                </a:cubicBezTo>
                <a:cubicBezTo>
                  <a:pt x="189501" y="2298849"/>
                  <a:pt x="190840" y="2315592"/>
                  <a:pt x="194463" y="2331897"/>
                </a:cubicBezTo>
                <a:cubicBezTo>
                  <a:pt x="196347" y="2340374"/>
                  <a:pt x="200416" y="2348233"/>
                  <a:pt x="202701" y="2356610"/>
                </a:cubicBezTo>
                <a:cubicBezTo>
                  <a:pt x="208659" y="2378456"/>
                  <a:pt x="213219" y="2400667"/>
                  <a:pt x="219177" y="2422513"/>
                </a:cubicBezTo>
                <a:cubicBezTo>
                  <a:pt x="221462" y="2430890"/>
                  <a:pt x="225029" y="2438877"/>
                  <a:pt x="227414" y="2447226"/>
                </a:cubicBezTo>
                <a:cubicBezTo>
                  <a:pt x="251209" y="2530512"/>
                  <a:pt x="213634" y="2414663"/>
                  <a:pt x="252128" y="2537843"/>
                </a:cubicBezTo>
                <a:cubicBezTo>
                  <a:pt x="301376" y="2695435"/>
                  <a:pt x="255893" y="2548388"/>
                  <a:pt x="293317" y="2653172"/>
                </a:cubicBezTo>
                <a:cubicBezTo>
                  <a:pt x="302079" y="2677705"/>
                  <a:pt x="308679" y="2702999"/>
                  <a:pt x="318031" y="2727313"/>
                </a:cubicBezTo>
                <a:cubicBezTo>
                  <a:pt x="322439" y="2738775"/>
                  <a:pt x="330623" y="2748614"/>
                  <a:pt x="334506" y="2760264"/>
                </a:cubicBezTo>
                <a:cubicBezTo>
                  <a:pt x="341667" y="2781746"/>
                  <a:pt x="345964" y="2804086"/>
                  <a:pt x="350982" y="2826167"/>
                </a:cubicBezTo>
                <a:cubicBezTo>
                  <a:pt x="365123" y="2888387"/>
                  <a:pt x="379033" y="2981123"/>
                  <a:pt x="408647" y="3040351"/>
                </a:cubicBezTo>
                <a:cubicBezTo>
                  <a:pt x="416885" y="3056827"/>
                  <a:pt x="425738" y="3073009"/>
                  <a:pt x="433360" y="3089778"/>
                </a:cubicBezTo>
                <a:cubicBezTo>
                  <a:pt x="452441" y="3131755"/>
                  <a:pt x="448500" y="3138064"/>
                  <a:pt x="474550" y="3180394"/>
                </a:cubicBezTo>
                <a:cubicBezTo>
                  <a:pt x="486930" y="3200511"/>
                  <a:pt x="501566" y="3219162"/>
                  <a:pt x="515739" y="3238059"/>
                </a:cubicBezTo>
                <a:cubicBezTo>
                  <a:pt x="577514" y="3320426"/>
                  <a:pt x="517821" y="3238085"/>
                  <a:pt x="589879" y="3320437"/>
                </a:cubicBezTo>
                <a:cubicBezTo>
                  <a:pt x="596399" y="3327888"/>
                  <a:pt x="600532" y="3337144"/>
                  <a:pt x="606355" y="3345151"/>
                </a:cubicBezTo>
                <a:cubicBezTo>
                  <a:pt x="622506" y="3367359"/>
                  <a:pt x="645584" y="3385559"/>
                  <a:pt x="655782" y="3411054"/>
                </a:cubicBezTo>
                <a:cubicBezTo>
                  <a:pt x="661274" y="3424784"/>
                  <a:pt x="664055" y="3439939"/>
                  <a:pt x="672258" y="3452243"/>
                </a:cubicBezTo>
                <a:cubicBezTo>
                  <a:pt x="680874" y="3465167"/>
                  <a:pt x="695100" y="3473400"/>
                  <a:pt x="705209" y="3485194"/>
                </a:cubicBezTo>
                <a:cubicBezTo>
                  <a:pt x="711652" y="3492711"/>
                  <a:pt x="715242" y="3502391"/>
                  <a:pt x="721685" y="3509908"/>
                </a:cubicBezTo>
                <a:cubicBezTo>
                  <a:pt x="731794" y="3521702"/>
                  <a:pt x="744527" y="3531065"/>
                  <a:pt x="754636" y="3542859"/>
                </a:cubicBezTo>
                <a:cubicBezTo>
                  <a:pt x="761079" y="3550376"/>
                  <a:pt x="764669" y="3560055"/>
                  <a:pt x="771112" y="3567572"/>
                </a:cubicBezTo>
                <a:cubicBezTo>
                  <a:pt x="836282" y="3643604"/>
                  <a:pt x="770619" y="3547695"/>
                  <a:pt x="853490" y="3658189"/>
                </a:cubicBezTo>
                <a:cubicBezTo>
                  <a:pt x="863097" y="3670998"/>
                  <a:pt x="866882" y="3688056"/>
                  <a:pt x="878204" y="3699378"/>
                </a:cubicBezTo>
                <a:cubicBezTo>
                  <a:pt x="889526" y="3710700"/>
                  <a:pt x="907546" y="3713321"/>
                  <a:pt x="919393" y="3724091"/>
                </a:cubicBezTo>
                <a:cubicBezTo>
                  <a:pt x="938126" y="3741121"/>
                  <a:pt x="951790" y="3763023"/>
                  <a:pt x="968820" y="3781756"/>
                </a:cubicBezTo>
                <a:cubicBezTo>
                  <a:pt x="979269" y="3793250"/>
                  <a:pt x="991662" y="3802914"/>
                  <a:pt x="1001771" y="3814708"/>
                </a:cubicBezTo>
                <a:cubicBezTo>
                  <a:pt x="1008214" y="3822225"/>
                  <a:pt x="1011246" y="3832420"/>
                  <a:pt x="1018247" y="3839421"/>
                </a:cubicBezTo>
                <a:cubicBezTo>
                  <a:pt x="1030680" y="3851854"/>
                  <a:pt x="1047003" y="3859939"/>
                  <a:pt x="1059436" y="3872372"/>
                </a:cubicBezTo>
                <a:cubicBezTo>
                  <a:pt x="1161610" y="3974546"/>
                  <a:pt x="1048846" y="3888849"/>
                  <a:pt x="1183004" y="3987702"/>
                </a:cubicBezTo>
                <a:cubicBezTo>
                  <a:pt x="1238212" y="4028381"/>
                  <a:pt x="1302629" y="4089575"/>
                  <a:pt x="1372474" y="4119508"/>
                </a:cubicBezTo>
                <a:cubicBezTo>
                  <a:pt x="1380455" y="4122928"/>
                  <a:pt x="1388949" y="4124999"/>
                  <a:pt x="1397187" y="4127745"/>
                </a:cubicBezTo>
                <a:cubicBezTo>
                  <a:pt x="1405425" y="4133237"/>
                  <a:pt x="1414295" y="4137883"/>
                  <a:pt x="1421901" y="4144221"/>
                </a:cubicBezTo>
                <a:cubicBezTo>
                  <a:pt x="1430851" y="4151679"/>
                  <a:pt x="1436735" y="4162761"/>
                  <a:pt x="1446614" y="4168935"/>
                </a:cubicBezTo>
                <a:cubicBezTo>
                  <a:pt x="1459154" y="4176772"/>
                  <a:pt x="1474378" y="4179213"/>
                  <a:pt x="1487804" y="4185410"/>
                </a:cubicBezTo>
                <a:cubicBezTo>
                  <a:pt x="1510104" y="4195702"/>
                  <a:pt x="1533270" y="4204738"/>
                  <a:pt x="1553706" y="4218362"/>
                </a:cubicBezTo>
                <a:cubicBezTo>
                  <a:pt x="1570182" y="4229346"/>
                  <a:pt x="1583923" y="4246510"/>
                  <a:pt x="1603133" y="4251313"/>
                </a:cubicBezTo>
                <a:cubicBezTo>
                  <a:pt x="1652929" y="4263762"/>
                  <a:pt x="1625350" y="4255972"/>
                  <a:pt x="1685512" y="4276026"/>
                </a:cubicBezTo>
                <a:cubicBezTo>
                  <a:pt x="1693750" y="4278772"/>
                  <a:pt x="1703000" y="4279447"/>
                  <a:pt x="1710225" y="4284264"/>
                </a:cubicBezTo>
                <a:cubicBezTo>
                  <a:pt x="1718463" y="4289756"/>
                  <a:pt x="1727018" y="4294800"/>
                  <a:pt x="1734939" y="4300740"/>
                </a:cubicBezTo>
                <a:cubicBezTo>
                  <a:pt x="1749005" y="4311289"/>
                  <a:pt x="1761338" y="4324183"/>
                  <a:pt x="1776128" y="4333691"/>
                </a:cubicBezTo>
                <a:cubicBezTo>
                  <a:pt x="1799909" y="4348979"/>
                  <a:pt x="1825849" y="4360636"/>
                  <a:pt x="1850269" y="4374881"/>
                </a:cubicBezTo>
                <a:cubicBezTo>
                  <a:pt x="1858821" y="4379870"/>
                  <a:pt x="1866127" y="4386928"/>
                  <a:pt x="1874982" y="4391356"/>
                </a:cubicBezTo>
                <a:cubicBezTo>
                  <a:pt x="1944237" y="4425983"/>
                  <a:pt x="1838130" y="4355804"/>
                  <a:pt x="1940885" y="4424308"/>
                </a:cubicBezTo>
                <a:cubicBezTo>
                  <a:pt x="1968774" y="4442901"/>
                  <a:pt x="1992142" y="4469523"/>
                  <a:pt x="2023263" y="4481972"/>
                </a:cubicBezTo>
                <a:cubicBezTo>
                  <a:pt x="2036993" y="4487464"/>
                  <a:pt x="2051526" y="4491267"/>
                  <a:pt x="2064452" y="4498448"/>
                </a:cubicBezTo>
                <a:cubicBezTo>
                  <a:pt x="2109022" y="4523210"/>
                  <a:pt x="2087019" y="4527246"/>
                  <a:pt x="2138593" y="4547875"/>
                </a:cubicBezTo>
                <a:cubicBezTo>
                  <a:pt x="2151593" y="4553075"/>
                  <a:pt x="2166418" y="4551937"/>
                  <a:pt x="2179782" y="4556113"/>
                </a:cubicBezTo>
                <a:cubicBezTo>
                  <a:pt x="2210459" y="4565700"/>
                  <a:pt x="2240856" y="4576403"/>
                  <a:pt x="2270398" y="4589064"/>
                </a:cubicBezTo>
                <a:cubicBezTo>
                  <a:pt x="2279498" y="4592964"/>
                  <a:pt x="2286012" y="4601640"/>
                  <a:pt x="2295112" y="4605540"/>
                </a:cubicBezTo>
                <a:cubicBezTo>
                  <a:pt x="2305518" y="4610000"/>
                  <a:pt x="2317177" y="4610668"/>
                  <a:pt x="2328063" y="4613778"/>
                </a:cubicBezTo>
                <a:cubicBezTo>
                  <a:pt x="2351532" y="4620484"/>
                  <a:pt x="2359980" y="4626576"/>
                  <a:pt x="2385728" y="4630254"/>
                </a:cubicBezTo>
                <a:cubicBezTo>
                  <a:pt x="2413047" y="4634157"/>
                  <a:pt x="2440647" y="4635745"/>
                  <a:pt x="2468106" y="4638491"/>
                </a:cubicBezTo>
                <a:cubicBezTo>
                  <a:pt x="2538951" y="4662106"/>
                  <a:pt x="2436366" y="4628779"/>
                  <a:pt x="2599912" y="4671443"/>
                </a:cubicBezTo>
                <a:cubicBezTo>
                  <a:pt x="2707682" y="4699557"/>
                  <a:pt x="2649788" y="4688053"/>
                  <a:pt x="2731717" y="4712632"/>
                </a:cubicBezTo>
                <a:cubicBezTo>
                  <a:pt x="2742562" y="4715885"/>
                  <a:pt x="2754029" y="4717001"/>
                  <a:pt x="2764669" y="4720870"/>
                </a:cubicBezTo>
                <a:cubicBezTo>
                  <a:pt x="2861415" y="4756050"/>
                  <a:pt x="2787307" y="4732925"/>
                  <a:pt x="2855285" y="4762059"/>
                </a:cubicBezTo>
                <a:cubicBezTo>
                  <a:pt x="2879313" y="4772357"/>
                  <a:pt x="2886472" y="4770173"/>
                  <a:pt x="2912950" y="4778535"/>
                </a:cubicBezTo>
                <a:cubicBezTo>
                  <a:pt x="2954352" y="4791609"/>
                  <a:pt x="2996205" y="4803600"/>
                  <a:pt x="3036517" y="4819724"/>
                </a:cubicBezTo>
                <a:cubicBezTo>
                  <a:pt x="3050247" y="4825216"/>
                  <a:pt x="3064637" y="4829280"/>
                  <a:pt x="3077706" y="4836199"/>
                </a:cubicBezTo>
                <a:cubicBezTo>
                  <a:pt x="3111421" y="4854048"/>
                  <a:pt x="3139880" y="4883384"/>
                  <a:pt x="3176560" y="4893864"/>
                </a:cubicBezTo>
                <a:cubicBezTo>
                  <a:pt x="3195782" y="4899356"/>
                  <a:pt x="3214746" y="4905845"/>
                  <a:pt x="3234225" y="4910340"/>
                </a:cubicBezTo>
                <a:cubicBezTo>
                  <a:pt x="3250500" y="4914096"/>
                  <a:pt x="3267218" y="4915590"/>
                  <a:pt x="3283652" y="4918578"/>
                </a:cubicBezTo>
                <a:cubicBezTo>
                  <a:pt x="3297428" y="4921083"/>
                  <a:pt x="3311111" y="4924070"/>
                  <a:pt x="3324841" y="4926816"/>
                </a:cubicBezTo>
                <a:cubicBezTo>
                  <a:pt x="3415196" y="4971992"/>
                  <a:pt x="3336950" y="4937337"/>
                  <a:pt x="3473123" y="4976243"/>
                </a:cubicBezTo>
                <a:lnTo>
                  <a:pt x="3530787" y="4992718"/>
                </a:lnTo>
                <a:cubicBezTo>
                  <a:pt x="3541710" y="4995697"/>
                  <a:pt x="3552439" y="5000250"/>
                  <a:pt x="3563739" y="5000956"/>
                </a:cubicBezTo>
                <a:cubicBezTo>
                  <a:pt x="3640525" y="5005755"/>
                  <a:pt x="3717512" y="5006448"/>
                  <a:pt x="3794398" y="5009194"/>
                </a:cubicBezTo>
                <a:cubicBezTo>
                  <a:pt x="3879359" y="5043179"/>
                  <a:pt x="3791621" y="5012750"/>
                  <a:pt x="3934441" y="5033908"/>
                </a:cubicBezTo>
                <a:cubicBezTo>
                  <a:pt x="3975993" y="5040064"/>
                  <a:pt x="4016212" y="5054441"/>
                  <a:pt x="4058009" y="5058621"/>
                </a:cubicBezTo>
                <a:cubicBezTo>
                  <a:pt x="4112928" y="5064113"/>
                  <a:pt x="4168324" y="5066023"/>
                  <a:pt x="4222766" y="5075097"/>
                </a:cubicBezTo>
                <a:cubicBezTo>
                  <a:pt x="4239242" y="5077843"/>
                  <a:pt x="4255565" y="5081751"/>
                  <a:pt x="4272193" y="5083335"/>
                </a:cubicBezTo>
                <a:cubicBezTo>
                  <a:pt x="4422460" y="5097646"/>
                  <a:pt x="4643795" y="5097084"/>
                  <a:pt x="4766463" y="5099810"/>
                </a:cubicBezTo>
                <a:lnTo>
                  <a:pt x="4922982" y="5108048"/>
                </a:lnTo>
                <a:lnTo>
                  <a:pt x="5384301" y="5124524"/>
                </a:lnTo>
                <a:cubicBezTo>
                  <a:pt x="5406269" y="5130016"/>
                  <a:pt x="5427811" y="5137640"/>
                  <a:pt x="5450204" y="5140999"/>
                </a:cubicBezTo>
                <a:cubicBezTo>
                  <a:pt x="5482904" y="5145904"/>
                  <a:pt x="5516128" y="5146243"/>
                  <a:pt x="5549058" y="5149237"/>
                </a:cubicBezTo>
                <a:cubicBezTo>
                  <a:pt x="5724394" y="5165177"/>
                  <a:pt x="5538551" y="5153605"/>
                  <a:pt x="5829144" y="5165713"/>
                </a:cubicBezTo>
                <a:cubicBezTo>
                  <a:pt x="5986062" y="5189855"/>
                  <a:pt x="6010518" y="5197043"/>
                  <a:pt x="6216323" y="5198664"/>
                </a:cubicBezTo>
                <a:lnTo>
                  <a:pt x="7262528" y="5206902"/>
                </a:lnTo>
                <a:cubicBezTo>
                  <a:pt x="7301609" y="5210455"/>
                  <a:pt x="7425827" y="5222171"/>
                  <a:pt x="7460236" y="5223378"/>
                </a:cubicBezTo>
                <a:cubicBezTo>
                  <a:pt x="7581015" y="5227616"/>
                  <a:pt x="7701879" y="5228870"/>
                  <a:pt x="7822701" y="5231616"/>
                </a:cubicBezTo>
                <a:cubicBezTo>
                  <a:pt x="7844669" y="5234362"/>
                  <a:pt x="7866723" y="5236488"/>
                  <a:pt x="7888604" y="5239854"/>
                </a:cubicBezTo>
                <a:cubicBezTo>
                  <a:pt x="7902443" y="5241983"/>
                  <a:pt x="7915954" y="5245962"/>
                  <a:pt x="7929793" y="5248091"/>
                </a:cubicBezTo>
                <a:cubicBezTo>
                  <a:pt x="7951674" y="5251457"/>
                  <a:pt x="7973728" y="5253583"/>
                  <a:pt x="7995696" y="5256329"/>
                </a:cubicBezTo>
                <a:lnTo>
                  <a:pt x="8918333" y="5248091"/>
                </a:lnTo>
                <a:cubicBezTo>
                  <a:pt x="8960317" y="5246769"/>
                  <a:pt x="9000797" y="5232031"/>
                  <a:pt x="9041901" y="5223378"/>
                </a:cubicBezTo>
                <a:cubicBezTo>
                  <a:pt x="9069974" y="5217468"/>
                  <a:pt x="9074314" y="5215319"/>
                  <a:pt x="9099566" y="5206902"/>
                </a:cubicBezTo>
                <a:cubicBezTo>
                  <a:pt x="9135263" y="5171205"/>
                  <a:pt x="9194414" y="5148786"/>
                  <a:pt x="9206658" y="5099810"/>
                </a:cubicBezTo>
                <a:cubicBezTo>
                  <a:pt x="9228647" y="5011855"/>
                  <a:pt x="9199919" y="5132002"/>
                  <a:pt x="9231371" y="4943291"/>
                </a:cubicBezTo>
                <a:cubicBezTo>
                  <a:pt x="9249369" y="4835302"/>
                  <a:pt x="9266146" y="4790757"/>
                  <a:pt x="9272560" y="4696156"/>
                </a:cubicBezTo>
                <a:cubicBezTo>
                  <a:pt x="9281864" y="4558927"/>
                  <a:pt x="9287297" y="4421446"/>
                  <a:pt x="9297274" y="4284264"/>
                </a:cubicBezTo>
                <a:cubicBezTo>
                  <a:pt x="9298347" y="4269515"/>
                  <a:pt x="9309705" y="4226302"/>
                  <a:pt x="9313750" y="4210124"/>
                </a:cubicBezTo>
                <a:cubicBezTo>
                  <a:pt x="9316496" y="4149713"/>
                  <a:pt x="9321987" y="4089364"/>
                  <a:pt x="9321987" y="4028891"/>
                </a:cubicBezTo>
                <a:cubicBezTo>
                  <a:pt x="9321987" y="3668328"/>
                  <a:pt x="9317046" y="3651605"/>
                  <a:pt x="9297274" y="3345151"/>
                </a:cubicBezTo>
                <a:cubicBezTo>
                  <a:pt x="9302766" y="3229821"/>
                  <a:pt x="9307786" y="3114468"/>
                  <a:pt x="9313750" y="2999162"/>
                </a:cubicBezTo>
                <a:cubicBezTo>
                  <a:pt x="9316024" y="2955200"/>
                  <a:pt x="9319476" y="2911305"/>
                  <a:pt x="9321987" y="2867356"/>
                </a:cubicBezTo>
                <a:cubicBezTo>
                  <a:pt x="9324967" y="2815196"/>
                  <a:pt x="9326966" y="2762980"/>
                  <a:pt x="9330225" y="2710837"/>
                </a:cubicBezTo>
                <a:cubicBezTo>
                  <a:pt x="9332458" y="2675104"/>
                  <a:pt x="9336420" y="2639489"/>
                  <a:pt x="9338463" y="2603745"/>
                </a:cubicBezTo>
                <a:cubicBezTo>
                  <a:pt x="9341913" y="2543370"/>
                  <a:pt x="9343955" y="2482924"/>
                  <a:pt x="9346701" y="2422513"/>
                </a:cubicBezTo>
                <a:cubicBezTo>
                  <a:pt x="9343955" y="2191854"/>
                  <a:pt x="9343170" y="1961163"/>
                  <a:pt x="9338463" y="1730535"/>
                </a:cubicBezTo>
                <a:cubicBezTo>
                  <a:pt x="9337677" y="1692002"/>
                  <a:pt x="9336923" y="1653160"/>
                  <a:pt x="9330225" y="1615205"/>
                </a:cubicBezTo>
                <a:cubicBezTo>
                  <a:pt x="9328504" y="1605455"/>
                  <a:pt x="9317558" y="1599630"/>
                  <a:pt x="9313750" y="1590491"/>
                </a:cubicBezTo>
                <a:cubicBezTo>
                  <a:pt x="9303731" y="1566445"/>
                  <a:pt x="9312336" y="1528001"/>
                  <a:pt x="9289036" y="1516351"/>
                </a:cubicBezTo>
                <a:cubicBezTo>
                  <a:pt x="9267068" y="1505367"/>
                  <a:pt x="9246433" y="1491165"/>
                  <a:pt x="9223133" y="1483399"/>
                </a:cubicBezTo>
                <a:cubicBezTo>
                  <a:pt x="9206657" y="1477907"/>
                  <a:pt x="9189239" y="1474691"/>
                  <a:pt x="9173706" y="1466924"/>
                </a:cubicBezTo>
                <a:cubicBezTo>
                  <a:pt x="9162722" y="1461432"/>
                  <a:pt x="9152405" y="1454331"/>
                  <a:pt x="9140755" y="1450448"/>
                </a:cubicBezTo>
                <a:cubicBezTo>
                  <a:pt x="9119273" y="1443287"/>
                  <a:pt x="9074852" y="1433972"/>
                  <a:pt x="9074852" y="1433972"/>
                </a:cubicBezTo>
                <a:lnTo>
                  <a:pt x="7575566" y="1442210"/>
                </a:lnTo>
                <a:cubicBezTo>
                  <a:pt x="7534285" y="1442210"/>
                  <a:pt x="7493208" y="1436396"/>
                  <a:pt x="7451998" y="1433972"/>
                </a:cubicBezTo>
                <a:lnTo>
                  <a:pt x="7295479" y="1425735"/>
                </a:lnTo>
                <a:cubicBezTo>
                  <a:pt x="7110408" y="1399296"/>
                  <a:pt x="7196844" y="1409259"/>
                  <a:pt x="6825923" y="1409259"/>
                </a:cubicBezTo>
                <a:cubicBezTo>
                  <a:pt x="6625450" y="1409259"/>
                  <a:pt x="6425014" y="1414751"/>
                  <a:pt x="6224560" y="1417497"/>
                </a:cubicBezTo>
                <a:cubicBezTo>
                  <a:pt x="6150420" y="1414751"/>
                  <a:pt x="6076150" y="1414423"/>
                  <a:pt x="6002139" y="1409259"/>
                </a:cubicBezTo>
                <a:cubicBezTo>
                  <a:pt x="5957969" y="1406177"/>
                  <a:pt x="5914120" y="1399351"/>
                  <a:pt x="5870333" y="1392783"/>
                </a:cubicBezTo>
                <a:cubicBezTo>
                  <a:pt x="5813888" y="1384316"/>
                  <a:pt x="5859304" y="1380767"/>
                  <a:pt x="5787955" y="1376308"/>
                </a:cubicBezTo>
                <a:cubicBezTo>
                  <a:pt x="5684832" y="1369863"/>
                  <a:pt x="5366443" y="1362725"/>
                  <a:pt x="5285447" y="1359832"/>
                </a:cubicBezTo>
                <a:cubicBezTo>
                  <a:pt x="5227753" y="1357771"/>
                  <a:pt x="5170117" y="1354340"/>
                  <a:pt x="5112452" y="1351594"/>
                </a:cubicBezTo>
                <a:cubicBezTo>
                  <a:pt x="5095976" y="1348848"/>
                  <a:pt x="5079560" y="1345718"/>
                  <a:pt x="5063025" y="1343356"/>
                </a:cubicBezTo>
                <a:cubicBezTo>
                  <a:pt x="4992625" y="1333299"/>
                  <a:pt x="4893826" y="1324789"/>
                  <a:pt x="4832366" y="1318643"/>
                </a:cubicBezTo>
                <a:cubicBezTo>
                  <a:pt x="4777771" y="1300445"/>
                  <a:pt x="4820168" y="1312480"/>
                  <a:pt x="4717036" y="1302167"/>
                </a:cubicBezTo>
                <a:cubicBezTo>
                  <a:pt x="4485306" y="1278993"/>
                  <a:pt x="4823114" y="1310313"/>
                  <a:pt x="4552279" y="1285691"/>
                </a:cubicBezTo>
                <a:cubicBezTo>
                  <a:pt x="4544041" y="1282945"/>
                  <a:pt x="4536042" y="1279338"/>
                  <a:pt x="4527566" y="1277454"/>
                </a:cubicBezTo>
                <a:cubicBezTo>
                  <a:pt x="4495358" y="1270297"/>
                  <a:pt x="4452393" y="1266611"/>
                  <a:pt x="4420474" y="1260978"/>
                </a:cubicBezTo>
                <a:cubicBezTo>
                  <a:pt x="4392897" y="1256111"/>
                  <a:pt x="4365177" y="1251629"/>
                  <a:pt x="4338096" y="1244502"/>
                </a:cubicBezTo>
                <a:cubicBezTo>
                  <a:pt x="4312903" y="1237872"/>
                  <a:pt x="4289228" y="1226107"/>
                  <a:pt x="4263955" y="1219789"/>
                </a:cubicBezTo>
                <a:cubicBezTo>
                  <a:pt x="4252971" y="1217043"/>
                  <a:pt x="4241666" y="1215359"/>
                  <a:pt x="4231004" y="1211551"/>
                </a:cubicBezTo>
                <a:cubicBezTo>
                  <a:pt x="4100968" y="1165109"/>
                  <a:pt x="4191537" y="1189326"/>
                  <a:pt x="4115674" y="1170362"/>
                </a:cubicBezTo>
                <a:cubicBezTo>
                  <a:pt x="4060044" y="1133275"/>
                  <a:pt x="4104906" y="1157361"/>
                  <a:pt x="3983869" y="1145648"/>
                </a:cubicBezTo>
                <a:cubicBezTo>
                  <a:pt x="3934369" y="1140858"/>
                  <a:pt x="3885014" y="1134664"/>
                  <a:pt x="3835587" y="1129172"/>
                </a:cubicBezTo>
                <a:cubicBezTo>
                  <a:pt x="3808128" y="1120934"/>
                  <a:pt x="3781021" y="1111412"/>
                  <a:pt x="3753209" y="1104459"/>
                </a:cubicBezTo>
                <a:cubicBezTo>
                  <a:pt x="3737005" y="1100408"/>
                  <a:pt x="3720087" y="1099844"/>
                  <a:pt x="3703782" y="1096221"/>
                </a:cubicBezTo>
                <a:cubicBezTo>
                  <a:pt x="3695305" y="1094337"/>
                  <a:pt x="3687418" y="1090369"/>
                  <a:pt x="3679069" y="1087983"/>
                </a:cubicBezTo>
                <a:cubicBezTo>
                  <a:pt x="3668183" y="1084873"/>
                  <a:pt x="3656858" y="1083325"/>
                  <a:pt x="3646117" y="1079745"/>
                </a:cubicBezTo>
                <a:cubicBezTo>
                  <a:pt x="3632089" y="1075069"/>
                  <a:pt x="3618390" y="1069389"/>
                  <a:pt x="3604928" y="1063270"/>
                </a:cubicBezTo>
                <a:cubicBezTo>
                  <a:pt x="3588159" y="1055648"/>
                  <a:pt x="3572976" y="1044381"/>
                  <a:pt x="3555501" y="1038556"/>
                </a:cubicBezTo>
                <a:cubicBezTo>
                  <a:pt x="3537949" y="1032705"/>
                  <a:pt x="3438709" y="1022523"/>
                  <a:pt x="3431933" y="1022081"/>
                </a:cubicBezTo>
                <a:lnTo>
                  <a:pt x="3003566" y="997367"/>
                </a:lnTo>
                <a:cubicBezTo>
                  <a:pt x="2976057" y="995166"/>
                  <a:pt x="2948647" y="991875"/>
                  <a:pt x="2921187" y="989129"/>
                </a:cubicBezTo>
                <a:cubicBezTo>
                  <a:pt x="2861827" y="977257"/>
                  <a:pt x="2847191" y="974749"/>
                  <a:pt x="2772906" y="956178"/>
                </a:cubicBezTo>
                <a:cubicBezTo>
                  <a:pt x="2764482" y="954072"/>
                  <a:pt x="2756353" y="950908"/>
                  <a:pt x="2748193" y="947940"/>
                </a:cubicBezTo>
                <a:cubicBezTo>
                  <a:pt x="2726144" y="939922"/>
                  <a:pt x="2704339" y="931244"/>
                  <a:pt x="2682290" y="923226"/>
                </a:cubicBezTo>
                <a:cubicBezTo>
                  <a:pt x="2674130" y="920259"/>
                  <a:pt x="2665558" y="918409"/>
                  <a:pt x="2657577" y="914989"/>
                </a:cubicBezTo>
                <a:cubicBezTo>
                  <a:pt x="2638481" y="906805"/>
                  <a:pt x="2620986" y="893787"/>
                  <a:pt x="2599912" y="890275"/>
                </a:cubicBezTo>
                <a:cubicBezTo>
                  <a:pt x="2575385" y="886187"/>
                  <a:pt x="2550485" y="884783"/>
                  <a:pt x="2525771" y="882037"/>
                </a:cubicBezTo>
                <a:cubicBezTo>
                  <a:pt x="2517533" y="879291"/>
                  <a:pt x="2509039" y="877219"/>
                  <a:pt x="2501058" y="873799"/>
                </a:cubicBezTo>
                <a:cubicBezTo>
                  <a:pt x="2489771" y="868962"/>
                  <a:pt x="2480236" y="859239"/>
                  <a:pt x="2468106" y="857324"/>
                </a:cubicBezTo>
                <a:cubicBezTo>
                  <a:pt x="2427331" y="850886"/>
                  <a:pt x="2385728" y="851832"/>
                  <a:pt x="2344539" y="849086"/>
                </a:cubicBezTo>
                <a:cubicBezTo>
                  <a:pt x="2268577" y="830095"/>
                  <a:pt x="2362458" y="854461"/>
                  <a:pt x="2262160" y="824372"/>
                </a:cubicBezTo>
                <a:cubicBezTo>
                  <a:pt x="2216211" y="810588"/>
                  <a:pt x="2228801" y="820480"/>
                  <a:pt x="2171544" y="799659"/>
                </a:cubicBezTo>
                <a:cubicBezTo>
                  <a:pt x="2160003" y="795462"/>
                  <a:pt x="2149255" y="789276"/>
                  <a:pt x="2138593" y="783183"/>
                </a:cubicBezTo>
                <a:cubicBezTo>
                  <a:pt x="2129997" y="778271"/>
                  <a:pt x="2123272" y="769839"/>
                  <a:pt x="2113879" y="766708"/>
                </a:cubicBezTo>
                <a:cubicBezTo>
                  <a:pt x="2098033" y="761426"/>
                  <a:pt x="2080987" y="760832"/>
                  <a:pt x="2064452" y="758470"/>
                </a:cubicBezTo>
                <a:cubicBezTo>
                  <a:pt x="2012480" y="751045"/>
                  <a:pt x="1967489" y="749151"/>
                  <a:pt x="1916171" y="733756"/>
                </a:cubicBezTo>
                <a:cubicBezTo>
                  <a:pt x="1832999" y="708804"/>
                  <a:pt x="1749659" y="683628"/>
                  <a:pt x="1669036" y="651378"/>
                </a:cubicBezTo>
                <a:cubicBezTo>
                  <a:pt x="1614847" y="629702"/>
                  <a:pt x="1642347" y="637802"/>
                  <a:pt x="1586658" y="626664"/>
                </a:cubicBezTo>
                <a:lnTo>
                  <a:pt x="1446614" y="560762"/>
                </a:lnTo>
                <a:cubicBezTo>
                  <a:pt x="1435527" y="555482"/>
                  <a:pt x="1424647" y="549778"/>
                  <a:pt x="1413663" y="544286"/>
                </a:cubicBezTo>
                <a:cubicBezTo>
                  <a:pt x="1402679" y="538794"/>
                  <a:pt x="1390930" y="534622"/>
                  <a:pt x="1380712" y="527810"/>
                </a:cubicBezTo>
                <a:cubicBezTo>
                  <a:pt x="1372474" y="522318"/>
                  <a:pt x="1364853" y="515763"/>
                  <a:pt x="1355998" y="511335"/>
                </a:cubicBezTo>
                <a:cubicBezTo>
                  <a:pt x="1344178" y="505425"/>
                  <a:pt x="1308893" y="497499"/>
                  <a:pt x="1298333" y="494859"/>
                </a:cubicBezTo>
                <a:cubicBezTo>
                  <a:pt x="1287349" y="486621"/>
                  <a:pt x="1277662" y="476285"/>
                  <a:pt x="1265382" y="470145"/>
                </a:cubicBezTo>
                <a:cubicBezTo>
                  <a:pt x="1249849" y="462378"/>
                  <a:pt x="1232803" y="457882"/>
                  <a:pt x="1215955" y="453670"/>
                </a:cubicBezTo>
                <a:cubicBezTo>
                  <a:pt x="1169420" y="442036"/>
                  <a:pt x="1194106" y="447652"/>
                  <a:pt x="1141814" y="437194"/>
                </a:cubicBezTo>
                <a:cubicBezTo>
                  <a:pt x="1081398" y="406985"/>
                  <a:pt x="1137940" y="431644"/>
                  <a:pt x="1067674" y="412481"/>
                </a:cubicBezTo>
                <a:cubicBezTo>
                  <a:pt x="1050919" y="407912"/>
                  <a:pt x="1034372" y="402455"/>
                  <a:pt x="1018247" y="396005"/>
                </a:cubicBezTo>
                <a:cubicBezTo>
                  <a:pt x="1006845" y="391444"/>
                  <a:pt x="996946" y="383412"/>
                  <a:pt x="985296" y="379529"/>
                </a:cubicBezTo>
                <a:cubicBezTo>
                  <a:pt x="972013" y="375101"/>
                  <a:pt x="957836" y="374037"/>
                  <a:pt x="944106" y="371291"/>
                </a:cubicBezTo>
                <a:cubicBezTo>
                  <a:pt x="935868" y="365799"/>
                  <a:pt x="928248" y="359244"/>
                  <a:pt x="919393" y="354816"/>
                </a:cubicBezTo>
                <a:cubicBezTo>
                  <a:pt x="902505" y="346372"/>
                  <a:pt x="869157" y="341474"/>
                  <a:pt x="853490" y="338340"/>
                </a:cubicBezTo>
                <a:cubicBezTo>
                  <a:pt x="842506" y="332848"/>
                  <a:pt x="832037" y="326176"/>
                  <a:pt x="820539" y="321864"/>
                </a:cubicBezTo>
                <a:cubicBezTo>
                  <a:pt x="809938" y="317889"/>
                  <a:pt x="797417" y="319243"/>
                  <a:pt x="787587" y="313626"/>
                </a:cubicBezTo>
                <a:cubicBezTo>
                  <a:pt x="777472" y="307846"/>
                  <a:pt x="772354" y="295684"/>
                  <a:pt x="762874" y="288913"/>
                </a:cubicBezTo>
                <a:cubicBezTo>
                  <a:pt x="745059" y="276188"/>
                  <a:pt x="725378" y="270922"/>
                  <a:pt x="705209" y="264199"/>
                </a:cubicBezTo>
                <a:cubicBezTo>
                  <a:pt x="601042" y="177393"/>
                  <a:pt x="705527" y="251146"/>
                  <a:pt x="614593" y="214772"/>
                </a:cubicBezTo>
                <a:cubicBezTo>
                  <a:pt x="599727" y="208826"/>
                  <a:pt x="587725" y="197219"/>
                  <a:pt x="573404" y="190059"/>
                </a:cubicBezTo>
                <a:cubicBezTo>
                  <a:pt x="565637" y="186176"/>
                  <a:pt x="556928" y="184567"/>
                  <a:pt x="548690" y="181821"/>
                </a:cubicBezTo>
                <a:lnTo>
                  <a:pt x="499263" y="148870"/>
                </a:lnTo>
                <a:cubicBezTo>
                  <a:pt x="491025" y="143378"/>
                  <a:pt x="483650" y="136294"/>
                  <a:pt x="474550" y="132394"/>
                </a:cubicBezTo>
                <a:cubicBezTo>
                  <a:pt x="400924" y="100841"/>
                  <a:pt x="436723" y="114294"/>
                  <a:pt x="367458" y="91205"/>
                </a:cubicBezTo>
                <a:cubicBezTo>
                  <a:pt x="359220" y="88459"/>
                  <a:pt x="351168" y="85073"/>
                  <a:pt x="342744" y="82967"/>
                </a:cubicBezTo>
                <a:cubicBezTo>
                  <a:pt x="331760" y="80221"/>
                  <a:pt x="320534" y="78309"/>
                  <a:pt x="309793" y="74729"/>
                </a:cubicBezTo>
                <a:cubicBezTo>
                  <a:pt x="207318" y="40571"/>
                  <a:pt x="282336" y="55508"/>
                  <a:pt x="186225" y="41778"/>
                </a:cubicBezTo>
                <a:cubicBezTo>
                  <a:pt x="159621" y="32910"/>
                  <a:pt x="124718" y="19005"/>
                  <a:pt x="95609" y="17064"/>
                </a:cubicBezTo>
                <a:cubicBezTo>
                  <a:pt x="68210" y="15237"/>
                  <a:pt x="18723" y="-3530"/>
                  <a:pt x="4993" y="589"/>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5" name="Straight Connector 4"/>
          <p:cNvCxnSpPr/>
          <p:nvPr/>
        </p:nvCxnSpPr>
        <p:spPr>
          <a:xfrm>
            <a:off x="2807375" y="1134251"/>
            <a:ext cx="1728" cy="4512415"/>
          </a:xfrm>
          <a:prstGeom prst="line">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807377" y="5646664"/>
            <a:ext cx="6545069" cy="0"/>
          </a:xfrm>
          <a:prstGeom prst="line">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67000" y="857250"/>
            <a:ext cx="1160748" cy="300082"/>
          </a:xfrm>
          <a:prstGeom prst="rect">
            <a:avLst/>
          </a:prstGeom>
          <a:noFill/>
        </p:spPr>
        <p:txBody>
          <a:bodyPr wrap="square" rtlCol="0">
            <a:spAutoFit/>
          </a:bodyPr>
          <a:lstStyle/>
          <a:p>
            <a:r>
              <a:rPr lang="en-GB" sz="1350"/>
              <a:t>Memory</a:t>
            </a:r>
          </a:p>
        </p:txBody>
      </p:sp>
      <p:sp>
        <p:nvSpPr>
          <p:cNvPr id="9" name="TextBox 8"/>
          <p:cNvSpPr txBox="1"/>
          <p:nvPr/>
        </p:nvSpPr>
        <p:spPr>
          <a:xfrm>
            <a:off x="8364252" y="5723751"/>
            <a:ext cx="1160748" cy="300082"/>
          </a:xfrm>
          <a:prstGeom prst="rect">
            <a:avLst/>
          </a:prstGeom>
          <a:noFill/>
        </p:spPr>
        <p:txBody>
          <a:bodyPr wrap="square" rtlCol="0">
            <a:spAutoFit/>
          </a:bodyPr>
          <a:lstStyle/>
          <a:p>
            <a:pPr algn="r"/>
            <a:r>
              <a:rPr lang="en-GB" sz="1350"/>
              <a:t>Time</a:t>
            </a:r>
          </a:p>
        </p:txBody>
      </p:sp>
      <p:sp>
        <p:nvSpPr>
          <p:cNvPr id="10" name="TextBox 9"/>
          <p:cNvSpPr txBox="1"/>
          <p:nvPr/>
        </p:nvSpPr>
        <p:spPr>
          <a:xfrm>
            <a:off x="4360314" y="5590144"/>
            <a:ext cx="864096" cy="300082"/>
          </a:xfrm>
          <a:prstGeom prst="rect">
            <a:avLst/>
          </a:prstGeom>
          <a:noFill/>
        </p:spPr>
        <p:txBody>
          <a:bodyPr wrap="square" rtlCol="0">
            <a:spAutoFit/>
          </a:bodyPr>
          <a:lstStyle/>
          <a:p>
            <a:r>
              <a:rPr lang="en-GB" sz="1350"/>
              <a:t>1 hour</a:t>
            </a:r>
          </a:p>
        </p:txBody>
      </p:sp>
      <p:sp>
        <p:nvSpPr>
          <p:cNvPr id="12" name="TextBox 11"/>
          <p:cNvSpPr txBox="1"/>
          <p:nvPr/>
        </p:nvSpPr>
        <p:spPr>
          <a:xfrm>
            <a:off x="6196518" y="5590144"/>
            <a:ext cx="864096" cy="300082"/>
          </a:xfrm>
          <a:prstGeom prst="rect">
            <a:avLst/>
          </a:prstGeom>
          <a:noFill/>
        </p:spPr>
        <p:txBody>
          <a:bodyPr wrap="square" rtlCol="0">
            <a:spAutoFit/>
          </a:bodyPr>
          <a:lstStyle/>
          <a:p>
            <a:r>
              <a:rPr lang="en-GB" sz="1350"/>
              <a:t>24 hours</a:t>
            </a:r>
          </a:p>
        </p:txBody>
      </p:sp>
      <p:sp>
        <p:nvSpPr>
          <p:cNvPr id="13" name="TextBox 12"/>
          <p:cNvSpPr txBox="1"/>
          <p:nvPr/>
        </p:nvSpPr>
        <p:spPr>
          <a:xfrm>
            <a:off x="8194740" y="5590144"/>
            <a:ext cx="864096" cy="300082"/>
          </a:xfrm>
          <a:prstGeom prst="rect">
            <a:avLst/>
          </a:prstGeom>
          <a:noFill/>
        </p:spPr>
        <p:txBody>
          <a:bodyPr wrap="square" rtlCol="0">
            <a:spAutoFit/>
          </a:bodyPr>
          <a:lstStyle/>
          <a:p>
            <a:r>
              <a:rPr lang="en-GB" sz="1350"/>
              <a:t>1 week</a:t>
            </a:r>
          </a:p>
        </p:txBody>
      </p:sp>
      <p:sp>
        <p:nvSpPr>
          <p:cNvPr id="45" name="Freeform 44"/>
          <p:cNvSpPr/>
          <p:nvPr/>
        </p:nvSpPr>
        <p:spPr>
          <a:xfrm>
            <a:off x="2911470" y="1195761"/>
            <a:ext cx="6767990" cy="4260777"/>
          </a:xfrm>
          <a:custGeom>
            <a:avLst/>
            <a:gdLst>
              <a:gd name="connsiteX0" fmla="*/ 0 w 7980219"/>
              <a:gd name="connsiteY0" fmla="*/ 0 h 5140036"/>
              <a:gd name="connsiteX1" fmla="*/ 1399310 w 7980219"/>
              <a:gd name="connsiteY1" fmla="*/ 4225636 h 5140036"/>
              <a:gd name="connsiteX2" fmla="*/ 7980219 w 7980219"/>
              <a:gd name="connsiteY2" fmla="*/ 5140036 h 5140036"/>
            </a:gdLst>
            <a:ahLst/>
            <a:cxnLst>
              <a:cxn ang="0">
                <a:pos x="connsiteX0" y="connsiteY0"/>
              </a:cxn>
              <a:cxn ang="0">
                <a:pos x="connsiteX1" y="connsiteY1"/>
              </a:cxn>
              <a:cxn ang="0">
                <a:pos x="connsiteX2" y="connsiteY2"/>
              </a:cxn>
            </a:cxnLst>
            <a:rect l="l" t="t" r="r" b="b"/>
            <a:pathLst>
              <a:path w="7980219" h="5140036">
                <a:moveTo>
                  <a:pt x="0" y="0"/>
                </a:moveTo>
                <a:cubicBezTo>
                  <a:pt x="34637" y="1684481"/>
                  <a:pt x="69274" y="3368963"/>
                  <a:pt x="1399310" y="4225636"/>
                </a:cubicBezTo>
                <a:cubicBezTo>
                  <a:pt x="2729347" y="5082309"/>
                  <a:pt x="5354783" y="5111172"/>
                  <a:pt x="7980219" y="5140036"/>
                </a:cubicBezTo>
              </a:path>
            </a:pathLst>
          </a:custGeom>
          <a:ln w="6350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46" name="Freeform 45"/>
          <p:cNvSpPr/>
          <p:nvPr/>
        </p:nvSpPr>
        <p:spPr>
          <a:xfrm>
            <a:off x="2945292" y="1299924"/>
            <a:ext cx="6734168" cy="2806237"/>
          </a:xfrm>
          <a:custGeom>
            <a:avLst/>
            <a:gdLst>
              <a:gd name="connsiteX0" fmla="*/ 0 w 7841672"/>
              <a:gd name="connsiteY0" fmla="*/ 0 h 4045527"/>
              <a:gd name="connsiteX1" fmla="*/ 3477490 w 7841672"/>
              <a:gd name="connsiteY1" fmla="*/ 2923309 h 4045527"/>
              <a:gd name="connsiteX2" fmla="*/ 7841672 w 7841672"/>
              <a:gd name="connsiteY2" fmla="*/ 4045527 h 4045527"/>
            </a:gdLst>
            <a:ahLst/>
            <a:cxnLst>
              <a:cxn ang="0">
                <a:pos x="connsiteX0" y="connsiteY0"/>
              </a:cxn>
              <a:cxn ang="0">
                <a:pos x="connsiteX1" y="connsiteY1"/>
              </a:cxn>
              <a:cxn ang="0">
                <a:pos x="connsiteX2" y="connsiteY2"/>
              </a:cxn>
            </a:cxnLst>
            <a:rect l="l" t="t" r="r" b="b"/>
            <a:pathLst>
              <a:path w="7841672" h="4045527">
                <a:moveTo>
                  <a:pt x="0" y="0"/>
                </a:moveTo>
                <a:cubicBezTo>
                  <a:pt x="1085272" y="1124527"/>
                  <a:pt x="2170545" y="2249054"/>
                  <a:pt x="3477490" y="2923309"/>
                </a:cubicBezTo>
                <a:cubicBezTo>
                  <a:pt x="4784435" y="3597564"/>
                  <a:pt x="6313053" y="3821545"/>
                  <a:pt x="7841672" y="4045527"/>
                </a:cubicBezTo>
              </a:path>
            </a:pathLst>
          </a:custGeom>
          <a:ln w="63500">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47" name="TextBox 46"/>
          <p:cNvSpPr txBox="1"/>
          <p:nvPr/>
        </p:nvSpPr>
        <p:spPr>
          <a:xfrm>
            <a:off x="3083856" y="5398491"/>
            <a:ext cx="6491141" cy="276999"/>
          </a:xfrm>
          <a:prstGeom prst="rect">
            <a:avLst/>
          </a:prstGeom>
          <a:noFill/>
        </p:spPr>
        <p:txBody>
          <a:bodyPr wrap="square" rtlCol="0">
            <a:spAutoFit/>
          </a:bodyPr>
          <a:lstStyle/>
          <a:p>
            <a:r>
              <a:rPr lang="en-GB" sz="1200"/>
              <a:t>Majority - Passive revision e.g. reading over notes, copying out etc. or revision with distractions</a:t>
            </a:r>
          </a:p>
        </p:txBody>
      </p:sp>
      <p:sp>
        <p:nvSpPr>
          <p:cNvPr id="48" name="TextBox 47"/>
          <p:cNvSpPr txBox="1"/>
          <p:nvPr/>
        </p:nvSpPr>
        <p:spPr>
          <a:xfrm>
            <a:off x="4106041" y="990470"/>
            <a:ext cx="5407988" cy="1061829"/>
          </a:xfrm>
          <a:prstGeom prst="rect">
            <a:avLst/>
          </a:prstGeom>
          <a:noFill/>
        </p:spPr>
        <p:txBody>
          <a:bodyPr wrap="square" rtlCol="0">
            <a:spAutoFit/>
          </a:bodyPr>
          <a:lstStyle/>
          <a:p>
            <a:r>
              <a:rPr lang="en-GB" sz="2100"/>
              <a:t>Minority - Active revision e.g. requires significant brain activity, testing and reflection</a:t>
            </a:r>
          </a:p>
        </p:txBody>
      </p:sp>
      <p:sp>
        <p:nvSpPr>
          <p:cNvPr id="14" name="Freeform 13"/>
          <p:cNvSpPr/>
          <p:nvPr/>
        </p:nvSpPr>
        <p:spPr>
          <a:xfrm rot="21390271">
            <a:off x="3015101" y="1094481"/>
            <a:ext cx="6663113" cy="2493175"/>
          </a:xfrm>
          <a:custGeom>
            <a:avLst/>
            <a:gdLst>
              <a:gd name="connsiteX0" fmla="*/ 0 w 7841672"/>
              <a:gd name="connsiteY0" fmla="*/ 0 h 4045527"/>
              <a:gd name="connsiteX1" fmla="*/ 3477490 w 7841672"/>
              <a:gd name="connsiteY1" fmla="*/ 2923309 h 4045527"/>
              <a:gd name="connsiteX2" fmla="*/ 7841672 w 7841672"/>
              <a:gd name="connsiteY2" fmla="*/ 4045527 h 4045527"/>
            </a:gdLst>
            <a:ahLst/>
            <a:cxnLst>
              <a:cxn ang="0">
                <a:pos x="connsiteX0" y="connsiteY0"/>
              </a:cxn>
              <a:cxn ang="0">
                <a:pos x="connsiteX1" y="connsiteY1"/>
              </a:cxn>
              <a:cxn ang="0">
                <a:pos x="connsiteX2" y="connsiteY2"/>
              </a:cxn>
            </a:cxnLst>
            <a:rect l="l" t="t" r="r" b="b"/>
            <a:pathLst>
              <a:path w="7841672" h="4045527">
                <a:moveTo>
                  <a:pt x="0" y="0"/>
                </a:moveTo>
                <a:cubicBezTo>
                  <a:pt x="1085272" y="1124527"/>
                  <a:pt x="2170545" y="2249054"/>
                  <a:pt x="3477490" y="2923309"/>
                </a:cubicBezTo>
                <a:cubicBezTo>
                  <a:pt x="4784435" y="3597564"/>
                  <a:pt x="6313053" y="3821545"/>
                  <a:pt x="7841672" y="4045527"/>
                </a:cubicBezTo>
              </a:path>
            </a:pathLst>
          </a:custGeom>
          <a:ln w="63500">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5" name="Freeform 14"/>
          <p:cNvSpPr/>
          <p:nvPr/>
        </p:nvSpPr>
        <p:spPr>
          <a:xfrm rot="21390271">
            <a:off x="3027866" y="1086663"/>
            <a:ext cx="6663113" cy="1995320"/>
          </a:xfrm>
          <a:custGeom>
            <a:avLst/>
            <a:gdLst>
              <a:gd name="connsiteX0" fmla="*/ 0 w 7841672"/>
              <a:gd name="connsiteY0" fmla="*/ 0 h 4045527"/>
              <a:gd name="connsiteX1" fmla="*/ 3477490 w 7841672"/>
              <a:gd name="connsiteY1" fmla="*/ 2923309 h 4045527"/>
              <a:gd name="connsiteX2" fmla="*/ 7841672 w 7841672"/>
              <a:gd name="connsiteY2" fmla="*/ 4045527 h 4045527"/>
            </a:gdLst>
            <a:ahLst/>
            <a:cxnLst>
              <a:cxn ang="0">
                <a:pos x="connsiteX0" y="connsiteY0"/>
              </a:cxn>
              <a:cxn ang="0">
                <a:pos x="connsiteX1" y="connsiteY1"/>
              </a:cxn>
              <a:cxn ang="0">
                <a:pos x="connsiteX2" y="connsiteY2"/>
              </a:cxn>
            </a:cxnLst>
            <a:rect l="l" t="t" r="r" b="b"/>
            <a:pathLst>
              <a:path w="7841672" h="4045527">
                <a:moveTo>
                  <a:pt x="0" y="0"/>
                </a:moveTo>
                <a:cubicBezTo>
                  <a:pt x="1085272" y="1124527"/>
                  <a:pt x="2170545" y="2249054"/>
                  <a:pt x="3477490" y="2923309"/>
                </a:cubicBezTo>
                <a:cubicBezTo>
                  <a:pt x="4784435" y="3597564"/>
                  <a:pt x="6313053" y="3821545"/>
                  <a:pt x="7841672" y="4045527"/>
                </a:cubicBezTo>
              </a:path>
            </a:pathLst>
          </a:custGeom>
          <a:ln w="63500">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6" name="Freeform 15"/>
          <p:cNvSpPr/>
          <p:nvPr/>
        </p:nvSpPr>
        <p:spPr>
          <a:xfrm rot="21390271">
            <a:off x="2997872" y="1101619"/>
            <a:ext cx="6663113" cy="1430206"/>
          </a:xfrm>
          <a:custGeom>
            <a:avLst/>
            <a:gdLst>
              <a:gd name="connsiteX0" fmla="*/ 0 w 7841672"/>
              <a:gd name="connsiteY0" fmla="*/ 0 h 4045527"/>
              <a:gd name="connsiteX1" fmla="*/ 3477490 w 7841672"/>
              <a:gd name="connsiteY1" fmla="*/ 2923309 h 4045527"/>
              <a:gd name="connsiteX2" fmla="*/ 7841672 w 7841672"/>
              <a:gd name="connsiteY2" fmla="*/ 4045527 h 4045527"/>
            </a:gdLst>
            <a:ahLst/>
            <a:cxnLst>
              <a:cxn ang="0">
                <a:pos x="connsiteX0" y="connsiteY0"/>
              </a:cxn>
              <a:cxn ang="0">
                <a:pos x="connsiteX1" y="connsiteY1"/>
              </a:cxn>
              <a:cxn ang="0">
                <a:pos x="connsiteX2" y="connsiteY2"/>
              </a:cxn>
            </a:cxnLst>
            <a:rect l="l" t="t" r="r" b="b"/>
            <a:pathLst>
              <a:path w="7841672" h="4045527">
                <a:moveTo>
                  <a:pt x="0" y="0"/>
                </a:moveTo>
                <a:cubicBezTo>
                  <a:pt x="1085272" y="1124527"/>
                  <a:pt x="2170545" y="2249054"/>
                  <a:pt x="3477490" y="2923309"/>
                </a:cubicBezTo>
                <a:cubicBezTo>
                  <a:pt x="4784435" y="3597564"/>
                  <a:pt x="6313053" y="3821545"/>
                  <a:pt x="7841672" y="4045527"/>
                </a:cubicBezTo>
              </a:path>
            </a:pathLst>
          </a:custGeom>
          <a:ln w="63500">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 name="TextBox 1"/>
          <p:cNvSpPr txBox="1"/>
          <p:nvPr/>
        </p:nvSpPr>
        <p:spPr>
          <a:xfrm>
            <a:off x="7129755" y="2889507"/>
            <a:ext cx="3511179" cy="300082"/>
          </a:xfrm>
          <a:prstGeom prst="rect">
            <a:avLst/>
          </a:prstGeom>
          <a:noFill/>
        </p:spPr>
        <p:txBody>
          <a:bodyPr wrap="square" rtlCol="0">
            <a:spAutoFit/>
          </a:bodyPr>
          <a:lstStyle/>
          <a:p>
            <a:r>
              <a:rPr lang="en-GB" sz="1350"/>
              <a:t>LONG TERM MEMORY</a:t>
            </a:r>
          </a:p>
        </p:txBody>
      </p:sp>
      <p:sp>
        <p:nvSpPr>
          <p:cNvPr id="76" name="TextBox 75"/>
          <p:cNvSpPr txBox="1"/>
          <p:nvPr/>
        </p:nvSpPr>
        <p:spPr>
          <a:xfrm>
            <a:off x="4874967" y="3837178"/>
            <a:ext cx="5683054" cy="784830"/>
          </a:xfrm>
          <a:prstGeom prst="rect">
            <a:avLst/>
          </a:prstGeom>
          <a:noFill/>
        </p:spPr>
        <p:txBody>
          <a:bodyPr wrap="square" rtlCol="0">
            <a:spAutoFit/>
          </a:bodyPr>
          <a:lstStyle/>
          <a:p>
            <a:r>
              <a:rPr lang="en-GB" sz="2700">
                <a:solidFill>
                  <a:srgbClr val="00B050"/>
                </a:solidFill>
              </a:rPr>
              <a:t>ADDED VALUE</a:t>
            </a:r>
          </a:p>
          <a:p>
            <a:r>
              <a:rPr lang="en-GB">
                <a:solidFill>
                  <a:srgbClr val="00B050"/>
                </a:solidFill>
              </a:rPr>
              <a:t>DO YOU WANT YOUR TIME TO COUNT?</a:t>
            </a:r>
          </a:p>
        </p:txBody>
      </p:sp>
      <p:sp>
        <p:nvSpPr>
          <p:cNvPr id="98" name="Freeform 97"/>
          <p:cNvSpPr/>
          <p:nvPr/>
        </p:nvSpPr>
        <p:spPr>
          <a:xfrm>
            <a:off x="2924237" y="1203549"/>
            <a:ext cx="6767990" cy="4116646"/>
          </a:xfrm>
          <a:custGeom>
            <a:avLst/>
            <a:gdLst>
              <a:gd name="connsiteX0" fmla="*/ 0 w 7980219"/>
              <a:gd name="connsiteY0" fmla="*/ 0 h 5140036"/>
              <a:gd name="connsiteX1" fmla="*/ 1399310 w 7980219"/>
              <a:gd name="connsiteY1" fmla="*/ 4225636 h 5140036"/>
              <a:gd name="connsiteX2" fmla="*/ 7980219 w 7980219"/>
              <a:gd name="connsiteY2" fmla="*/ 5140036 h 5140036"/>
            </a:gdLst>
            <a:ahLst/>
            <a:cxnLst>
              <a:cxn ang="0">
                <a:pos x="connsiteX0" y="connsiteY0"/>
              </a:cxn>
              <a:cxn ang="0">
                <a:pos x="connsiteX1" y="connsiteY1"/>
              </a:cxn>
              <a:cxn ang="0">
                <a:pos x="connsiteX2" y="connsiteY2"/>
              </a:cxn>
            </a:cxnLst>
            <a:rect l="l" t="t" r="r" b="b"/>
            <a:pathLst>
              <a:path w="7980219" h="5140036">
                <a:moveTo>
                  <a:pt x="0" y="0"/>
                </a:moveTo>
                <a:cubicBezTo>
                  <a:pt x="34637" y="1684481"/>
                  <a:pt x="69274" y="3368963"/>
                  <a:pt x="1399310" y="4225636"/>
                </a:cubicBezTo>
                <a:cubicBezTo>
                  <a:pt x="2729347" y="5082309"/>
                  <a:pt x="5354783" y="5111172"/>
                  <a:pt x="7980219" y="5140036"/>
                </a:cubicBezTo>
              </a:path>
            </a:pathLst>
          </a:custGeom>
          <a:ln w="6350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99" name="Freeform 98"/>
          <p:cNvSpPr/>
          <p:nvPr/>
        </p:nvSpPr>
        <p:spPr>
          <a:xfrm>
            <a:off x="2905312" y="1203550"/>
            <a:ext cx="6767990" cy="3999073"/>
          </a:xfrm>
          <a:custGeom>
            <a:avLst/>
            <a:gdLst>
              <a:gd name="connsiteX0" fmla="*/ 0 w 7980219"/>
              <a:gd name="connsiteY0" fmla="*/ 0 h 5140036"/>
              <a:gd name="connsiteX1" fmla="*/ 1399310 w 7980219"/>
              <a:gd name="connsiteY1" fmla="*/ 4225636 h 5140036"/>
              <a:gd name="connsiteX2" fmla="*/ 7980219 w 7980219"/>
              <a:gd name="connsiteY2" fmla="*/ 5140036 h 5140036"/>
            </a:gdLst>
            <a:ahLst/>
            <a:cxnLst>
              <a:cxn ang="0">
                <a:pos x="connsiteX0" y="connsiteY0"/>
              </a:cxn>
              <a:cxn ang="0">
                <a:pos x="connsiteX1" y="connsiteY1"/>
              </a:cxn>
              <a:cxn ang="0">
                <a:pos x="connsiteX2" y="connsiteY2"/>
              </a:cxn>
            </a:cxnLst>
            <a:rect l="l" t="t" r="r" b="b"/>
            <a:pathLst>
              <a:path w="7980219" h="5140036">
                <a:moveTo>
                  <a:pt x="0" y="0"/>
                </a:moveTo>
                <a:cubicBezTo>
                  <a:pt x="34637" y="1684481"/>
                  <a:pt x="69274" y="3368963"/>
                  <a:pt x="1399310" y="4225636"/>
                </a:cubicBezTo>
                <a:cubicBezTo>
                  <a:pt x="2729347" y="5082309"/>
                  <a:pt x="5354783" y="5111172"/>
                  <a:pt x="7980219" y="5140036"/>
                </a:cubicBezTo>
              </a:path>
            </a:pathLst>
          </a:custGeom>
          <a:ln w="6350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Tree>
    <p:extLst>
      <p:ext uri="{BB962C8B-B14F-4D97-AF65-F5344CB8AC3E}">
        <p14:creationId xmlns:p14="http://schemas.microsoft.com/office/powerpoint/2010/main" val="5454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5" grpId="0" animBg="1"/>
      <p:bldP spid="46" grpId="0" animBg="1"/>
      <p:bldP spid="47" grpId="0"/>
      <p:bldP spid="48" grpId="0"/>
      <p:bldP spid="14" grpId="0" animBg="1"/>
      <p:bldP spid="15" grpId="0" animBg="1"/>
      <p:bldP spid="16" grpId="0" animBg="1"/>
      <p:bldP spid="2" grpId="0"/>
      <p:bldP spid="76" grpId="0"/>
      <p:bldP spid="98" grpId="0" animBg="1"/>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31033-9953-1B7E-4483-195674E1FB4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4956389-EED9-D322-CD16-F0E358F70F8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956682" y="601326"/>
            <a:ext cx="7196603" cy="5441334"/>
          </a:xfrm>
          <a:prstGeom prst="rect">
            <a:avLst/>
          </a:prstGeom>
        </p:spPr>
      </p:pic>
      <p:pic>
        <p:nvPicPr>
          <p:cNvPr id="7" name="Picture 6">
            <a:extLst>
              <a:ext uri="{FF2B5EF4-FFF2-40B4-BE49-F238E27FC236}">
                <a16:creationId xmlns:a16="http://schemas.microsoft.com/office/drawing/2014/main" id="{066CCA30-E3AC-07AC-344A-830340D8C58A}"/>
              </a:ext>
            </a:extLst>
          </p:cNvPr>
          <p:cNvPicPr>
            <a:picLocks noChangeAspect="1"/>
          </p:cNvPicPr>
          <p:nvPr/>
        </p:nvPicPr>
        <p:blipFill>
          <a:blip r:embed="rId3"/>
          <a:stretch>
            <a:fillRect/>
          </a:stretch>
        </p:blipFill>
        <p:spPr>
          <a:xfrm>
            <a:off x="5047297" y="5353050"/>
            <a:ext cx="3142147" cy="903624"/>
          </a:xfrm>
          <a:prstGeom prst="rect">
            <a:avLst/>
          </a:prstGeom>
        </p:spPr>
      </p:pic>
      <p:sp>
        <p:nvSpPr>
          <p:cNvPr id="8" name="TextBox 7">
            <a:extLst>
              <a:ext uri="{FF2B5EF4-FFF2-40B4-BE49-F238E27FC236}">
                <a16:creationId xmlns:a16="http://schemas.microsoft.com/office/drawing/2014/main" id="{017C34F7-C106-1AFB-7416-D95F2F42B2C1}"/>
              </a:ext>
            </a:extLst>
          </p:cNvPr>
          <p:cNvSpPr txBox="1"/>
          <p:nvPr/>
        </p:nvSpPr>
        <p:spPr>
          <a:xfrm>
            <a:off x="5047297" y="64146"/>
            <a:ext cx="8473440" cy="646331"/>
          </a:xfrm>
          <a:prstGeom prst="rect">
            <a:avLst/>
          </a:prstGeom>
          <a:noFill/>
        </p:spPr>
        <p:txBody>
          <a:bodyPr wrap="square" rtlCol="0">
            <a:spAutoFit/>
          </a:bodyPr>
          <a:lstStyle/>
          <a:p>
            <a:r>
              <a:rPr lang="en-GB" sz="3600"/>
              <a:t>Maths</a:t>
            </a:r>
          </a:p>
        </p:txBody>
      </p:sp>
      <p:sp>
        <p:nvSpPr>
          <p:cNvPr id="2" name="TextBox 1">
            <a:extLst>
              <a:ext uri="{FF2B5EF4-FFF2-40B4-BE49-F238E27FC236}">
                <a16:creationId xmlns:a16="http://schemas.microsoft.com/office/drawing/2014/main" id="{FEC0CF27-399C-80A6-F96A-D15FEC6A1932}"/>
              </a:ext>
            </a:extLst>
          </p:cNvPr>
          <p:cNvSpPr txBox="1"/>
          <p:nvPr/>
        </p:nvSpPr>
        <p:spPr>
          <a:xfrm>
            <a:off x="1713395" y="815340"/>
            <a:ext cx="1681316" cy="769441"/>
          </a:xfrm>
          <a:prstGeom prst="rect">
            <a:avLst/>
          </a:prstGeom>
          <a:noFill/>
        </p:spPr>
        <p:txBody>
          <a:bodyPr wrap="square" rtlCol="0">
            <a:spAutoFit/>
          </a:bodyPr>
          <a:lstStyle/>
          <a:p>
            <a:r>
              <a:rPr lang="en-GB" sz="4400"/>
              <a:t>2)</a:t>
            </a:r>
          </a:p>
        </p:txBody>
      </p:sp>
      <p:sp>
        <p:nvSpPr>
          <p:cNvPr id="3" name="Rectangle 2">
            <a:extLst>
              <a:ext uri="{FF2B5EF4-FFF2-40B4-BE49-F238E27FC236}">
                <a16:creationId xmlns:a16="http://schemas.microsoft.com/office/drawing/2014/main" id="{9FEA6621-CA44-8CEB-4566-40BD90EB8CD1}"/>
              </a:ext>
            </a:extLst>
          </p:cNvPr>
          <p:cNvSpPr/>
          <p:nvPr/>
        </p:nvSpPr>
        <p:spPr>
          <a:xfrm>
            <a:off x="5047297" y="5353050"/>
            <a:ext cx="3595258" cy="9592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ANSWER</a:t>
            </a:r>
          </a:p>
        </p:txBody>
      </p:sp>
    </p:spTree>
    <p:extLst>
      <p:ext uri="{BB962C8B-B14F-4D97-AF65-F5344CB8AC3E}">
        <p14:creationId xmlns:p14="http://schemas.microsoft.com/office/powerpoint/2010/main" val="1729203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5203" y="857249"/>
            <a:ext cx="4466063" cy="1708160"/>
          </a:xfrm>
          <a:prstGeom prst="rect">
            <a:avLst/>
          </a:prstGeom>
          <a:noFill/>
        </p:spPr>
        <p:txBody>
          <a:bodyPr wrap="square" rtlCol="0">
            <a:spAutoFit/>
          </a:bodyPr>
          <a:lstStyle/>
          <a:p>
            <a:r>
              <a:rPr lang="en-GB" sz="2100" b="1"/>
              <a:t>Strategic thinking – what is ‘in the bag’</a:t>
            </a:r>
          </a:p>
          <a:p>
            <a:endParaRPr lang="en-GB" sz="2100"/>
          </a:p>
          <a:p>
            <a:r>
              <a:rPr lang="en-GB" sz="2100"/>
              <a:t>Method: teacher feedback, tests and reflections</a:t>
            </a:r>
          </a:p>
        </p:txBody>
      </p:sp>
      <p:pic>
        <p:nvPicPr>
          <p:cNvPr id="1026" name="Picture 2" descr="White Rope Sac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060" y="429427"/>
            <a:ext cx="1585913" cy="21359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58598" y="1432678"/>
            <a:ext cx="869795" cy="830997"/>
          </a:xfrm>
          <a:prstGeom prst="rect">
            <a:avLst/>
          </a:prstGeom>
          <a:noFill/>
        </p:spPr>
        <p:txBody>
          <a:bodyPr wrap="square" rtlCol="0">
            <a:spAutoFit/>
          </a:bodyPr>
          <a:lstStyle/>
          <a:p>
            <a:r>
              <a:rPr lang="en-GB" sz="2400"/>
              <a:t>THE BAG</a:t>
            </a:r>
          </a:p>
        </p:txBody>
      </p:sp>
      <p:sp>
        <p:nvSpPr>
          <p:cNvPr id="6" name="Down Arrow 5"/>
          <p:cNvSpPr/>
          <p:nvPr/>
        </p:nvSpPr>
        <p:spPr>
          <a:xfrm rot="20452046">
            <a:off x="4567742" y="2342302"/>
            <a:ext cx="920649" cy="2615874"/>
          </a:xfrm>
          <a:prstGeom prst="downArrow">
            <a:avLst>
              <a:gd name="adj1" fmla="val 35681"/>
              <a:gd name="adj2" fmla="val 47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p:cNvSpPr txBox="1"/>
          <p:nvPr/>
        </p:nvSpPr>
        <p:spPr>
          <a:xfrm>
            <a:off x="3797037" y="5115530"/>
            <a:ext cx="3904753" cy="1384995"/>
          </a:xfrm>
          <a:prstGeom prst="rect">
            <a:avLst/>
          </a:prstGeom>
          <a:noFill/>
        </p:spPr>
        <p:txBody>
          <a:bodyPr wrap="square" rtlCol="0">
            <a:spAutoFit/>
          </a:bodyPr>
          <a:lstStyle/>
          <a:p>
            <a:r>
              <a:rPr lang="en-GB" sz="2100" b="1"/>
              <a:t>Effective revision that ‘goes somewhere’ to produce a sense of progress</a:t>
            </a:r>
          </a:p>
          <a:p>
            <a:endParaRPr lang="en-GB" sz="2100"/>
          </a:p>
        </p:txBody>
      </p:sp>
      <p:grpSp>
        <p:nvGrpSpPr>
          <p:cNvPr id="20" name="Group 19"/>
          <p:cNvGrpSpPr/>
          <p:nvPr/>
        </p:nvGrpSpPr>
        <p:grpSpPr>
          <a:xfrm>
            <a:off x="1162713" y="3514835"/>
            <a:ext cx="1891235" cy="2485916"/>
            <a:chOff x="0" y="3543445"/>
            <a:chExt cx="2765673" cy="3314555"/>
          </a:xfrm>
        </p:grpSpPr>
        <p:pic>
          <p:nvPicPr>
            <p:cNvPr id="7" name="Picture 6"/>
            <p:cNvPicPr>
              <a:picLocks noChangeAspect="1"/>
            </p:cNvPicPr>
            <p:nvPr/>
          </p:nvPicPr>
          <p:blipFill rotWithShape="1">
            <a:blip r:embed="rId3">
              <a:clrChange>
                <a:clrFrom>
                  <a:srgbClr val="7B84A1"/>
                </a:clrFrom>
                <a:clrTo>
                  <a:srgbClr val="7B84A1">
                    <a:alpha val="0"/>
                  </a:srgbClr>
                </a:clrTo>
              </a:clrChange>
            </a:blip>
            <a:srcRect l="11479"/>
            <a:stretch/>
          </p:blipFill>
          <p:spPr>
            <a:xfrm>
              <a:off x="0" y="3543445"/>
              <a:ext cx="2237259" cy="3314555"/>
            </a:xfrm>
            <a:prstGeom prst="rect">
              <a:avLst/>
            </a:prstGeom>
          </p:spPr>
        </p:pic>
        <p:pic>
          <p:nvPicPr>
            <p:cNvPr id="1028" name="Picture 4" descr="Progress Bars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40" y="4806176"/>
              <a:ext cx="1941659" cy="20518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9281437">
              <a:off x="848405" y="5864553"/>
              <a:ext cx="1917268" cy="400109"/>
            </a:xfrm>
            <a:prstGeom prst="rect">
              <a:avLst/>
            </a:prstGeom>
            <a:noFill/>
          </p:spPr>
          <p:txBody>
            <a:bodyPr wrap="square" rtlCol="0">
              <a:spAutoFit/>
            </a:bodyPr>
            <a:lstStyle/>
            <a:p>
              <a:r>
                <a:rPr lang="en-GB" sz="1350">
                  <a:latin typeface="Arial Black" panose="020B0A04020102020204" pitchFamily="34" charset="0"/>
                </a:rPr>
                <a:t>PROGRESS</a:t>
              </a:r>
            </a:p>
          </p:txBody>
        </p:sp>
      </p:grpSp>
      <p:grpSp>
        <p:nvGrpSpPr>
          <p:cNvPr id="16" name="Group 15"/>
          <p:cNvGrpSpPr/>
          <p:nvPr/>
        </p:nvGrpSpPr>
        <p:grpSpPr>
          <a:xfrm>
            <a:off x="8738420" y="3442008"/>
            <a:ext cx="2491782" cy="2039750"/>
            <a:chOff x="6883572" y="4087283"/>
            <a:chExt cx="2246006" cy="1849422"/>
          </a:xfrm>
        </p:grpSpPr>
        <p:sp>
          <p:nvSpPr>
            <p:cNvPr id="10" name="Rectangle 9"/>
            <p:cNvSpPr/>
            <p:nvPr/>
          </p:nvSpPr>
          <p:spPr>
            <a:xfrm>
              <a:off x="6883572" y="4603871"/>
              <a:ext cx="970156" cy="837175"/>
            </a:xfrm>
            <a:prstGeom prst="rect">
              <a:avLst/>
            </a:prstGeom>
          </p:spPr>
          <p:txBody>
            <a:bodyPr wrap="square">
              <a:spAutoFit/>
            </a:bodyPr>
            <a:lstStyle/>
            <a:p>
              <a:r>
                <a:rPr lang="en-GB"/>
                <a:t>Learn</a:t>
              </a:r>
            </a:p>
            <a:p>
              <a:r>
                <a:rPr lang="en-GB"/>
                <a:t>Test </a:t>
              </a:r>
            </a:p>
            <a:p>
              <a:r>
                <a:rPr lang="en-GB"/>
                <a:t>Check</a:t>
              </a:r>
            </a:p>
          </p:txBody>
        </p:sp>
        <p:sp>
          <p:nvSpPr>
            <p:cNvPr id="13" name="Block Arc 12"/>
            <p:cNvSpPr/>
            <p:nvPr/>
          </p:nvSpPr>
          <p:spPr>
            <a:xfrm>
              <a:off x="7131204" y="4087283"/>
              <a:ext cx="1750741" cy="1849422"/>
            </a:xfrm>
            <a:prstGeom prst="blockArc">
              <a:avLst>
                <a:gd name="adj1" fmla="val 13153967"/>
                <a:gd name="adj2" fmla="val 8591412"/>
                <a:gd name="adj3" fmla="val 62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Up Arrow 13"/>
            <p:cNvSpPr/>
            <p:nvPr/>
          </p:nvSpPr>
          <p:spPr>
            <a:xfrm rot="13236354">
              <a:off x="7140643" y="4445924"/>
              <a:ext cx="316871" cy="208812"/>
            </a:xfrm>
            <a:prstGeom prst="upArrow">
              <a:avLst>
                <a:gd name="adj1" fmla="val 3821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Up Arrow 16"/>
            <p:cNvSpPr/>
            <p:nvPr/>
          </p:nvSpPr>
          <p:spPr>
            <a:xfrm rot="8572736">
              <a:off x="7216854" y="5461146"/>
              <a:ext cx="316871" cy="208812"/>
            </a:xfrm>
            <a:prstGeom prst="upArrow">
              <a:avLst>
                <a:gd name="adj1" fmla="val 3821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rot="2553044">
              <a:off x="8443243" y="5498185"/>
              <a:ext cx="316871" cy="208812"/>
            </a:xfrm>
            <a:prstGeom prst="upArrow">
              <a:avLst>
                <a:gd name="adj1" fmla="val 3821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Up Arrow 18"/>
            <p:cNvSpPr/>
            <p:nvPr/>
          </p:nvSpPr>
          <p:spPr>
            <a:xfrm rot="19459786">
              <a:off x="8428003" y="4284697"/>
              <a:ext cx="316871" cy="208812"/>
            </a:xfrm>
            <a:prstGeom prst="upArrow">
              <a:avLst>
                <a:gd name="adj1" fmla="val 3821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8107769" y="4805048"/>
              <a:ext cx="1021809" cy="334870"/>
            </a:xfrm>
            <a:prstGeom prst="rect">
              <a:avLst/>
            </a:prstGeom>
            <a:noFill/>
          </p:spPr>
          <p:txBody>
            <a:bodyPr wrap="square" rtlCol="0">
              <a:spAutoFit/>
            </a:bodyPr>
            <a:lstStyle/>
            <a:p>
              <a:r>
                <a:rPr lang="en-GB"/>
                <a:t>Repeat </a:t>
              </a:r>
            </a:p>
          </p:txBody>
        </p:sp>
        <p:sp>
          <p:nvSpPr>
            <p:cNvPr id="21" name="Up Arrow 20"/>
            <p:cNvSpPr/>
            <p:nvPr/>
          </p:nvSpPr>
          <p:spPr>
            <a:xfrm rot="10800000">
              <a:off x="7066616" y="4853569"/>
              <a:ext cx="183202" cy="73115"/>
            </a:xfrm>
            <a:prstGeom prst="upArrow">
              <a:avLst>
                <a:gd name="adj1" fmla="val 3821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Up Arrow 21"/>
            <p:cNvSpPr/>
            <p:nvPr/>
          </p:nvSpPr>
          <p:spPr>
            <a:xfrm rot="10800000">
              <a:off x="7066616" y="5118988"/>
              <a:ext cx="183202" cy="73115"/>
            </a:xfrm>
            <a:prstGeom prst="upArrow">
              <a:avLst>
                <a:gd name="adj1" fmla="val 3821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9343072" y="2954551"/>
            <a:ext cx="1150556" cy="415498"/>
          </a:xfrm>
          <a:prstGeom prst="rect">
            <a:avLst/>
          </a:prstGeom>
        </p:spPr>
        <p:txBody>
          <a:bodyPr wrap="square">
            <a:spAutoFit/>
          </a:bodyPr>
          <a:lstStyle/>
          <a:p>
            <a:r>
              <a:rPr lang="en-GB" sz="2100"/>
              <a:t>Method: </a:t>
            </a:r>
          </a:p>
        </p:txBody>
      </p:sp>
    </p:spTree>
    <p:extLst>
      <p:ext uri="{BB962C8B-B14F-4D97-AF65-F5344CB8AC3E}">
        <p14:creationId xmlns:p14="http://schemas.microsoft.com/office/powerpoint/2010/main" val="2416828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noChangeArrowheads="1"/>
          </p:cNvSpPr>
          <p:nvPr>
            <p:ph type="title"/>
          </p:nvPr>
        </p:nvSpPr>
        <p:spPr>
          <a:xfrm>
            <a:off x="7906155" y="57870"/>
            <a:ext cx="3966572" cy="3371130"/>
          </a:xfrm>
        </p:spPr>
        <p:txBody>
          <a:bodyPr>
            <a:normAutofit/>
          </a:bodyPr>
          <a:lstStyle/>
          <a:p>
            <a:pPr algn="ctr"/>
            <a:r>
              <a:rPr lang="en-GB" sz="3600" b="1">
                <a:solidFill>
                  <a:srgbClr val="002060"/>
                </a:solidFill>
                <a:latin typeface="Calibri" panose="020F0502020204030204"/>
              </a:rPr>
              <a:t>Retrieval Practice</a:t>
            </a:r>
            <a:br>
              <a:rPr lang="en-GB" sz="3600" b="1">
                <a:solidFill>
                  <a:srgbClr val="002060"/>
                </a:solidFill>
                <a:latin typeface="Calibri" panose="020F0502020204030204"/>
              </a:rPr>
            </a:br>
            <a:endParaRPr lang="en-GB" altLang="en-US" b="1">
              <a:solidFill>
                <a:schemeClr val="bg1"/>
              </a:solidFill>
            </a:endParaRPr>
          </a:p>
        </p:txBody>
      </p:sp>
      <p:pic>
        <p:nvPicPr>
          <p:cNvPr id="11267"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443" t="-61" r="-191" b="-303"/>
          <a:stretch/>
        </p:blipFill>
        <p:spPr>
          <a:xfrm>
            <a:off x="834157" y="445279"/>
            <a:ext cx="5695046" cy="5551037"/>
          </a:xfrm>
        </p:spPr>
      </p:pic>
      <p:pic>
        <p:nvPicPr>
          <p:cNvPr id="11268"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8959" r="19915" b="17819"/>
          <a:stretch/>
        </p:blipFill>
        <p:spPr bwMode="auto">
          <a:xfrm>
            <a:off x="5722374" y="2028252"/>
            <a:ext cx="5944895" cy="41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8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4351" y="1743009"/>
            <a:ext cx="1858192" cy="923330"/>
          </a:xfrm>
          <a:prstGeom prst="rect">
            <a:avLst/>
          </a:prstGeom>
          <a:noFill/>
        </p:spPr>
        <p:txBody>
          <a:bodyPr wrap="square" rtlCol="0">
            <a:spAutoFit/>
          </a:bodyPr>
          <a:lstStyle/>
          <a:p>
            <a:r>
              <a:rPr lang="en-GB" sz="1350"/>
              <a:t>LEARN</a:t>
            </a:r>
          </a:p>
          <a:p>
            <a:endParaRPr lang="en-GB" sz="1350"/>
          </a:p>
          <a:p>
            <a:r>
              <a:rPr lang="en-GB" sz="1350"/>
              <a:t>E.G. MAKE A MIND MAP</a:t>
            </a:r>
          </a:p>
        </p:txBody>
      </p:sp>
      <p:pic>
        <p:nvPicPr>
          <p:cNvPr id="2052" name="Picture 4" descr="https://sites.google.com/site/english4esoalexu4b/_/rsrc/1450373314418/3-mind-maps/3-5-volcanoes/MIND%20MAP%20VOLCANO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76" t="5362" r="124" b="5498"/>
          <a:stretch/>
        </p:blipFill>
        <p:spPr bwMode="auto">
          <a:xfrm>
            <a:off x="1099457" y="356285"/>
            <a:ext cx="7877980" cy="544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14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00272" y="471896"/>
            <a:ext cx="8327499" cy="6015990"/>
            <a:chOff x="241998" y="182880"/>
            <a:chExt cx="8488823" cy="4406538"/>
          </a:xfrm>
        </p:grpSpPr>
        <p:sp>
          <p:nvSpPr>
            <p:cNvPr id="4" name="TextBox 3"/>
            <p:cNvSpPr txBox="1"/>
            <p:nvPr/>
          </p:nvSpPr>
          <p:spPr>
            <a:xfrm>
              <a:off x="5699760" y="1766388"/>
              <a:ext cx="2477589" cy="854513"/>
            </a:xfrm>
            <a:prstGeom prst="rect">
              <a:avLst/>
            </a:prstGeom>
            <a:noFill/>
          </p:spPr>
          <p:txBody>
            <a:bodyPr wrap="square" rtlCol="0">
              <a:spAutoFit/>
            </a:bodyPr>
            <a:lstStyle/>
            <a:p>
              <a:r>
                <a:rPr lang="en-GB" sz="1350"/>
                <a:t>LEARN</a:t>
              </a:r>
            </a:p>
            <a:p>
              <a:endParaRPr lang="en-GB" sz="1350"/>
            </a:p>
            <a:p>
              <a:r>
                <a:rPr lang="en-GB" sz="1350"/>
                <a:t>E.G. MAKE A MIND MAP</a:t>
              </a:r>
            </a:p>
          </p:txBody>
        </p:sp>
        <p:pic>
          <p:nvPicPr>
            <p:cNvPr id="2052" name="Picture 4" descr="https://sites.google.com/site/english4esoalexu4b/_/rsrc/1450373314418/3-mind-maps/3-5-volcanoes/MIND%20MAP%20VOLCANO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76" t="5362" r="124" b="5498"/>
            <a:stretch/>
          </p:blipFill>
          <p:spPr bwMode="auto">
            <a:xfrm>
              <a:off x="263769" y="298983"/>
              <a:ext cx="5126551" cy="35461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998" y="182880"/>
              <a:ext cx="8334103" cy="4406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ounded Rectangle 7"/>
            <p:cNvSpPr/>
            <p:nvPr/>
          </p:nvSpPr>
          <p:spPr>
            <a:xfrm>
              <a:off x="394398" y="298984"/>
              <a:ext cx="5852160" cy="34804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p:cNvPicPr>
              <a:picLocks noChangeAspect="1"/>
            </p:cNvPicPr>
            <p:nvPr/>
          </p:nvPicPr>
          <p:blipFill>
            <a:blip r:embed="rId3">
              <a:clrChange>
                <a:clrFrom>
                  <a:srgbClr val="F7F7F7"/>
                </a:clrFrom>
                <a:clrTo>
                  <a:srgbClr val="F7F7F7">
                    <a:alpha val="0"/>
                  </a:srgbClr>
                </a:clrTo>
              </a:clrChange>
            </a:blip>
            <a:stretch>
              <a:fillRect/>
            </a:stretch>
          </p:blipFill>
          <p:spPr>
            <a:xfrm>
              <a:off x="394398" y="298984"/>
              <a:ext cx="5640642" cy="3371651"/>
            </a:xfrm>
            <a:prstGeom prst="rect">
              <a:avLst/>
            </a:prstGeom>
          </p:spPr>
        </p:pic>
        <p:sp>
          <p:nvSpPr>
            <p:cNvPr id="10" name="TextBox 9"/>
            <p:cNvSpPr txBox="1"/>
            <p:nvPr/>
          </p:nvSpPr>
          <p:spPr>
            <a:xfrm>
              <a:off x="6253232" y="1766388"/>
              <a:ext cx="2477589" cy="1046778"/>
            </a:xfrm>
            <a:prstGeom prst="rect">
              <a:avLst/>
            </a:prstGeom>
            <a:noFill/>
          </p:spPr>
          <p:txBody>
            <a:bodyPr wrap="square" rtlCol="0">
              <a:spAutoFit/>
            </a:bodyPr>
            <a:lstStyle/>
            <a:p>
              <a:r>
                <a:rPr lang="en-GB" sz="1350"/>
                <a:t>TEST</a:t>
              </a:r>
            </a:p>
            <a:p>
              <a:endParaRPr lang="en-GB" sz="1350"/>
            </a:p>
            <a:p>
              <a:r>
                <a:rPr lang="en-GB" sz="1350"/>
                <a:t>E.G. Produce it from memory on a whiteboard</a:t>
              </a:r>
            </a:p>
          </p:txBody>
        </p:sp>
      </p:grpSp>
    </p:spTree>
    <p:extLst>
      <p:ext uri="{BB962C8B-B14F-4D97-AF65-F5344CB8AC3E}">
        <p14:creationId xmlns:p14="http://schemas.microsoft.com/office/powerpoint/2010/main" val="3292879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sites.google.com/site/english4esoalexu4b/_/rsrc/1450373314418/3-mind-maps/3-5-volcanoes/MIND%20MAP%20VOLCANO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76" t="5362" r="124" b="5498"/>
          <a:stretch/>
        </p:blipFill>
        <p:spPr bwMode="auto">
          <a:xfrm>
            <a:off x="893019" y="396235"/>
            <a:ext cx="4496256" cy="31101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AutoShape 2" descr="Free Transparent Check Mark, Download Free Transparent Check Mark png  images, Free ClipArts on Clipart Library"/>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grpSp>
        <p:nvGrpSpPr>
          <p:cNvPr id="16" name="Group 15"/>
          <p:cNvGrpSpPr/>
          <p:nvPr/>
        </p:nvGrpSpPr>
        <p:grpSpPr>
          <a:xfrm>
            <a:off x="5878246" y="1901371"/>
            <a:ext cx="5675125" cy="4324169"/>
            <a:chOff x="4624832" y="1157000"/>
            <a:chExt cx="4105989" cy="3727447"/>
          </a:xfrm>
        </p:grpSpPr>
        <p:sp>
          <p:nvSpPr>
            <p:cNvPr id="4" name="TextBox 3"/>
            <p:cNvSpPr txBox="1"/>
            <p:nvPr/>
          </p:nvSpPr>
          <p:spPr>
            <a:xfrm>
              <a:off x="5699759" y="1766389"/>
              <a:ext cx="2477589" cy="848577"/>
            </a:xfrm>
            <a:prstGeom prst="rect">
              <a:avLst/>
            </a:prstGeom>
            <a:noFill/>
          </p:spPr>
          <p:txBody>
            <a:bodyPr wrap="square" rtlCol="0">
              <a:spAutoFit/>
            </a:bodyPr>
            <a:lstStyle/>
            <a:p>
              <a:r>
                <a:rPr lang="en-GB" sz="1350"/>
                <a:t>LEARN</a:t>
              </a:r>
            </a:p>
            <a:p>
              <a:endParaRPr lang="en-GB" sz="1350"/>
            </a:p>
            <a:p>
              <a:r>
                <a:rPr lang="en-GB" sz="1350"/>
                <a:t>E.G. MAKE A MIND MAP</a:t>
              </a:r>
            </a:p>
          </p:txBody>
        </p:sp>
        <p:sp>
          <p:nvSpPr>
            <p:cNvPr id="10" name="TextBox 9"/>
            <p:cNvSpPr txBox="1"/>
            <p:nvPr/>
          </p:nvSpPr>
          <p:spPr>
            <a:xfrm>
              <a:off x="6253232" y="1766389"/>
              <a:ext cx="2477589" cy="1094938"/>
            </a:xfrm>
            <a:prstGeom prst="rect">
              <a:avLst/>
            </a:prstGeom>
            <a:noFill/>
          </p:spPr>
          <p:txBody>
            <a:bodyPr wrap="square" rtlCol="0">
              <a:spAutoFit/>
            </a:bodyPr>
            <a:lstStyle/>
            <a:p>
              <a:r>
                <a:rPr lang="en-GB" sz="1350"/>
                <a:t>TEST</a:t>
              </a:r>
            </a:p>
            <a:p>
              <a:endParaRPr lang="en-GB" sz="1350"/>
            </a:p>
            <a:p>
              <a:r>
                <a:rPr lang="en-GB" sz="1350"/>
                <a:t>E.G. Produce it from memory on a whiteboard</a:t>
              </a:r>
            </a:p>
          </p:txBody>
        </p:sp>
        <p:grpSp>
          <p:nvGrpSpPr>
            <p:cNvPr id="3" name="Group 2"/>
            <p:cNvGrpSpPr/>
            <p:nvPr/>
          </p:nvGrpSpPr>
          <p:grpSpPr>
            <a:xfrm>
              <a:off x="4799961" y="1628503"/>
              <a:ext cx="3776139" cy="3008812"/>
              <a:chOff x="397125" y="350151"/>
              <a:chExt cx="5956894" cy="5014329"/>
            </a:xfrm>
          </p:grpSpPr>
          <p:sp>
            <p:nvSpPr>
              <p:cNvPr id="14" name="Rounded Rectangle 13"/>
              <p:cNvSpPr/>
              <p:nvPr/>
            </p:nvSpPr>
            <p:spPr>
              <a:xfrm>
                <a:off x="397125" y="350151"/>
                <a:ext cx="5956894" cy="50143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p:cNvPicPr>
                <a:picLocks noChangeAspect="1"/>
              </p:cNvPicPr>
              <p:nvPr/>
            </p:nvPicPr>
            <p:blipFill>
              <a:blip r:embed="rId3">
                <a:clrChange>
                  <a:clrFrom>
                    <a:srgbClr val="F7F7F7"/>
                  </a:clrFrom>
                  <a:clrTo>
                    <a:srgbClr val="F7F7F7">
                      <a:alpha val="0"/>
                    </a:srgbClr>
                  </a:clrTo>
                </a:clrChange>
              </a:blip>
              <a:stretch>
                <a:fillRect/>
              </a:stretch>
            </p:blipFill>
            <p:spPr>
              <a:xfrm>
                <a:off x="397125" y="350151"/>
                <a:ext cx="5741591" cy="4857576"/>
              </a:xfrm>
              <a:prstGeom prst="rect">
                <a:avLst/>
              </a:prstGeom>
            </p:spPr>
          </p:pic>
        </p:grpSp>
        <p:pic>
          <p:nvPicPr>
            <p:cNvPr id="1028" name="Picture 4" descr="Tick Logo Png - Check Mark Clipart,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372833" y="1554549"/>
              <a:ext cx="637567" cy="4715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ick Logo Png - Check Mark Clipart,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35284" y="1157000"/>
              <a:ext cx="637567" cy="4715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ick Logo Png - Check Mark Clipart,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24832" y="2021418"/>
              <a:ext cx="637567" cy="4715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Tick Logo Png - Check Mark Clipart,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616367" y="2909232"/>
              <a:ext cx="637567" cy="4715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Tick Logo Png - Check Mark Clipart,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914598" y="3982917"/>
              <a:ext cx="637567" cy="4715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ick Logo Png - Check Mark Clipart,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389585" y="4412944"/>
              <a:ext cx="637567" cy="4715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ick Logo Png - Check Mark Clipart,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608991" y="4110901"/>
              <a:ext cx="637567" cy="471503"/>
            </a:xfrm>
            <a:prstGeom prst="rect">
              <a:avLst/>
            </a:prstGeom>
            <a:noFill/>
            <a:extLst>
              <a:ext uri="{909E8E84-426E-40DD-AFC4-6F175D3DCCD1}">
                <a14:hiddenFill xmlns:a14="http://schemas.microsoft.com/office/drawing/2010/main">
                  <a:solidFill>
                    <a:srgbClr val="FFFFFF"/>
                  </a:solidFill>
                </a14:hiddenFill>
              </a:ext>
            </a:extLst>
          </p:spPr>
        </p:pic>
        <p:sp>
          <p:nvSpPr>
            <p:cNvPr id="24" name="Multiply 23"/>
            <p:cNvSpPr/>
            <p:nvPr/>
          </p:nvSpPr>
          <p:spPr>
            <a:xfrm>
              <a:off x="5279794" y="2477038"/>
              <a:ext cx="387979" cy="457094"/>
            </a:xfrm>
            <a:prstGeom prst="mathMultiply">
              <a:avLst>
                <a:gd name="adj1" fmla="val 87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Multiply 24"/>
            <p:cNvSpPr/>
            <p:nvPr/>
          </p:nvSpPr>
          <p:spPr>
            <a:xfrm>
              <a:off x="5440120" y="3637940"/>
              <a:ext cx="387979" cy="457094"/>
            </a:xfrm>
            <a:prstGeom prst="mathMultiply">
              <a:avLst>
                <a:gd name="adj1" fmla="val 87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7" name="TextBox 26"/>
          <p:cNvSpPr txBox="1"/>
          <p:nvPr/>
        </p:nvSpPr>
        <p:spPr>
          <a:xfrm>
            <a:off x="3236431" y="4678320"/>
            <a:ext cx="2739411" cy="923330"/>
          </a:xfrm>
          <a:prstGeom prst="rect">
            <a:avLst/>
          </a:prstGeom>
          <a:noFill/>
        </p:spPr>
        <p:txBody>
          <a:bodyPr wrap="square" rtlCol="0">
            <a:spAutoFit/>
          </a:bodyPr>
          <a:lstStyle/>
          <a:p>
            <a:r>
              <a:rPr lang="en-GB" sz="1350"/>
              <a:t>CHECK</a:t>
            </a:r>
          </a:p>
          <a:p>
            <a:endParaRPr lang="en-GB" sz="1350"/>
          </a:p>
          <a:p>
            <a:r>
              <a:rPr lang="en-GB" sz="1350"/>
              <a:t>E.g. Does your memory match your original learning resource</a:t>
            </a:r>
          </a:p>
        </p:txBody>
      </p:sp>
    </p:spTree>
    <p:extLst>
      <p:ext uri="{BB962C8B-B14F-4D97-AF65-F5344CB8AC3E}">
        <p14:creationId xmlns:p14="http://schemas.microsoft.com/office/powerpoint/2010/main" val="1681782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45136" y="468989"/>
            <a:ext cx="5746864" cy="1917246"/>
          </a:xfrm>
        </p:spPr>
        <p:txBody>
          <a:bodyPr rtlCol="0">
            <a:normAutofit/>
          </a:bodyPr>
          <a:lstStyle/>
          <a:p>
            <a:pPr>
              <a:defRPr/>
            </a:pPr>
            <a:r>
              <a:rPr lang="en-GB" sz="3225" b="1">
                <a:solidFill>
                  <a:srgbClr val="002060"/>
                </a:solidFill>
                <a:latin typeface="Calibri" panose="020F0502020204030204"/>
              </a:rPr>
              <a:t>Questioning and Elaboration</a:t>
            </a:r>
            <a:r>
              <a:rPr lang="en-GB" b="1">
                <a:solidFill>
                  <a:schemeClr val="bg1"/>
                </a:solidFill>
                <a:latin typeface="+mn-lt"/>
              </a:rPr>
              <a:t>	</a:t>
            </a:r>
          </a:p>
        </p:txBody>
      </p:sp>
      <p:pic>
        <p:nvPicPr>
          <p:cNvPr id="14339" name="Content Placeholder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20898" r="19891"/>
          <a:stretch/>
        </p:blipFill>
        <p:spPr>
          <a:xfrm>
            <a:off x="595765" y="1059656"/>
            <a:ext cx="3946525" cy="4738687"/>
          </a:xfrm>
        </p:spPr>
      </p:pic>
      <p:pic>
        <p:nvPicPr>
          <p:cNvPr id="1434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6178" t="2582" r="20800" b="20081"/>
          <a:stretch/>
        </p:blipFill>
        <p:spPr bwMode="auto">
          <a:xfrm>
            <a:off x="5078413" y="2048796"/>
            <a:ext cx="6257243" cy="413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73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7096" r="21267" b="40803"/>
          <a:stretch/>
        </p:blipFill>
        <p:spPr bwMode="auto">
          <a:xfrm>
            <a:off x="6128186" y="2759319"/>
            <a:ext cx="5570327" cy="33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noChangeArrowheads="1"/>
          </p:cNvSpPr>
          <p:nvPr>
            <p:ph type="title"/>
          </p:nvPr>
        </p:nvSpPr>
        <p:spPr>
          <a:xfrm>
            <a:off x="5743081" y="1227238"/>
            <a:ext cx="5915025" cy="745331"/>
          </a:xfrm>
        </p:spPr>
        <p:txBody>
          <a:bodyPr/>
          <a:lstStyle/>
          <a:p>
            <a:pPr algn="ctr"/>
            <a:r>
              <a:rPr lang="en-GB" sz="3225" b="1">
                <a:solidFill>
                  <a:srgbClr val="002060"/>
                </a:solidFill>
                <a:latin typeface="Calibri" panose="020F0502020204030204"/>
              </a:rPr>
              <a:t>Interleaving</a:t>
            </a:r>
            <a:endParaRPr lang="en-GB" altLang="en-US" b="1">
              <a:solidFill>
                <a:schemeClr val="bg1"/>
              </a:solidFill>
            </a:endParaRPr>
          </a:p>
        </p:txBody>
      </p:sp>
      <p:pic>
        <p:nvPicPr>
          <p:cNvPr id="16387"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6243" t="-87" r="18838" b="93"/>
          <a:stretch/>
        </p:blipFill>
        <p:spPr>
          <a:xfrm>
            <a:off x="493487" y="863211"/>
            <a:ext cx="4561105" cy="4666731"/>
          </a:xfrm>
        </p:spPr>
      </p:pic>
      <p:sp>
        <p:nvSpPr>
          <p:cNvPr id="2" name="Arrow: Right 1">
            <a:extLst>
              <a:ext uri="{FF2B5EF4-FFF2-40B4-BE49-F238E27FC236}">
                <a16:creationId xmlns:a16="http://schemas.microsoft.com/office/drawing/2014/main" id="{DC1465F7-7F60-B2A0-00BC-148D1A055E45}"/>
              </a:ext>
            </a:extLst>
          </p:cNvPr>
          <p:cNvSpPr/>
          <p:nvPr/>
        </p:nvSpPr>
        <p:spPr>
          <a:xfrm>
            <a:off x="5308158" y="3671207"/>
            <a:ext cx="434923" cy="9442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3951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idx="4294967295"/>
          </p:nvPr>
        </p:nvSpPr>
        <p:spPr>
          <a:xfrm>
            <a:off x="6276975" y="854075"/>
            <a:ext cx="5915025" cy="746125"/>
          </a:xfrm>
        </p:spPr>
        <p:txBody>
          <a:bodyPr>
            <a:normAutofit/>
          </a:bodyPr>
          <a:lstStyle/>
          <a:p>
            <a:pPr algn="ctr"/>
            <a:r>
              <a:rPr lang="en-GB" altLang="en-US" sz="3225" b="1">
                <a:solidFill>
                  <a:srgbClr val="002060"/>
                </a:solidFill>
                <a:latin typeface="Calibri" panose="020F0502020204030204"/>
              </a:rPr>
              <a:t>Spaced Practice</a:t>
            </a:r>
            <a:r>
              <a:rPr lang="en-GB" altLang="en-US" b="1">
                <a:solidFill>
                  <a:schemeClr val="bg1"/>
                </a:solidFill>
              </a:rPr>
              <a:t>	</a:t>
            </a:r>
          </a:p>
        </p:txBody>
      </p:sp>
      <p:pic>
        <p:nvPicPr>
          <p:cNvPr id="17411" name="Content Placeholder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11915" t="-1" r="7679" b="-568"/>
          <a:stretch/>
        </p:blipFill>
        <p:spPr>
          <a:xfrm>
            <a:off x="481806" y="854075"/>
            <a:ext cx="4908510" cy="3746954"/>
          </a:xfrm>
        </p:spPr>
      </p:pic>
      <p:pic>
        <p:nvPicPr>
          <p:cNvPr id="1741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0163" r="8747" b="28486"/>
          <a:stretch/>
        </p:blipFill>
        <p:spPr bwMode="auto">
          <a:xfrm>
            <a:off x="5369379" y="2852661"/>
            <a:ext cx="6669768" cy="315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64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calendar with black text&#10;&#10;AI-generated content may be incorrect.">
            <a:extLst>
              <a:ext uri="{FF2B5EF4-FFF2-40B4-BE49-F238E27FC236}">
                <a16:creationId xmlns:a16="http://schemas.microsoft.com/office/drawing/2014/main" id="{93ABF7AC-7EEB-730D-D277-6802E92A13A8}"/>
              </a:ext>
            </a:extLst>
          </p:cNvPr>
          <p:cNvPicPr>
            <a:picLocks noChangeAspect="1"/>
          </p:cNvPicPr>
          <p:nvPr/>
        </p:nvPicPr>
        <p:blipFill>
          <a:blip r:embed="rId2"/>
          <a:stretch>
            <a:fillRect/>
          </a:stretch>
        </p:blipFill>
        <p:spPr>
          <a:xfrm>
            <a:off x="481861" y="194701"/>
            <a:ext cx="4032665" cy="5946085"/>
          </a:xfrm>
          <a:prstGeom prst="rect">
            <a:avLst/>
          </a:prstGeom>
        </p:spPr>
      </p:pic>
      <p:pic>
        <p:nvPicPr>
          <p:cNvPr id="3" name="Picture 2" descr="A calendar with a few days of the week&#10;&#10;AI-generated content may be incorrect.">
            <a:extLst>
              <a:ext uri="{FF2B5EF4-FFF2-40B4-BE49-F238E27FC236}">
                <a16:creationId xmlns:a16="http://schemas.microsoft.com/office/drawing/2014/main" id="{E4FF6AB2-88A5-3368-3CC8-F8044BF78AFA}"/>
              </a:ext>
            </a:extLst>
          </p:cNvPr>
          <p:cNvPicPr>
            <a:picLocks noChangeAspect="1"/>
          </p:cNvPicPr>
          <p:nvPr/>
        </p:nvPicPr>
        <p:blipFill>
          <a:blip r:embed="rId3"/>
          <a:stretch>
            <a:fillRect/>
          </a:stretch>
        </p:blipFill>
        <p:spPr>
          <a:xfrm rot="660000">
            <a:off x="3401391" y="345522"/>
            <a:ext cx="4185479" cy="5802520"/>
          </a:xfrm>
          <a:prstGeom prst="rect">
            <a:avLst/>
          </a:prstGeom>
        </p:spPr>
      </p:pic>
      <p:pic>
        <p:nvPicPr>
          <p:cNvPr id="4" name="Picture 3" descr="A white calendar with black text&#10;&#10;AI-generated content may be incorrect.">
            <a:extLst>
              <a:ext uri="{FF2B5EF4-FFF2-40B4-BE49-F238E27FC236}">
                <a16:creationId xmlns:a16="http://schemas.microsoft.com/office/drawing/2014/main" id="{43DA3122-B665-F892-F6D1-DB10F60579AF}"/>
              </a:ext>
            </a:extLst>
          </p:cNvPr>
          <p:cNvPicPr>
            <a:picLocks noChangeAspect="1"/>
          </p:cNvPicPr>
          <p:nvPr/>
        </p:nvPicPr>
        <p:blipFill>
          <a:blip r:embed="rId4"/>
          <a:stretch>
            <a:fillRect/>
          </a:stretch>
        </p:blipFill>
        <p:spPr>
          <a:xfrm rot="-900000">
            <a:off x="6995698" y="457477"/>
            <a:ext cx="3854865" cy="5578613"/>
          </a:xfrm>
          <a:prstGeom prst="rect">
            <a:avLst/>
          </a:prstGeom>
        </p:spPr>
      </p:pic>
    </p:spTree>
    <p:extLst>
      <p:ext uri="{BB962C8B-B14F-4D97-AF65-F5344CB8AC3E}">
        <p14:creationId xmlns:p14="http://schemas.microsoft.com/office/powerpoint/2010/main" val="45716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AE077-2784-0A1C-61C3-E9C2E6FCEA82}"/>
              </a:ext>
            </a:extLst>
          </p:cNvPr>
          <p:cNvPicPr>
            <a:picLocks noChangeAspect="1"/>
          </p:cNvPicPr>
          <p:nvPr/>
        </p:nvPicPr>
        <p:blipFill>
          <a:blip r:embed="rId2"/>
          <a:stretch>
            <a:fillRect/>
          </a:stretch>
        </p:blipFill>
        <p:spPr>
          <a:xfrm>
            <a:off x="1377866" y="724543"/>
            <a:ext cx="8884820" cy="2883569"/>
          </a:xfrm>
          <a:prstGeom prst="rect">
            <a:avLst/>
          </a:prstGeom>
        </p:spPr>
      </p:pic>
      <p:pic>
        <p:nvPicPr>
          <p:cNvPr id="7" name="Picture 6">
            <a:extLst>
              <a:ext uri="{FF2B5EF4-FFF2-40B4-BE49-F238E27FC236}">
                <a16:creationId xmlns:a16="http://schemas.microsoft.com/office/drawing/2014/main" id="{D1AB2318-BB17-9A92-D791-65B47FF7CF7A}"/>
              </a:ext>
            </a:extLst>
          </p:cNvPr>
          <p:cNvPicPr>
            <a:picLocks noChangeAspect="1"/>
          </p:cNvPicPr>
          <p:nvPr/>
        </p:nvPicPr>
        <p:blipFill>
          <a:blip r:embed="rId3"/>
          <a:stretch>
            <a:fillRect/>
          </a:stretch>
        </p:blipFill>
        <p:spPr>
          <a:xfrm>
            <a:off x="742532" y="4083798"/>
            <a:ext cx="5086465" cy="2296450"/>
          </a:xfrm>
          <a:prstGeom prst="rect">
            <a:avLst/>
          </a:prstGeom>
        </p:spPr>
      </p:pic>
      <p:pic>
        <p:nvPicPr>
          <p:cNvPr id="1026" name="Picture 2">
            <a:extLst>
              <a:ext uri="{FF2B5EF4-FFF2-40B4-BE49-F238E27FC236}">
                <a16:creationId xmlns:a16="http://schemas.microsoft.com/office/drawing/2014/main" id="{E078D8F1-D346-E5F3-4FF5-0D17E1889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968" y="4228777"/>
            <a:ext cx="2119036" cy="2119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question mark">
            <a:extLst>
              <a:ext uri="{FF2B5EF4-FFF2-40B4-BE49-F238E27FC236}">
                <a16:creationId xmlns:a16="http://schemas.microsoft.com/office/drawing/2014/main" id="{0952ED7A-3E9F-AA59-C662-B4B9D49200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218" y="4087664"/>
            <a:ext cx="1227222" cy="202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2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F29E2B-96BC-C726-5991-9DDA7537B8C0}"/>
              </a:ext>
            </a:extLst>
          </p:cNvPr>
          <p:cNvSpPr txBox="1"/>
          <p:nvPr/>
        </p:nvSpPr>
        <p:spPr>
          <a:xfrm>
            <a:off x="117986" y="5473005"/>
            <a:ext cx="4542503" cy="923330"/>
          </a:xfrm>
          <a:prstGeom prst="rect">
            <a:avLst/>
          </a:prstGeom>
          <a:noFill/>
        </p:spPr>
        <p:txBody>
          <a:bodyPr wrap="square">
            <a:spAutoFit/>
          </a:bodyPr>
          <a:lstStyle/>
          <a:p>
            <a:r>
              <a:rPr lang="en-GB" sz="1800"/>
              <a:t>Source A: British cartoon from 1957 after the launch of Sputnik I. The man represents America.</a:t>
            </a:r>
          </a:p>
        </p:txBody>
      </p:sp>
      <p:pic>
        <p:nvPicPr>
          <p:cNvPr id="10" name="Picture 9">
            <a:extLst>
              <a:ext uri="{FF2B5EF4-FFF2-40B4-BE49-F238E27FC236}">
                <a16:creationId xmlns:a16="http://schemas.microsoft.com/office/drawing/2014/main" id="{9EA863BF-4B39-F7D0-01F8-DEF3335B483C}"/>
              </a:ext>
            </a:extLst>
          </p:cNvPr>
          <p:cNvPicPr>
            <a:picLocks noChangeAspect="1"/>
          </p:cNvPicPr>
          <p:nvPr/>
        </p:nvPicPr>
        <p:blipFill>
          <a:blip r:embed="rId2"/>
          <a:srcRect l="9109" t="8935" r="10034" b="18099"/>
          <a:stretch/>
        </p:blipFill>
        <p:spPr>
          <a:xfrm>
            <a:off x="353960" y="812058"/>
            <a:ext cx="3981053" cy="4433447"/>
          </a:xfrm>
          <a:prstGeom prst="rect">
            <a:avLst/>
          </a:prstGeom>
        </p:spPr>
      </p:pic>
      <p:sp>
        <p:nvSpPr>
          <p:cNvPr id="12" name="TextBox 11">
            <a:extLst>
              <a:ext uri="{FF2B5EF4-FFF2-40B4-BE49-F238E27FC236}">
                <a16:creationId xmlns:a16="http://schemas.microsoft.com/office/drawing/2014/main" id="{2BADEC0E-5BBB-E5A8-A483-3BDED98ADEA5}"/>
              </a:ext>
            </a:extLst>
          </p:cNvPr>
          <p:cNvSpPr txBox="1"/>
          <p:nvPr/>
        </p:nvSpPr>
        <p:spPr>
          <a:xfrm>
            <a:off x="4814335" y="812058"/>
            <a:ext cx="7654414" cy="489364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Source A is critical of the USA. How do you know?</a:t>
            </a:r>
            <a:endParaRPr lang="en-US" altLang="en-US" sz="240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lang="en-GB" sz="2400"/>
            </a:br>
            <a:r>
              <a:rPr lang="en-GB" sz="2400"/>
              <a:t>a)  The source criticises America as they have been unable to shoot down Sputnik. </a:t>
            </a:r>
          </a:p>
          <a:p>
            <a:pPr marL="0" marR="0" lvl="0" indent="0" algn="l" defTabSz="914400" rtl="0" eaLnBrk="0" fontAlgn="base" latinLnBrk="0" hangingPunct="0">
              <a:lnSpc>
                <a:spcPct val="100000"/>
              </a:lnSpc>
              <a:spcBef>
                <a:spcPct val="0"/>
              </a:spcBef>
              <a:spcAft>
                <a:spcPct val="0"/>
              </a:spcAft>
              <a:buClrTx/>
              <a:buSzTx/>
              <a:buFontTx/>
              <a:buNone/>
              <a:tabLst/>
            </a:pPr>
            <a:r>
              <a:rPr lang="en-GB" sz="2400"/>
              <a:t>b) The cartoon symbolises how Sputnik was able to attack the USA.</a:t>
            </a:r>
          </a:p>
          <a:p>
            <a:pPr marL="0" marR="0" lvl="0" indent="0" algn="l" defTabSz="914400" rtl="0" eaLnBrk="0" fontAlgn="base" latinLnBrk="0" hangingPunct="0">
              <a:lnSpc>
                <a:spcPct val="100000"/>
              </a:lnSpc>
              <a:spcBef>
                <a:spcPct val="0"/>
              </a:spcBef>
              <a:spcAft>
                <a:spcPct val="0"/>
              </a:spcAft>
              <a:buClrTx/>
              <a:buSzTx/>
              <a:buFontTx/>
              <a:buNone/>
              <a:tabLst/>
            </a:pPr>
            <a:r>
              <a:rPr lang="en-GB" sz="2400"/>
              <a:t>c)The man representing America is shown sleeping while Sputnik hits him, suggesting the USA had been complacent.</a:t>
            </a:r>
          </a:p>
          <a:p>
            <a:pPr marL="0" marR="0" lvl="0" indent="0" algn="l" defTabSz="914400" rtl="0" eaLnBrk="0" fontAlgn="base" latinLnBrk="0" hangingPunct="0">
              <a:lnSpc>
                <a:spcPct val="100000"/>
              </a:lnSpc>
              <a:spcBef>
                <a:spcPct val="0"/>
              </a:spcBef>
              <a:spcAft>
                <a:spcPct val="0"/>
              </a:spcAft>
              <a:buClrTx/>
              <a:buSzTx/>
              <a:buFontTx/>
              <a:buNone/>
              <a:tabLst/>
            </a:pPr>
            <a:r>
              <a:rPr lang="en-GB" sz="2400"/>
              <a:t>d) The source criticises American cooperation with the Soviet Union in helping to define Sputnik. </a:t>
            </a: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a:t>
            </a:r>
          </a:p>
        </p:txBody>
      </p:sp>
      <p:sp>
        <p:nvSpPr>
          <p:cNvPr id="14" name="TextBox 13">
            <a:extLst>
              <a:ext uri="{FF2B5EF4-FFF2-40B4-BE49-F238E27FC236}">
                <a16:creationId xmlns:a16="http://schemas.microsoft.com/office/drawing/2014/main" id="{B5EE45A8-D134-55DF-8B04-691592C4D0D6}"/>
              </a:ext>
            </a:extLst>
          </p:cNvPr>
          <p:cNvSpPr txBox="1"/>
          <p:nvPr/>
        </p:nvSpPr>
        <p:spPr>
          <a:xfrm>
            <a:off x="5386849" y="5705705"/>
            <a:ext cx="6201696"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800"/>
              <a:t>c)The man representing America is shown sleeping while Sputnik hits him, suggesting the USA had been complacent.</a:t>
            </a:r>
          </a:p>
        </p:txBody>
      </p:sp>
      <p:sp>
        <p:nvSpPr>
          <p:cNvPr id="15" name="TextBox 14">
            <a:extLst>
              <a:ext uri="{FF2B5EF4-FFF2-40B4-BE49-F238E27FC236}">
                <a16:creationId xmlns:a16="http://schemas.microsoft.com/office/drawing/2014/main" id="{1865164C-259F-C2F9-6CB4-F49DF2BFE1ED}"/>
              </a:ext>
            </a:extLst>
          </p:cNvPr>
          <p:cNvSpPr txBox="1"/>
          <p:nvPr/>
        </p:nvSpPr>
        <p:spPr>
          <a:xfrm>
            <a:off x="4985965" y="121428"/>
            <a:ext cx="8473440" cy="646331"/>
          </a:xfrm>
          <a:prstGeom prst="rect">
            <a:avLst/>
          </a:prstGeom>
          <a:noFill/>
        </p:spPr>
        <p:txBody>
          <a:bodyPr wrap="square" rtlCol="0">
            <a:spAutoFit/>
          </a:bodyPr>
          <a:lstStyle/>
          <a:p>
            <a:r>
              <a:rPr lang="en-GB" sz="3600"/>
              <a:t>History</a:t>
            </a:r>
          </a:p>
        </p:txBody>
      </p:sp>
      <p:sp>
        <p:nvSpPr>
          <p:cNvPr id="16" name="Rectangle 15">
            <a:extLst>
              <a:ext uri="{FF2B5EF4-FFF2-40B4-BE49-F238E27FC236}">
                <a16:creationId xmlns:a16="http://schemas.microsoft.com/office/drawing/2014/main" id="{FBD1CA90-35A9-962B-BC98-A4AEA266B920}"/>
              </a:ext>
            </a:extLst>
          </p:cNvPr>
          <p:cNvSpPr/>
          <p:nvPr/>
        </p:nvSpPr>
        <p:spPr>
          <a:xfrm>
            <a:off x="4985965" y="5381917"/>
            <a:ext cx="6602580" cy="9701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ANSWER</a:t>
            </a:r>
          </a:p>
        </p:txBody>
      </p:sp>
      <p:sp>
        <p:nvSpPr>
          <p:cNvPr id="17" name="TextBox 16">
            <a:extLst>
              <a:ext uri="{FF2B5EF4-FFF2-40B4-BE49-F238E27FC236}">
                <a16:creationId xmlns:a16="http://schemas.microsoft.com/office/drawing/2014/main" id="{A90BB8A1-F18F-638B-AB3F-ABD87BFB3D8B}"/>
              </a:ext>
            </a:extLst>
          </p:cNvPr>
          <p:cNvSpPr txBox="1"/>
          <p:nvPr/>
        </p:nvSpPr>
        <p:spPr>
          <a:xfrm>
            <a:off x="4335013" y="671502"/>
            <a:ext cx="1681316" cy="769441"/>
          </a:xfrm>
          <a:prstGeom prst="rect">
            <a:avLst/>
          </a:prstGeom>
          <a:noFill/>
        </p:spPr>
        <p:txBody>
          <a:bodyPr wrap="square" rtlCol="0">
            <a:spAutoFit/>
          </a:bodyPr>
          <a:lstStyle/>
          <a:p>
            <a:r>
              <a:rPr lang="en-GB" sz="4400"/>
              <a:t>3)</a:t>
            </a:r>
          </a:p>
        </p:txBody>
      </p:sp>
    </p:spTree>
    <p:extLst>
      <p:ext uri="{BB962C8B-B14F-4D97-AF65-F5344CB8AC3E}">
        <p14:creationId xmlns:p14="http://schemas.microsoft.com/office/powerpoint/2010/main" val="4143365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EDB1-1282-640E-2B76-44E9B8445AC8}"/>
              </a:ext>
            </a:extLst>
          </p:cNvPr>
          <p:cNvSpPr>
            <a:spLocks noGrp="1"/>
          </p:cNvSpPr>
          <p:nvPr>
            <p:ph type="title"/>
          </p:nvPr>
        </p:nvSpPr>
        <p:spPr>
          <a:xfrm>
            <a:off x="659674" y="715794"/>
            <a:ext cx="10515600" cy="1325563"/>
          </a:xfrm>
        </p:spPr>
        <p:txBody>
          <a:bodyPr>
            <a:normAutofit fontScale="90000"/>
          </a:bodyPr>
          <a:lstStyle/>
          <a:p>
            <a:pPr algn="ctr"/>
            <a:r>
              <a:rPr lang="en-GB" sz="5400" b="1">
                <a:solidFill>
                  <a:srgbClr val="FF0000"/>
                </a:solidFill>
              </a:rPr>
              <a:t>What is a good attendance for a student?</a:t>
            </a:r>
          </a:p>
        </p:txBody>
      </p:sp>
      <p:sp>
        <p:nvSpPr>
          <p:cNvPr id="3" name="Content Placeholder 2">
            <a:extLst>
              <a:ext uri="{FF2B5EF4-FFF2-40B4-BE49-F238E27FC236}">
                <a16:creationId xmlns:a16="http://schemas.microsoft.com/office/drawing/2014/main" id="{A2BE359F-D8C4-EFFF-EA0D-ABF1D0224D35}"/>
              </a:ext>
            </a:extLst>
          </p:cNvPr>
          <p:cNvSpPr>
            <a:spLocks noGrp="1"/>
          </p:cNvSpPr>
          <p:nvPr>
            <p:ph idx="1"/>
          </p:nvPr>
        </p:nvSpPr>
        <p:spPr>
          <a:xfrm>
            <a:off x="1122141" y="2289080"/>
            <a:ext cx="10515600" cy="4351338"/>
          </a:xfrm>
        </p:spPr>
        <p:txBody>
          <a:bodyPr vert="horz" lIns="91440" tIns="45720" rIns="91440" bIns="45720" rtlCol="0" anchor="t">
            <a:normAutofit/>
          </a:bodyPr>
          <a:lstStyle/>
          <a:p>
            <a:pPr marL="0" indent="0">
              <a:buNone/>
            </a:pPr>
            <a:r>
              <a:rPr lang="en-GB"/>
              <a:t>90% sounds like a lot! It would be a good score on a test, for example. But is it good attendance for a school student?</a:t>
            </a:r>
            <a:endParaRPr lang="en-US"/>
          </a:p>
          <a:p>
            <a:endParaRPr lang="en-GB"/>
          </a:p>
        </p:txBody>
      </p:sp>
      <p:pic>
        <p:nvPicPr>
          <p:cNvPr id="5" name="Picture 4">
            <a:extLst>
              <a:ext uri="{FF2B5EF4-FFF2-40B4-BE49-F238E27FC236}">
                <a16:creationId xmlns:a16="http://schemas.microsoft.com/office/drawing/2014/main" id="{ECC8C35C-78D5-0CC9-405E-3B9133ADF5E5}"/>
              </a:ext>
            </a:extLst>
          </p:cNvPr>
          <p:cNvPicPr>
            <a:picLocks noChangeAspect="1"/>
          </p:cNvPicPr>
          <p:nvPr/>
        </p:nvPicPr>
        <p:blipFill>
          <a:blip r:embed="rId2"/>
          <a:srcRect l="433" t="-9464" r="-433" b="9148"/>
          <a:stretch>
            <a:fillRect/>
          </a:stretch>
        </p:blipFill>
        <p:spPr>
          <a:xfrm>
            <a:off x="754928" y="2981051"/>
            <a:ext cx="10416466" cy="3180600"/>
          </a:xfrm>
          <a:prstGeom prst="rect">
            <a:avLst/>
          </a:prstGeom>
        </p:spPr>
      </p:pic>
    </p:spTree>
    <p:extLst>
      <p:ext uri="{BB962C8B-B14F-4D97-AF65-F5344CB8AC3E}">
        <p14:creationId xmlns:p14="http://schemas.microsoft.com/office/powerpoint/2010/main" val="819235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E732-6956-B3AC-1AC5-7BD6ADE27A91}"/>
              </a:ext>
            </a:extLst>
          </p:cNvPr>
          <p:cNvSpPr>
            <a:spLocks noGrp="1"/>
          </p:cNvSpPr>
          <p:nvPr>
            <p:ph type="title"/>
          </p:nvPr>
        </p:nvSpPr>
        <p:spPr>
          <a:xfrm>
            <a:off x="1175552" y="0"/>
            <a:ext cx="10515600" cy="1325563"/>
          </a:xfrm>
        </p:spPr>
        <p:txBody>
          <a:bodyPr>
            <a:normAutofit/>
          </a:bodyPr>
          <a:lstStyle/>
          <a:p>
            <a:pPr algn="ctr"/>
            <a:r>
              <a:rPr lang="en-GB" sz="5400" b="1">
                <a:solidFill>
                  <a:srgbClr val="FF0000"/>
                </a:solidFill>
              </a:rPr>
              <a:t>Why is attendance important?	</a:t>
            </a:r>
          </a:p>
        </p:txBody>
      </p:sp>
      <p:pic>
        <p:nvPicPr>
          <p:cNvPr id="5" name="Picture 4">
            <a:extLst>
              <a:ext uri="{FF2B5EF4-FFF2-40B4-BE49-F238E27FC236}">
                <a16:creationId xmlns:a16="http://schemas.microsoft.com/office/drawing/2014/main" id="{2EEDD5DD-0865-D494-8049-6EEE7E26A758}"/>
              </a:ext>
            </a:extLst>
          </p:cNvPr>
          <p:cNvPicPr>
            <a:picLocks noChangeAspect="1"/>
          </p:cNvPicPr>
          <p:nvPr/>
        </p:nvPicPr>
        <p:blipFill>
          <a:blip r:embed="rId2"/>
          <a:stretch>
            <a:fillRect/>
          </a:stretch>
        </p:blipFill>
        <p:spPr>
          <a:xfrm>
            <a:off x="275487" y="1828801"/>
            <a:ext cx="11499262" cy="4935932"/>
          </a:xfrm>
          <a:prstGeom prst="rect">
            <a:avLst/>
          </a:prstGeom>
        </p:spPr>
      </p:pic>
    </p:spTree>
    <p:extLst>
      <p:ext uri="{BB962C8B-B14F-4D97-AF65-F5344CB8AC3E}">
        <p14:creationId xmlns:p14="http://schemas.microsoft.com/office/powerpoint/2010/main" val="3308263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01B1-7EB4-72FA-F87A-96867D7B9234}"/>
              </a:ext>
            </a:extLst>
          </p:cNvPr>
          <p:cNvSpPr>
            <a:spLocks noGrp="1"/>
          </p:cNvSpPr>
          <p:nvPr>
            <p:ph type="title"/>
          </p:nvPr>
        </p:nvSpPr>
        <p:spPr/>
        <p:txBody>
          <a:bodyPr>
            <a:normAutofit/>
          </a:bodyPr>
          <a:lstStyle/>
          <a:p>
            <a:pPr algn="ctr"/>
            <a:r>
              <a:rPr lang="en-GB" sz="6000" b="1">
                <a:solidFill>
                  <a:srgbClr val="FF0000"/>
                </a:solidFill>
              </a:rPr>
              <a:t>What is my attendance target?</a:t>
            </a:r>
          </a:p>
        </p:txBody>
      </p:sp>
      <p:sp>
        <p:nvSpPr>
          <p:cNvPr id="3" name="Content Placeholder 2">
            <a:extLst>
              <a:ext uri="{FF2B5EF4-FFF2-40B4-BE49-F238E27FC236}">
                <a16:creationId xmlns:a16="http://schemas.microsoft.com/office/drawing/2014/main" id="{7EBC5F35-C765-BB8B-99E2-6EEA8DCD79DF}"/>
              </a:ext>
            </a:extLst>
          </p:cNvPr>
          <p:cNvSpPr>
            <a:spLocks noGrp="1"/>
          </p:cNvSpPr>
          <p:nvPr>
            <p:ph idx="1"/>
          </p:nvPr>
        </p:nvSpPr>
        <p:spPr/>
        <p:txBody>
          <a:bodyPr/>
          <a:lstStyle/>
          <a:p>
            <a:r>
              <a:rPr lang="en-GB"/>
              <a:t>At WHS we know that there are times when students are genuinely ill, injured or have a medical condition that makes 100% attendance very challenging to achieve</a:t>
            </a:r>
          </a:p>
          <a:p>
            <a:r>
              <a:rPr lang="en-GB"/>
              <a:t>We set a target of 96% attendance over the course of the academic year</a:t>
            </a:r>
          </a:p>
          <a:p>
            <a:r>
              <a:rPr lang="en-GB"/>
              <a:t>If you are significantly below this (your tutor should be able to tell you), then you can set yourself the target of getting 96% attendance this half term. If you focus on each day/week, it’s an easier way of hitting your goals!</a:t>
            </a:r>
          </a:p>
        </p:txBody>
      </p:sp>
    </p:spTree>
    <p:extLst>
      <p:ext uri="{BB962C8B-B14F-4D97-AF65-F5344CB8AC3E}">
        <p14:creationId xmlns:p14="http://schemas.microsoft.com/office/powerpoint/2010/main" val="1586089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3424F3E-4440-0D83-8681-427F34D41111}"/>
              </a:ext>
            </a:extLst>
          </p:cNvPr>
          <p:cNvGraphicFramePr>
            <a:graphicFrameLocks noGrp="1"/>
          </p:cNvGraphicFramePr>
          <p:nvPr/>
        </p:nvGraphicFramePr>
        <p:xfrm>
          <a:off x="1073607" y="1504834"/>
          <a:ext cx="7628639" cy="48444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E06BFC3-3120-7F1A-E6C3-2424CEDAB01F}"/>
              </a:ext>
            </a:extLst>
          </p:cNvPr>
          <p:cNvSpPr txBox="1"/>
          <p:nvPr/>
        </p:nvSpPr>
        <p:spPr>
          <a:xfrm rot="16200000">
            <a:off x="-1531550" y="3603899"/>
            <a:ext cx="4210050" cy="646331"/>
          </a:xfrm>
          <a:prstGeom prst="rect">
            <a:avLst/>
          </a:prstGeom>
          <a:noFill/>
        </p:spPr>
        <p:txBody>
          <a:bodyPr wrap="square" rtlCol="0">
            <a:spAutoFit/>
          </a:bodyPr>
          <a:lstStyle/>
          <a:p>
            <a:pPr algn="ctr"/>
            <a:r>
              <a:rPr lang="en-US" b="1" u="sng"/>
              <a:t>Progress made compared to an average William Howard student</a:t>
            </a:r>
            <a:endParaRPr lang="en-GB" b="1" u="sng"/>
          </a:p>
        </p:txBody>
      </p:sp>
      <p:sp>
        <p:nvSpPr>
          <p:cNvPr id="6" name="TextBox 5">
            <a:extLst>
              <a:ext uri="{FF2B5EF4-FFF2-40B4-BE49-F238E27FC236}">
                <a16:creationId xmlns:a16="http://schemas.microsoft.com/office/drawing/2014/main" id="{C82D5E65-B024-6C72-6D0F-319902CB6EAC}"/>
              </a:ext>
            </a:extLst>
          </p:cNvPr>
          <p:cNvSpPr txBox="1"/>
          <p:nvPr/>
        </p:nvSpPr>
        <p:spPr>
          <a:xfrm>
            <a:off x="250309" y="154438"/>
            <a:ext cx="8867057" cy="1200329"/>
          </a:xfrm>
          <a:prstGeom prst="rect">
            <a:avLst/>
          </a:prstGeom>
          <a:noFill/>
        </p:spPr>
        <p:txBody>
          <a:bodyPr wrap="square" rtlCol="0">
            <a:spAutoFit/>
          </a:bodyPr>
          <a:lstStyle/>
          <a:p>
            <a:pPr algn="ctr"/>
            <a:r>
              <a:rPr lang="en-US" sz="3600" b="1" u="sng"/>
              <a:t>Attendance versus Progress – William Howard School (2024)</a:t>
            </a:r>
            <a:endParaRPr lang="en-GB" sz="3600" b="1" u="sng"/>
          </a:p>
        </p:txBody>
      </p:sp>
      <p:sp>
        <p:nvSpPr>
          <p:cNvPr id="7" name="TextBox 6">
            <a:extLst>
              <a:ext uri="{FF2B5EF4-FFF2-40B4-BE49-F238E27FC236}">
                <a16:creationId xmlns:a16="http://schemas.microsoft.com/office/drawing/2014/main" id="{AAFD6DF2-8B05-BCE5-3401-D2B28F92EE59}"/>
              </a:ext>
            </a:extLst>
          </p:cNvPr>
          <p:cNvSpPr txBox="1"/>
          <p:nvPr/>
        </p:nvSpPr>
        <p:spPr>
          <a:xfrm>
            <a:off x="9357064" y="754603"/>
            <a:ext cx="2584627" cy="224676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2000"/>
              <a:t>On average, students with attendance </a:t>
            </a:r>
            <a:r>
              <a:rPr lang="en-US" sz="2000" b="1"/>
              <a:t>above 95% </a:t>
            </a:r>
            <a:r>
              <a:rPr lang="en-US" sz="2000"/>
              <a:t>made half a grade better progress in each subject than an average student</a:t>
            </a:r>
            <a:endParaRPr lang="en-GB" sz="2000"/>
          </a:p>
        </p:txBody>
      </p:sp>
      <p:sp>
        <p:nvSpPr>
          <p:cNvPr id="10" name="TextBox 9">
            <a:extLst>
              <a:ext uri="{FF2B5EF4-FFF2-40B4-BE49-F238E27FC236}">
                <a16:creationId xmlns:a16="http://schemas.microsoft.com/office/drawing/2014/main" id="{85EEFF0C-C2A6-E414-11F9-19663C3AE25C}"/>
              </a:ext>
            </a:extLst>
          </p:cNvPr>
          <p:cNvSpPr txBox="1"/>
          <p:nvPr/>
        </p:nvSpPr>
        <p:spPr>
          <a:xfrm>
            <a:off x="9357064" y="3116418"/>
            <a:ext cx="2584627" cy="286232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2000"/>
              <a:t>On average, students with attendance </a:t>
            </a:r>
            <a:r>
              <a:rPr lang="en-US" sz="2000" b="1"/>
              <a:t>above 95%</a:t>
            </a:r>
            <a:r>
              <a:rPr lang="en-US" sz="2000"/>
              <a:t> made 0.75 grades better progress in each subject than all those students with attendance </a:t>
            </a:r>
            <a:r>
              <a:rPr lang="en-US" sz="2000" b="1"/>
              <a:t>below 95%</a:t>
            </a:r>
            <a:endParaRPr lang="en-GB" sz="2000" b="1"/>
          </a:p>
        </p:txBody>
      </p:sp>
    </p:spTree>
    <p:extLst>
      <p:ext uri="{BB962C8B-B14F-4D97-AF65-F5344CB8AC3E}">
        <p14:creationId xmlns:p14="http://schemas.microsoft.com/office/powerpoint/2010/main" val="2586968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A0F8B-2242-8523-7B95-2E0DF9325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8ED78-5E9E-7F3B-E7B9-95F72711168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F5B055-4D72-18CC-614C-B9B1782EB12D}"/>
              </a:ext>
            </a:extLst>
          </p:cNvPr>
          <p:cNvSpPr>
            <a:spLocks noGrp="1"/>
          </p:cNvSpPr>
          <p:nvPr>
            <p:ph idx="1"/>
          </p:nvPr>
        </p:nvSpPr>
        <p:spPr/>
        <p:txBody>
          <a:bodyPr vert="horz" lIns="91440" tIns="45720" rIns="91440" bIns="45720" rtlCol="0" anchor="t">
            <a:normAutofit fontScale="92500" lnSpcReduction="10000"/>
          </a:bodyPr>
          <a:lstStyle/>
          <a:p>
            <a:pPr lvl="1">
              <a:buFont typeface="Courier New" panose="020B0604020202020204" pitchFamily="34" charset="0"/>
              <a:buChar char="o"/>
            </a:pPr>
            <a:r>
              <a:rPr lang="en-GB" sz="9200"/>
              <a:t>SZL BOOKLET, MOCK EXAMS, SUPPORT CONTACTS</a:t>
            </a:r>
          </a:p>
        </p:txBody>
      </p:sp>
    </p:spTree>
    <p:extLst>
      <p:ext uri="{BB962C8B-B14F-4D97-AF65-F5344CB8AC3E}">
        <p14:creationId xmlns:p14="http://schemas.microsoft.com/office/powerpoint/2010/main" val="1164333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A6D91D8-6EBE-737D-ACCB-8711C0FE161E}"/>
              </a:ext>
            </a:extLst>
          </p:cNvPr>
          <p:cNvGraphicFramePr>
            <a:graphicFrameLocks noGrp="1"/>
          </p:cNvGraphicFramePr>
          <p:nvPr>
            <p:ph idx="1"/>
            <p:extLst>
              <p:ext uri="{D42A27DB-BD31-4B8C-83A1-F6EECF244321}">
                <p14:modId xmlns:p14="http://schemas.microsoft.com/office/powerpoint/2010/main" val="3053743162"/>
              </p:ext>
            </p:extLst>
          </p:nvPr>
        </p:nvGraphicFramePr>
        <p:xfrm>
          <a:off x="407175" y="1339761"/>
          <a:ext cx="8266080" cy="4731908"/>
        </p:xfrm>
        <a:graphic>
          <a:graphicData uri="http://schemas.openxmlformats.org/drawingml/2006/table">
            <a:tbl>
              <a:tblPr>
                <a:tableStyleId>{5940675A-B579-460E-94D1-54222C63F5DA}</a:tableStyleId>
              </a:tblPr>
              <a:tblGrid>
                <a:gridCol w="683842">
                  <a:extLst>
                    <a:ext uri="{9D8B030D-6E8A-4147-A177-3AD203B41FA5}">
                      <a16:colId xmlns:a16="http://schemas.microsoft.com/office/drawing/2014/main" val="4238147055"/>
                    </a:ext>
                  </a:extLst>
                </a:gridCol>
                <a:gridCol w="3791119">
                  <a:extLst>
                    <a:ext uri="{9D8B030D-6E8A-4147-A177-3AD203B41FA5}">
                      <a16:colId xmlns:a16="http://schemas.microsoft.com/office/drawing/2014/main" val="1071279998"/>
                    </a:ext>
                  </a:extLst>
                </a:gridCol>
                <a:gridCol w="3791119">
                  <a:extLst>
                    <a:ext uri="{9D8B030D-6E8A-4147-A177-3AD203B41FA5}">
                      <a16:colId xmlns:a16="http://schemas.microsoft.com/office/drawing/2014/main" val="4136099574"/>
                    </a:ext>
                  </a:extLst>
                </a:gridCol>
              </a:tblGrid>
              <a:tr h="288662">
                <a:tc>
                  <a:txBody>
                    <a:bodyPr/>
                    <a:lstStyle/>
                    <a:p>
                      <a:pPr algn="ctr" fontAlgn="b"/>
                      <a:r>
                        <a:rPr lang="en-GB" sz="2000" u="none" strike="noStrike" dirty="0">
                          <a:effectLst/>
                        </a:rPr>
                        <a:t>M</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09/06/2025</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700276483"/>
                  </a:ext>
                </a:extLst>
              </a:tr>
              <a:tr h="288662">
                <a:tc>
                  <a:txBody>
                    <a:bodyPr/>
                    <a:lstStyle/>
                    <a:p>
                      <a:pPr algn="ctr" fontAlgn="b"/>
                      <a:r>
                        <a:rPr lang="en-GB" sz="2000" u="none" strike="noStrike" dirty="0">
                          <a:effectLst/>
                        </a:rPr>
                        <a:t>T</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10/06/2025</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3711333424"/>
                  </a:ext>
                </a:extLst>
              </a:tr>
              <a:tr h="288662">
                <a:tc>
                  <a:txBody>
                    <a:bodyPr/>
                    <a:lstStyle/>
                    <a:p>
                      <a:pPr algn="ctr" fontAlgn="b"/>
                      <a:r>
                        <a:rPr lang="en-GB" sz="2000" u="none" strike="noStrike" dirty="0">
                          <a:effectLst/>
                        </a:rPr>
                        <a:t>W</a:t>
                      </a:r>
                      <a:endParaRPr lang="en-GB" sz="2000" b="0" i="0" u="none" strike="noStrike" dirty="0">
                        <a:solidFill>
                          <a:srgbClr val="000000"/>
                        </a:solidFill>
                        <a:effectLst/>
                        <a:latin typeface="Calibri" panose="020F0502020204030204" pitchFamily="34" charset="0"/>
                      </a:endParaRPr>
                    </a:p>
                  </a:txBody>
                  <a:tcPr marL="9009" marR="9009" marT="9009" marB="0" anchor="b">
                    <a:solidFill>
                      <a:srgbClr val="FFFF00"/>
                    </a:solidFill>
                  </a:tcPr>
                </a:tc>
                <a:tc>
                  <a:txBody>
                    <a:bodyPr/>
                    <a:lstStyle/>
                    <a:p>
                      <a:pPr algn="ctr" fontAlgn="b"/>
                      <a:r>
                        <a:rPr lang="en-GB" sz="2000" u="none" strike="noStrike" dirty="0">
                          <a:effectLst/>
                        </a:rPr>
                        <a:t>11/06/2025</a:t>
                      </a:r>
                      <a:endParaRPr lang="en-GB" sz="2000" b="0" i="0" u="none" strike="noStrike" dirty="0">
                        <a:solidFill>
                          <a:srgbClr val="000000"/>
                        </a:solidFill>
                        <a:effectLst/>
                        <a:latin typeface="Calibri" panose="020F0502020204030204" pitchFamily="34" charset="0"/>
                      </a:endParaRPr>
                    </a:p>
                  </a:txBody>
                  <a:tcPr marL="9009" marR="9009" marT="9009" marB="0" anchor="b">
                    <a:solidFill>
                      <a:srgbClr val="FFFF00"/>
                    </a:solidFill>
                  </a:tcPr>
                </a:tc>
                <a:tc>
                  <a:txBody>
                    <a:bodyPr/>
                    <a:lstStyle/>
                    <a:p>
                      <a:pPr algn="ctr" fontAlgn="b"/>
                      <a:r>
                        <a:rPr lang="en-GB" sz="2000" b="0" u="none" strike="noStrike" dirty="0">
                          <a:solidFill>
                            <a:srgbClr val="000000"/>
                          </a:solidFill>
                          <a:effectLst/>
                        </a:rPr>
                        <a:t>First Exam – Maths Paper 1</a:t>
                      </a:r>
                      <a:endParaRPr lang="en-GB" sz="2000" b="0" i="0" u="none" strike="noStrike" dirty="0">
                        <a:solidFill>
                          <a:srgbClr val="000000"/>
                        </a:solidFill>
                        <a:effectLst/>
                        <a:latin typeface="Calibri" panose="020F0502020204030204" pitchFamily="34" charset="0"/>
                      </a:endParaRPr>
                    </a:p>
                  </a:txBody>
                  <a:tcPr marL="9009" marR="9009" marT="9009" marB="0" anchor="b">
                    <a:solidFill>
                      <a:srgbClr val="FFFF00"/>
                    </a:solidFill>
                  </a:tcPr>
                </a:tc>
                <a:extLst>
                  <a:ext uri="{0D108BD9-81ED-4DB2-BD59-A6C34878D82A}">
                    <a16:rowId xmlns:a16="http://schemas.microsoft.com/office/drawing/2014/main" val="4256766623"/>
                  </a:ext>
                </a:extLst>
              </a:tr>
              <a:tr h="338582">
                <a:tc>
                  <a:txBody>
                    <a:bodyPr/>
                    <a:lstStyle/>
                    <a:p>
                      <a:pPr algn="ctr" fontAlgn="b"/>
                      <a:r>
                        <a:rPr lang="en-GB" sz="2000" u="none" strike="noStrike" dirty="0">
                          <a:effectLst/>
                        </a:rPr>
                        <a:t>T</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12/06/2025</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2007202722"/>
                  </a:ext>
                </a:extLst>
              </a:tr>
              <a:tr h="288662">
                <a:tc>
                  <a:txBody>
                    <a:bodyPr/>
                    <a:lstStyle/>
                    <a:p>
                      <a:pPr algn="ctr" fontAlgn="b"/>
                      <a:r>
                        <a:rPr lang="en-GB" sz="2000" u="none" strike="noStrike" dirty="0">
                          <a:effectLst/>
                        </a:rPr>
                        <a:t>F</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13/06/2025</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720734809"/>
                  </a:ext>
                </a:extLst>
              </a:tr>
              <a:tr h="288662">
                <a:tc>
                  <a:txBody>
                    <a:bodyPr/>
                    <a:lstStyle/>
                    <a:p>
                      <a:pPr algn="ctr" fontAlgn="b"/>
                      <a:r>
                        <a:rPr lang="en-GB" sz="2000" u="none" strike="noStrike" dirty="0">
                          <a:effectLst/>
                        </a:rPr>
                        <a:t>M</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16/06/2025</a:t>
                      </a:r>
                      <a:endParaRPr lang="en-GB" sz="2000" b="0" i="0" u="none" strike="noStrike" dirty="0">
                        <a:solidFill>
                          <a:srgbClr val="000000"/>
                        </a:solidFill>
                        <a:effectLst/>
                        <a:latin typeface="Calibri" panose="020F0502020204030204" pitchFamily="34" charset="0"/>
                      </a:endParaRPr>
                    </a:p>
                  </a:txBody>
                  <a:tcPr marL="9009" marR="9009" marT="9009" marB="0" anchor="b"/>
                </a:tc>
                <a:tc rowSpan="10">
                  <a:txBody>
                    <a:bodyPr/>
                    <a:lstStyle/>
                    <a:p>
                      <a:pPr algn="ctr" fontAlgn="b"/>
                      <a:r>
                        <a:rPr lang="en-GB" sz="2000" b="0" i="0" u="none" strike="noStrike" dirty="0">
                          <a:solidFill>
                            <a:srgbClr val="000000"/>
                          </a:solidFill>
                          <a:effectLst/>
                          <a:latin typeface="Calibri"/>
                        </a:rPr>
                        <a:t>Exams. </a:t>
                      </a:r>
                    </a:p>
                    <a:p>
                      <a:pPr algn="ctr" fontAlgn="b"/>
                      <a:r>
                        <a:rPr lang="en-GB" sz="2000" b="0" i="0" u="none" strike="noStrike" dirty="0">
                          <a:solidFill>
                            <a:srgbClr val="000000"/>
                          </a:solidFill>
                          <a:effectLst/>
                          <a:latin typeface="Calibri"/>
                        </a:rPr>
                        <a:t>All GCSE subjects will have mock exams. Some subjects will have more than one paper</a:t>
                      </a:r>
                    </a:p>
                  </a:txBody>
                  <a:tcPr marL="9009" marR="9009" marT="9009" marB="0" anchor="ctr"/>
                </a:tc>
                <a:extLst>
                  <a:ext uri="{0D108BD9-81ED-4DB2-BD59-A6C34878D82A}">
                    <a16:rowId xmlns:a16="http://schemas.microsoft.com/office/drawing/2014/main" val="895158872"/>
                  </a:ext>
                </a:extLst>
              </a:tr>
              <a:tr h="288662">
                <a:tc>
                  <a:txBody>
                    <a:bodyPr/>
                    <a:lstStyle/>
                    <a:p>
                      <a:pPr algn="ctr" fontAlgn="b"/>
                      <a:r>
                        <a:rPr lang="en-GB" sz="2000" u="none" strike="noStrike" dirty="0">
                          <a:effectLst/>
                        </a:rPr>
                        <a:t>T</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17/06/2025</a:t>
                      </a:r>
                      <a:endParaRPr lang="en-GB" sz="2000" b="0" i="0" u="none" strike="noStrike" dirty="0">
                        <a:solidFill>
                          <a:srgbClr val="000000"/>
                        </a:solidFill>
                        <a:effectLst/>
                        <a:latin typeface="Calibri" panose="020F0502020204030204" pitchFamily="34" charset="0"/>
                      </a:endParaRPr>
                    </a:p>
                  </a:txBody>
                  <a:tcPr marL="9009" marR="9009" marT="9009" marB="0" anchor="b"/>
                </a:tc>
                <a:tc vMerge="1">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2305478954"/>
                  </a:ext>
                </a:extLst>
              </a:tr>
              <a:tr h="288662">
                <a:tc>
                  <a:txBody>
                    <a:bodyPr/>
                    <a:lstStyle/>
                    <a:p>
                      <a:pPr algn="ctr" fontAlgn="b"/>
                      <a:r>
                        <a:rPr lang="en-GB" sz="2000" u="none" strike="noStrike" dirty="0">
                          <a:effectLst/>
                        </a:rPr>
                        <a:t>W</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18/06/2025</a:t>
                      </a:r>
                      <a:endParaRPr lang="en-GB" sz="2000" b="0" i="0" u="none" strike="noStrike" dirty="0">
                        <a:solidFill>
                          <a:srgbClr val="000000"/>
                        </a:solidFill>
                        <a:effectLst/>
                        <a:latin typeface="Calibri" panose="020F0502020204030204" pitchFamily="34" charset="0"/>
                      </a:endParaRPr>
                    </a:p>
                  </a:txBody>
                  <a:tcPr marL="9009" marR="9009" marT="9009" marB="0" anchor="b"/>
                </a:tc>
                <a:tc vMerge="1">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4055433107"/>
                  </a:ext>
                </a:extLst>
              </a:tr>
              <a:tr h="288662">
                <a:tc>
                  <a:txBody>
                    <a:bodyPr/>
                    <a:lstStyle/>
                    <a:p>
                      <a:pPr algn="ctr" fontAlgn="b"/>
                      <a:r>
                        <a:rPr lang="en-GB" sz="2000" u="none" strike="noStrike" dirty="0">
                          <a:effectLst/>
                        </a:rPr>
                        <a:t>T</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19/06/2025</a:t>
                      </a:r>
                      <a:endParaRPr lang="en-GB" sz="2000" b="0" i="0" u="none" strike="noStrike" dirty="0">
                        <a:solidFill>
                          <a:srgbClr val="000000"/>
                        </a:solidFill>
                        <a:effectLst/>
                        <a:latin typeface="Calibri" panose="020F0502020204030204" pitchFamily="34" charset="0"/>
                      </a:endParaRPr>
                    </a:p>
                  </a:txBody>
                  <a:tcPr marL="9009" marR="9009" marT="9009" marB="0" anchor="b"/>
                </a:tc>
                <a:tc vMerge="1">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1362210659"/>
                  </a:ext>
                </a:extLst>
              </a:tr>
              <a:tr h="288662">
                <a:tc>
                  <a:txBody>
                    <a:bodyPr/>
                    <a:lstStyle/>
                    <a:p>
                      <a:pPr algn="ctr" fontAlgn="b"/>
                      <a:r>
                        <a:rPr lang="en-GB" sz="2000" u="none" strike="noStrike" dirty="0">
                          <a:effectLst/>
                        </a:rPr>
                        <a:t>F</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20/06/2025</a:t>
                      </a:r>
                      <a:endParaRPr lang="en-GB" sz="2000" b="0" i="0" u="none" strike="noStrike" dirty="0">
                        <a:solidFill>
                          <a:srgbClr val="000000"/>
                        </a:solidFill>
                        <a:effectLst/>
                        <a:latin typeface="Calibri" panose="020F0502020204030204" pitchFamily="34" charset="0"/>
                      </a:endParaRPr>
                    </a:p>
                  </a:txBody>
                  <a:tcPr marL="9009" marR="9009" marT="9009" marB="0" anchor="b"/>
                </a:tc>
                <a:tc vMerge="1">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1642727018"/>
                  </a:ext>
                </a:extLst>
              </a:tr>
              <a:tr h="288662">
                <a:tc>
                  <a:txBody>
                    <a:bodyPr/>
                    <a:lstStyle/>
                    <a:p>
                      <a:pPr algn="ctr" fontAlgn="b"/>
                      <a:r>
                        <a:rPr lang="en-GB" sz="2000" u="none" strike="noStrike" dirty="0">
                          <a:effectLst/>
                        </a:rPr>
                        <a:t>M</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23/06/2025</a:t>
                      </a:r>
                      <a:endParaRPr lang="en-GB" sz="2000" b="0" i="0" u="none" strike="noStrike" dirty="0">
                        <a:solidFill>
                          <a:srgbClr val="000000"/>
                        </a:solidFill>
                        <a:effectLst/>
                        <a:latin typeface="Calibri" panose="020F0502020204030204" pitchFamily="34" charset="0"/>
                      </a:endParaRPr>
                    </a:p>
                  </a:txBody>
                  <a:tcPr marL="9009" marR="9009" marT="9009" marB="0" anchor="b"/>
                </a:tc>
                <a:tc vMerge="1">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1880803985"/>
                  </a:ext>
                </a:extLst>
              </a:tr>
              <a:tr h="288662">
                <a:tc>
                  <a:txBody>
                    <a:bodyPr/>
                    <a:lstStyle/>
                    <a:p>
                      <a:pPr algn="ctr" fontAlgn="b"/>
                      <a:r>
                        <a:rPr lang="en-GB" sz="2000" u="none" strike="noStrike" dirty="0">
                          <a:effectLst/>
                        </a:rPr>
                        <a:t>T</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24/06/2025</a:t>
                      </a:r>
                      <a:endParaRPr lang="en-GB" sz="2000" b="0" i="0" u="none" strike="noStrike" dirty="0">
                        <a:solidFill>
                          <a:srgbClr val="000000"/>
                        </a:solidFill>
                        <a:effectLst/>
                        <a:latin typeface="Calibri" panose="020F0502020204030204" pitchFamily="34" charset="0"/>
                      </a:endParaRPr>
                    </a:p>
                  </a:txBody>
                  <a:tcPr marL="9009" marR="9009" marT="9009" marB="0" anchor="b"/>
                </a:tc>
                <a:tc vMerge="1">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311928854"/>
                  </a:ext>
                </a:extLst>
              </a:tr>
              <a:tr h="288662">
                <a:tc>
                  <a:txBody>
                    <a:bodyPr/>
                    <a:lstStyle/>
                    <a:p>
                      <a:pPr algn="ctr" fontAlgn="b"/>
                      <a:r>
                        <a:rPr lang="en-GB" sz="2000" u="none" strike="noStrike" dirty="0">
                          <a:effectLst/>
                        </a:rPr>
                        <a:t>W</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25/06/2025</a:t>
                      </a:r>
                      <a:endParaRPr lang="en-GB" sz="2000" b="0" i="0" u="none" strike="noStrike" dirty="0">
                        <a:solidFill>
                          <a:srgbClr val="000000"/>
                        </a:solidFill>
                        <a:effectLst/>
                        <a:latin typeface="Calibri" panose="020F0502020204030204" pitchFamily="34" charset="0"/>
                      </a:endParaRPr>
                    </a:p>
                  </a:txBody>
                  <a:tcPr marL="9009" marR="9009" marT="9009" marB="0" anchor="b"/>
                </a:tc>
                <a:tc vMerge="1">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831638003"/>
                  </a:ext>
                </a:extLst>
              </a:tr>
              <a:tr h="288662">
                <a:tc>
                  <a:txBody>
                    <a:bodyPr/>
                    <a:lstStyle/>
                    <a:p>
                      <a:pPr algn="ctr" fontAlgn="b"/>
                      <a:r>
                        <a:rPr lang="en-GB" sz="2000" u="none" strike="noStrike" dirty="0">
                          <a:effectLst/>
                        </a:rPr>
                        <a:t>T</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26/06/2025</a:t>
                      </a:r>
                      <a:endParaRPr lang="en-GB" sz="2000" b="0" i="0" u="none" strike="noStrike" dirty="0">
                        <a:solidFill>
                          <a:srgbClr val="000000"/>
                        </a:solidFill>
                        <a:effectLst/>
                        <a:latin typeface="Calibri" panose="020F0502020204030204" pitchFamily="34" charset="0"/>
                      </a:endParaRPr>
                    </a:p>
                  </a:txBody>
                  <a:tcPr marL="9009" marR="9009" marT="9009" marB="0" anchor="b"/>
                </a:tc>
                <a:tc vMerge="1">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201028895"/>
                  </a:ext>
                </a:extLst>
              </a:tr>
              <a:tr h="288662">
                <a:tc>
                  <a:txBody>
                    <a:bodyPr/>
                    <a:lstStyle/>
                    <a:p>
                      <a:pPr algn="ctr" fontAlgn="b"/>
                      <a:r>
                        <a:rPr lang="en-GB" sz="2000" u="none" strike="noStrike" dirty="0">
                          <a:effectLst/>
                        </a:rPr>
                        <a:t>F</a:t>
                      </a:r>
                      <a:endParaRPr lang="en-GB" sz="2000" b="0" i="0" u="none" strike="noStrike" dirty="0">
                        <a:solidFill>
                          <a:srgbClr val="000000"/>
                        </a:solidFill>
                        <a:effectLst/>
                        <a:latin typeface="Calibri" panose="020F0502020204030204" pitchFamily="34" charset="0"/>
                      </a:endParaRPr>
                    </a:p>
                  </a:txBody>
                  <a:tcPr marL="9009" marR="9009" marT="9009" marB="0" anchor="b"/>
                </a:tc>
                <a:tc>
                  <a:txBody>
                    <a:bodyPr/>
                    <a:lstStyle/>
                    <a:p>
                      <a:pPr algn="ctr" fontAlgn="b"/>
                      <a:r>
                        <a:rPr lang="en-GB" sz="2000" u="none" strike="noStrike" dirty="0">
                          <a:effectLst/>
                        </a:rPr>
                        <a:t>27/06/2025</a:t>
                      </a:r>
                      <a:endParaRPr lang="en-GB" sz="2000" b="0" i="0" u="none" strike="noStrike" dirty="0">
                        <a:solidFill>
                          <a:srgbClr val="000000"/>
                        </a:solidFill>
                        <a:effectLst/>
                        <a:latin typeface="Calibri" panose="020F0502020204030204" pitchFamily="34" charset="0"/>
                      </a:endParaRPr>
                    </a:p>
                  </a:txBody>
                  <a:tcPr marL="9009" marR="9009" marT="9009" marB="0" anchor="b"/>
                </a:tc>
                <a:tc vMerge="1">
                  <a:txBody>
                    <a:bodyPr/>
                    <a:lstStyle/>
                    <a:p>
                      <a:pPr algn="ctr" fontAlgn="b"/>
                      <a:endParaRPr lang="en-GB" sz="2000" b="0" i="0" u="none" strike="noStrike">
                        <a:solidFill>
                          <a:srgbClr val="000000"/>
                        </a:solidFill>
                        <a:effectLst/>
                        <a:latin typeface="Calibri" panose="020F0502020204030204" pitchFamily="34" charset="0"/>
                      </a:endParaRPr>
                    </a:p>
                  </a:txBody>
                  <a:tcPr marL="9009" marR="9009" marT="9009" marB="0" anchor="b"/>
                </a:tc>
                <a:extLst>
                  <a:ext uri="{0D108BD9-81ED-4DB2-BD59-A6C34878D82A}">
                    <a16:rowId xmlns:a16="http://schemas.microsoft.com/office/drawing/2014/main" val="4226836742"/>
                  </a:ext>
                </a:extLst>
              </a:tr>
            </a:tbl>
          </a:graphicData>
        </a:graphic>
      </p:graphicFrame>
      <p:sp>
        <p:nvSpPr>
          <p:cNvPr id="2" name="TextBox 1">
            <a:extLst>
              <a:ext uri="{FF2B5EF4-FFF2-40B4-BE49-F238E27FC236}">
                <a16:creationId xmlns:a16="http://schemas.microsoft.com/office/drawing/2014/main" id="{A1704DAF-5605-5C31-5F1B-A7A91FE22186}"/>
              </a:ext>
            </a:extLst>
          </p:cNvPr>
          <p:cNvSpPr txBox="1"/>
          <p:nvPr/>
        </p:nvSpPr>
        <p:spPr>
          <a:xfrm>
            <a:off x="2183975" y="407700"/>
            <a:ext cx="80372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t>Mock Exams</a:t>
            </a:r>
            <a:endParaRPr lang="en-US" dirty="0"/>
          </a:p>
        </p:txBody>
      </p:sp>
      <p:sp>
        <p:nvSpPr>
          <p:cNvPr id="3" name="TextBox 2">
            <a:extLst>
              <a:ext uri="{FF2B5EF4-FFF2-40B4-BE49-F238E27FC236}">
                <a16:creationId xmlns:a16="http://schemas.microsoft.com/office/drawing/2014/main" id="{8265F1FC-B854-1DD9-85ED-50CE5436053F}"/>
              </a:ext>
            </a:extLst>
          </p:cNvPr>
          <p:cNvSpPr txBox="1"/>
          <p:nvPr/>
        </p:nvSpPr>
        <p:spPr>
          <a:xfrm>
            <a:off x="8777545" y="2207092"/>
            <a:ext cx="331648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GCSE timetable will be shared before half-term. </a:t>
            </a:r>
          </a:p>
        </p:txBody>
      </p:sp>
    </p:spTree>
    <p:extLst>
      <p:ext uri="{BB962C8B-B14F-4D97-AF65-F5344CB8AC3E}">
        <p14:creationId xmlns:p14="http://schemas.microsoft.com/office/powerpoint/2010/main" val="1396753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DCC9-93D2-85DA-A24A-9743C354B86F}"/>
              </a:ext>
            </a:extLst>
          </p:cNvPr>
          <p:cNvSpPr>
            <a:spLocks noGrp="1"/>
          </p:cNvSpPr>
          <p:nvPr>
            <p:ph type="title"/>
          </p:nvPr>
        </p:nvSpPr>
        <p:spPr/>
        <p:txBody>
          <a:bodyPr/>
          <a:lstStyle/>
          <a:p>
            <a:pPr algn="ctr"/>
            <a:r>
              <a:rPr lang="en-GB" b="1"/>
              <a:t>Assessment Booklet </a:t>
            </a:r>
          </a:p>
        </p:txBody>
      </p:sp>
      <p:pic>
        <p:nvPicPr>
          <p:cNvPr id="4" name="Content Placeholder 3" descr="A screenshot of a computer science&#10;&#10;AI-generated content may be incorrect.">
            <a:extLst>
              <a:ext uri="{FF2B5EF4-FFF2-40B4-BE49-F238E27FC236}">
                <a16:creationId xmlns:a16="http://schemas.microsoft.com/office/drawing/2014/main" id="{E7B71354-3D0F-DE79-95A9-DE067E9787DD}"/>
              </a:ext>
            </a:extLst>
          </p:cNvPr>
          <p:cNvPicPr>
            <a:picLocks noGrp="1" noChangeAspect="1"/>
          </p:cNvPicPr>
          <p:nvPr>
            <p:ph idx="1"/>
          </p:nvPr>
        </p:nvPicPr>
        <p:blipFill>
          <a:blip r:embed="rId2"/>
          <a:stretch>
            <a:fillRect/>
          </a:stretch>
        </p:blipFill>
        <p:spPr>
          <a:xfrm>
            <a:off x="4404428" y="1549538"/>
            <a:ext cx="3184360" cy="4351338"/>
          </a:xfrm>
        </p:spPr>
      </p:pic>
    </p:spTree>
    <p:extLst>
      <p:ext uri="{BB962C8B-B14F-4D97-AF65-F5344CB8AC3E}">
        <p14:creationId xmlns:p14="http://schemas.microsoft.com/office/powerpoint/2010/main" val="1427779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10+ Hsc Exams Stock Photos, Pictures &amp; Royalty-Free Images - iStock">
            <a:extLst>
              <a:ext uri="{FF2B5EF4-FFF2-40B4-BE49-F238E27FC236}">
                <a16:creationId xmlns:a16="http://schemas.microsoft.com/office/drawing/2014/main" id="{EB34B92D-8CD5-0642-96EF-B596D17D58D4}"/>
              </a:ext>
            </a:extLst>
          </p:cNvPr>
          <p:cNvPicPr>
            <a:picLocks noGrp="1" noChangeAspect="1"/>
          </p:cNvPicPr>
          <p:nvPr>
            <p:ph idx="1"/>
          </p:nvPr>
        </p:nvPicPr>
        <p:blipFill>
          <a:blip r:embed="rId2"/>
          <a:srcRect b="14449"/>
          <a:stretch>
            <a:fillRect/>
          </a:stretch>
        </p:blipFill>
        <p:spPr>
          <a:xfrm>
            <a:off x="404111" y="230919"/>
            <a:ext cx="11372253" cy="6396172"/>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A299A-058C-9C74-B156-8C6D0BB6671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Sports Hall</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382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mage result for william howard lecture theatre ">
            <a:extLst>
              <a:ext uri="{FF2B5EF4-FFF2-40B4-BE49-F238E27FC236}">
                <a16:creationId xmlns:a16="http://schemas.microsoft.com/office/drawing/2014/main" id="{E982FDBF-B4C7-0645-364A-5D3041C56383}"/>
              </a:ext>
            </a:extLst>
          </p:cNvPr>
          <p:cNvPicPr>
            <a:picLocks noChangeAspect="1"/>
          </p:cNvPicPr>
          <p:nvPr/>
        </p:nvPicPr>
        <p:blipFill>
          <a:blip r:embed="rId2"/>
          <a:srcRect r="4609" b="1"/>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B519C-8BAF-757D-DC55-9D04EB3E22F9}"/>
              </a:ext>
            </a:extLst>
          </p:cNvPr>
          <p:cNvSpPr>
            <a:spLocks noGrp="1"/>
          </p:cNvSpPr>
          <p:nvPr>
            <p:ph type="title"/>
          </p:nvPr>
        </p:nvSpPr>
        <p:spPr>
          <a:xfrm>
            <a:off x="7531610" y="365125"/>
            <a:ext cx="3822189" cy="1899912"/>
          </a:xfrm>
        </p:spPr>
        <p:txBody>
          <a:bodyPr>
            <a:normAutofit/>
          </a:bodyPr>
          <a:lstStyle/>
          <a:p>
            <a:r>
              <a:rPr lang="en-GB" sz="4000" b="1"/>
              <a:t>Lecture Theatre </a:t>
            </a:r>
          </a:p>
        </p:txBody>
      </p:sp>
    </p:spTree>
    <p:extLst>
      <p:ext uri="{BB962C8B-B14F-4D97-AF65-F5344CB8AC3E}">
        <p14:creationId xmlns:p14="http://schemas.microsoft.com/office/powerpoint/2010/main" val="1317098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82A4-F6C2-481C-0F0E-56C8DC828A85}"/>
              </a:ext>
            </a:extLst>
          </p:cNvPr>
          <p:cNvSpPr>
            <a:spLocks noGrp="1"/>
          </p:cNvSpPr>
          <p:nvPr>
            <p:ph type="title"/>
          </p:nvPr>
        </p:nvSpPr>
        <p:spPr/>
        <p:txBody>
          <a:bodyPr/>
          <a:lstStyle/>
          <a:p>
            <a:pPr algn="ctr"/>
            <a:r>
              <a:rPr lang="en-GB" b="1"/>
              <a:t>Year 10 Team </a:t>
            </a:r>
          </a:p>
        </p:txBody>
      </p:sp>
      <p:sp>
        <p:nvSpPr>
          <p:cNvPr id="4" name="Text Placeholder 3">
            <a:extLst>
              <a:ext uri="{FF2B5EF4-FFF2-40B4-BE49-F238E27FC236}">
                <a16:creationId xmlns:a16="http://schemas.microsoft.com/office/drawing/2014/main" id="{9ADB3326-154E-BCAB-BCF8-D2C7D0BCEEED}"/>
              </a:ext>
            </a:extLst>
          </p:cNvPr>
          <p:cNvSpPr>
            <a:spLocks noGrp="1"/>
          </p:cNvSpPr>
          <p:nvPr>
            <p:ph type="body" idx="1"/>
          </p:nvPr>
        </p:nvSpPr>
        <p:spPr/>
        <p:txBody>
          <a:bodyPr>
            <a:normAutofit fontScale="85000" lnSpcReduction="10000"/>
          </a:bodyPr>
          <a:lstStyle/>
          <a:p>
            <a:pPr algn="ctr"/>
            <a:r>
              <a:rPr lang="en-GB"/>
              <a:t>Ms Ledger</a:t>
            </a:r>
          </a:p>
          <a:p>
            <a:pPr algn="ctr"/>
            <a:r>
              <a:rPr lang="en-GB"/>
              <a:t>sledger@williamhoward.cumbria.sch.uk</a:t>
            </a:r>
          </a:p>
        </p:txBody>
      </p:sp>
      <p:pic>
        <p:nvPicPr>
          <p:cNvPr id="7" name="Content Placeholder 6" descr="A person with grey hair and a nose ring&#10;&#10;AI-generated content may be incorrect.">
            <a:extLst>
              <a:ext uri="{FF2B5EF4-FFF2-40B4-BE49-F238E27FC236}">
                <a16:creationId xmlns:a16="http://schemas.microsoft.com/office/drawing/2014/main" id="{673148FB-CEB6-3383-FF91-8C073D096CAD}"/>
              </a:ext>
            </a:extLst>
          </p:cNvPr>
          <p:cNvPicPr>
            <a:picLocks noGrp="1" noChangeAspect="1"/>
          </p:cNvPicPr>
          <p:nvPr>
            <p:ph sz="half" idx="2"/>
          </p:nvPr>
        </p:nvPicPr>
        <p:blipFill>
          <a:blip r:embed="rId2"/>
          <a:stretch>
            <a:fillRect/>
          </a:stretch>
        </p:blipFill>
        <p:spPr>
          <a:xfrm>
            <a:off x="2951336" y="2723636"/>
            <a:ext cx="1697041" cy="3684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a:extLst>
              <a:ext uri="{FF2B5EF4-FFF2-40B4-BE49-F238E27FC236}">
                <a16:creationId xmlns:a16="http://schemas.microsoft.com/office/drawing/2014/main" id="{B5F7E895-B84C-D32A-3FB3-64C950F5AF7A}"/>
              </a:ext>
            </a:extLst>
          </p:cNvPr>
          <p:cNvSpPr>
            <a:spLocks noGrp="1"/>
          </p:cNvSpPr>
          <p:nvPr>
            <p:ph type="body" sz="quarter" idx="3"/>
          </p:nvPr>
        </p:nvSpPr>
        <p:spPr/>
        <p:txBody>
          <a:bodyPr>
            <a:normAutofit fontScale="85000" lnSpcReduction="10000"/>
          </a:bodyPr>
          <a:lstStyle/>
          <a:p>
            <a:pPr algn="ctr" rtl="0"/>
            <a:r>
              <a:rPr lang="en-GB" sz="2000" b="1" baseline="0">
                <a:latin typeface="Aptos"/>
                <a:ea typeface="Segoe UI"/>
                <a:cs typeface="Segoe UI"/>
              </a:rPr>
              <a:t>Ms </a:t>
            </a:r>
            <a:r>
              <a:rPr lang="en-GB" sz="2000">
                <a:latin typeface="Aptos"/>
                <a:ea typeface="Segoe UI"/>
                <a:cs typeface="Segoe UI"/>
              </a:rPr>
              <a:t>Furniss</a:t>
            </a:r>
            <a:endParaRPr lang="en-US" sz="2000">
              <a:latin typeface="Aptos"/>
              <a:ea typeface="Segoe UI"/>
              <a:cs typeface="Segoe UI"/>
            </a:endParaRPr>
          </a:p>
          <a:p>
            <a:pPr algn="ctr" rtl="0"/>
            <a:r>
              <a:rPr lang="en-GB" sz="2000">
                <a:latin typeface="Aptos"/>
                <a:ea typeface="Segoe UI"/>
                <a:cs typeface="Segoe UI"/>
              </a:rPr>
              <a:t>cfurniss</a:t>
            </a:r>
            <a:r>
              <a:rPr lang="en-GB" sz="2000" b="1" baseline="0">
                <a:latin typeface="Aptos"/>
                <a:ea typeface="Segoe UI"/>
                <a:cs typeface="Segoe UI"/>
              </a:rPr>
              <a:t>@williamhoward.cumbria.sch.uk</a:t>
            </a:r>
            <a:r>
              <a:rPr lang="en-US" sz="2000">
                <a:latin typeface="Aptos"/>
                <a:ea typeface="Segoe UI"/>
                <a:cs typeface="Segoe UI"/>
              </a:rPr>
              <a:t>​</a:t>
            </a:r>
            <a:endParaRPr lang="en-GB"/>
          </a:p>
        </p:txBody>
      </p:sp>
      <p:sp>
        <p:nvSpPr>
          <p:cNvPr id="6" name="Content Placeholder 5">
            <a:extLst>
              <a:ext uri="{FF2B5EF4-FFF2-40B4-BE49-F238E27FC236}">
                <a16:creationId xmlns:a16="http://schemas.microsoft.com/office/drawing/2014/main" id="{DBEAC78E-75A0-A322-465D-63CED88C4825}"/>
              </a:ext>
            </a:extLst>
          </p:cNvPr>
          <p:cNvSpPr>
            <a:spLocks noGrp="1"/>
          </p:cNvSpPr>
          <p:nvPr>
            <p:ph sz="quarter" idx="4"/>
          </p:nvPr>
        </p:nvSpPr>
        <p:spPr/>
        <p:txBody>
          <a:bodyPr/>
          <a:lstStyle/>
          <a:p>
            <a:endParaRPr lang="en-GB"/>
          </a:p>
        </p:txBody>
      </p:sp>
    </p:spTree>
    <p:extLst>
      <p:ext uri="{BB962C8B-B14F-4D97-AF65-F5344CB8AC3E}">
        <p14:creationId xmlns:p14="http://schemas.microsoft.com/office/powerpoint/2010/main" val="351706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B34FAD-D5EA-FB94-C191-BCB32F7D5DE7}"/>
              </a:ext>
            </a:extLst>
          </p:cNvPr>
          <p:cNvPicPr>
            <a:picLocks noChangeAspect="1"/>
          </p:cNvPicPr>
          <p:nvPr/>
        </p:nvPicPr>
        <p:blipFill>
          <a:blip r:embed="rId2"/>
          <a:srcRect l="838" r="913" b="2335"/>
          <a:stretch>
            <a:fillRect/>
          </a:stretch>
        </p:blipFill>
        <p:spPr>
          <a:xfrm>
            <a:off x="1664951" y="1079449"/>
            <a:ext cx="9283915" cy="3612622"/>
          </a:xfrm>
          <a:prstGeom prst="rect">
            <a:avLst/>
          </a:prstGeom>
        </p:spPr>
      </p:pic>
      <p:pic>
        <p:nvPicPr>
          <p:cNvPr id="7" name="Picture 6">
            <a:extLst>
              <a:ext uri="{FF2B5EF4-FFF2-40B4-BE49-F238E27FC236}">
                <a16:creationId xmlns:a16="http://schemas.microsoft.com/office/drawing/2014/main" id="{75185DD1-11AB-A42C-AF78-6C4BC2B62B28}"/>
              </a:ext>
            </a:extLst>
          </p:cNvPr>
          <p:cNvPicPr>
            <a:picLocks noChangeAspect="1"/>
          </p:cNvPicPr>
          <p:nvPr/>
        </p:nvPicPr>
        <p:blipFill>
          <a:blip r:embed="rId3"/>
          <a:stretch>
            <a:fillRect/>
          </a:stretch>
        </p:blipFill>
        <p:spPr>
          <a:xfrm>
            <a:off x="3688228" y="5250671"/>
            <a:ext cx="4273310" cy="1055759"/>
          </a:xfrm>
          <a:prstGeom prst="rect">
            <a:avLst/>
          </a:prstGeom>
        </p:spPr>
      </p:pic>
      <p:sp>
        <p:nvSpPr>
          <p:cNvPr id="8" name="TextBox 7">
            <a:extLst>
              <a:ext uri="{FF2B5EF4-FFF2-40B4-BE49-F238E27FC236}">
                <a16:creationId xmlns:a16="http://schemas.microsoft.com/office/drawing/2014/main" id="{A23BA216-3E64-8FB8-5220-931CDDAF25D7}"/>
              </a:ext>
            </a:extLst>
          </p:cNvPr>
          <p:cNvSpPr txBox="1"/>
          <p:nvPr/>
        </p:nvSpPr>
        <p:spPr>
          <a:xfrm>
            <a:off x="4527079" y="194056"/>
            <a:ext cx="8473440" cy="646331"/>
          </a:xfrm>
          <a:prstGeom prst="rect">
            <a:avLst/>
          </a:prstGeom>
          <a:noFill/>
        </p:spPr>
        <p:txBody>
          <a:bodyPr wrap="square" rtlCol="0">
            <a:spAutoFit/>
          </a:bodyPr>
          <a:lstStyle/>
          <a:p>
            <a:r>
              <a:rPr lang="en-GB" sz="3600"/>
              <a:t>Chemistry</a:t>
            </a:r>
          </a:p>
        </p:txBody>
      </p:sp>
      <p:sp>
        <p:nvSpPr>
          <p:cNvPr id="9" name="Rectangle 8">
            <a:extLst>
              <a:ext uri="{FF2B5EF4-FFF2-40B4-BE49-F238E27FC236}">
                <a16:creationId xmlns:a16="http://schemas.microsoft.com/office/drawing/2014/main" id="{AB70DC3F-A447-278E-10DF-8BAFC8108091}"/>
              </a:ext>
            </a:extLst>
          </p:cNvPr>
          <p:cNvSpPr/>
          <p:nvPr/>
        </p:nvSpPr>
        <p:spPr>
          <a:xfrm>
            <a:off x="2523593" y="5250671"/>
            <a:ext cx="6602580" cy="9701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ANSWER</a:t>
            </a:r>
          </a:p>
        </p:txBody>
      </p:sp>
      <p:sp>
        <p:nvSpPr>
          <p:cNvPr id="10" name="TextBox 9">
            <a:extLst>
              <a:ext uri="{FF2B5EF4-FFF2-40B4-BE49-F238E27FC236}">
                <a16:creationId xmlns:a16="http://schemas.microsoft.com/office/drawing/2014/main" id="{724C8EE6-FDDD-6842-97F3-5D947858102B}"/>
              </a:ext>
            </a:extLst>
          </p:cNvPr>
          <p:cNvSpPr txBox="1"/>
          <p:nvPr/>
        </p:nvSpPr>
        <p:spPr>
          <a:xfrm>
            <a:off x="842277" y="913858"/>
            <a:ext cx="1681316" cy="769441"/>
          </a:xfrm>
          <a:prstGeom prst="rect">
            <a:avLst/>
          </a:prstGeom>
          <a:noFill/>
        </p:spPr>
        <p:txBody>
          <a:bodyPr wrap="square" lIns="91440" tIns="45720" rIns="91440" bIns="45720" rtlCol="0" anchor="t">
            <a:spAutoFit/>
          </a:bodyPr>
          <a:lstStyle/>
          <a:p>
            <a:r>
              <a:rPr lang="en-GB" sz="4400" dirty="0"/>
              <a:t>4)</a:t>
            </a:r>
          </a:p>
        </p:txBody>
      </p:sp>
    </p:spTree>
    <p:extLst>
      <p:ext uri="{BB962C8B-B14F-4D97-AF65-F5344CB8AC3E}">
        <p14:creationId xmlns:p14="http://schemas.microsoft.com/office/powerpoint/2010/main" val="3315390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44CE24D-CBA8-39E3-BBA7-C3F8B6D6BACB}"/>
              </a:ext>
            </a:extLst>
          </p:cNvPr>
          <p:cNvSpPr txBox="1"/>
          <p:nvPr/>
        </p:nvSpPr>
        <p:spPr>
          <a:xfrm>
            <a:off x="4559300" y="5219700"/>
            <a:ext cx="1231900" cy="400110"/>
          </a:xfrm>
          <a:prstGeom prst="rect">
            <a:avLst/>
          </a:prstGeom>
          <a:noFill/>
        </p:spPr>
        <p:txBody>
          <a:bodyPr wrap="square" rtlCol="0">
            <a:spAutoFit/>
          </a:bodyPr>
          <a:lstStyle/>
          <a:p>
            <a:r>
              <a:rPr lang="en-GB" sz="2000"/>
              <a:t>9</a:t>
            </a:r>
          </a:p>
        </p:txBody>
      </p:sp>
      <p:pic>
        <p:nvPicPr>
          <p:cNvPr id="9" name="Picture 8">
            <a:extLst>
              <a:ext uri="{FF2B5EF4-FFF2-40B4-BE49-F238E27FC236}">
                <a16:creationId xmlns:a16="http://schemas.microsoft.com/office/drawing/2014/main" id="{EB90A693-3A53-2AA5-8551-BA20E0E77256}"/>
              </a:ext>
            </a:extLst>
          </p:cNvPr>
          <p:cNvPicPr>
            <a:picLocks noChangeAspect="1"/>
          </p:cNvPicPr>
          <p:nvPr/>
        </p:nvPicPr>
        <p:blipFill>
          <a:blip r:embed="rId2">
            <a:clrChange>
              <a:clrFrom>
                <a:srgbClr val="FFFFFF"/>
              </a:clrFrom>
              <a:clrTo>
                <a:srgbClr val="FFFFFF">
                  <a:alpha val="0"/>
                </a:srgbClr>
              </a:clrTo>
            </a:clrChange>
          </a:blip>
          <a:srcRect t="13915"/>
          <a:stretch/>
        </p:blipFill>
        <p:spPr>
          <a:xfrm>
            <a:off x="1730246" y="906366"/>
            <a:ext cx="9161321" cy="4550537"/>
          </a:xfrm>
          <a:prstGeom prst="rect">
            <a:avLst/>
          </a:prstGeom>
        </p:spPr>
      </p:pic>
      <p:pic>
        <p:nvPicPr>
          <p:cNvPr id="11" name="Picture 10">
            <a:extLst>
              <a:ext uri="{FF2B5EF4-FFF2-40B4-BE49-F238E27FC236}">
                <a16:creationId xmlns:a16="http://schemas.microsoft.com/office/drawing/2014/main" id="{733C03C0-7D3F-588C-E0A8-1B29784A7BFC}"/>
              </a:ext>
            </a:extLst>
          </p:cNvPr>
          <p:cNvPicPr>
            <a:picLocks noChangeAspect="1"/>
          </p:cNvPicPr>
          <p:nvPr/>
        </p:nvPicPr>
        <p:blipFill>
          <a:blip r:embed="rId3"/>
          <a:srcRect t="53319"/>
          <a:stretch/>
        </p:blipFill>
        <p:spPr>
          <a:xfrm>
            <a:off x="4447222" y="5651499"/>
            <a:ext cx="4319454" cy="479775"/>
          </a:xfrm>
          <a:prstGeom prst="rect">
            <a:avLst/>
          </a:prstGeom>
        </p:spPr>
      </p:pic>
      <p:sp>
        <p:nvSpPr>
          <p:cNvPr id="12" name="TextBox 11">
            <a:extLst>
              <a:ext uri="{FF2B5EF4-FFF2-40B4-BE49-F238E27FC236}">
                <a16:creationId xmlns:a16="http://schemas.microsoft.com/office/drawing/2014/main" id="{4803521D-1BCF-3449-67C8-6C0D8CEBD95B}"/>
              </a:ext>
            </a:extLst>
          </p:cNvPr>
          <p:cNvSpPr txBox="1"/>
          <p:nvPr/>
        </p:nvSpPr>
        <p:spPr>
          <a:xfrm>
            <a:off x="5382577" y="231994"/>
            <a:ext cx="8473440" cy="707886"/>
          </a:xfrm>
          <a:prstGeom prst="rect">
            <a:avLst/>
          </a:prstGeom>
          <a:noFill/>
        </p:spPr>
        <p:txBody>
          <a:bodyPr wrap="square" rtlCol="0">
            <a:spAutoFit/>
          </a:bodyPr>
          <a:lstStyle/>
          <a:p>
            <a:r>
              <a:rPr lang="en-GB" sz="4000"/>
              <a:t>Maths</a:t>
            </a:r>
          </a:p>
        </p:txBody>
      </p:sp>
      <p:sp>
        <p:nvSpPr>
          <p:cNvPr id="13" name="Rectangle 12">
            <a:extLst>
              <a:ext uri="{FF2B5EF4-FFF2-40B4-BE49-F238E27FC236}">
                <a16:creationId xmlns:a16="http://schemas.microsoft.com/office/drawing/2014/main" id="{8D76D9D8-DA51-4E85-2FE0-667DDBF14C01}"/>
              </a:ext>
            </a:extLst>
          </p:cNvPr>
          <p:cNvSpPr/>
          <p:nvPr/>
        </p:nvSpPr>
        <p:spPr>
          <a:xfrm>
            <a:off x="3623159" y="5161155"/>
            <a:ext cx="6602580" cy="9701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ANSWER</a:t>
            </a:r>
          </a:p>
        </p:txBody>
      </p:sp>
      <p:sp>
        <p:nvSpPr>
          <p:cNvPr id="14" name="TextBox 13">
            <a:extLst>
              <a:ext uri="{FF2B5EF4-FFF2-40B4-BE49-F238E27FC236}">
                <a16:creationId xmlns:a16="http://schemas.microsoft.com/office/drawing/2014/main" id="{F9C00126-FC92-431B-D89A-8F871DA9A6AA}"/>
              </a:ext>
            </a:extLst>
          </p:cNvPr>
          <p:cNvSpPr txBox="1"/>
          <p:nvPr/>
        </p:nvSpPr>
        <p:spPr>
          <a:xfrm>
            <a:off x="994677" y="1066258"/>
            <a:ext cx="1681316" cy="769441"/>
          </a:xfrm>
          <a:prstGeom prst="rect">
            <a:avLst/>
          </a:prstGeom>
          <a:noFill/>
        </p:spPr>
        <p:txBody>
          <a:bodyPr wrap="square" lIns="91440" tIns="45720" rIns="91440" bIns="45720" rtlCol="0" anchor="t">
            <a:spAutoFit/>
          </a:bodyPr>
          <a:lstStyle/>
          <a:p>
            <a:r>
              <a:rPr lang="en-GB" sz="4400" dirty="0"/>
              <a:t>5)</a:t>
            </a:r>
          </a:p>
        </p:txBody>
      </p:sp>
    </p:spTree>
    <p:extLst>
      <p:ext uri="{BB962C8B-B14F-4D97-AF65-F5344CB8AC3E}">
        <p14:creationId xmlns:p14="http://schemas.microsoft.com/office/powerpoint/2010/main" val="2606519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BB36390-D40D-3629-1874-9B7425458A39}"/>
              </a:ext>
            </a:extLst>
          </p:cNvPr>
          <p:cNvSpPr>
            <a:spLocks noChangeArrowheads="1"/>
          </p:cNvSpPr>
          <p:nvPr/>
        </p:nvSpPr>
        <p:spPr bwMode="auto">
          <a:xfrm>
            <a:off x="970935" y="1492335"/>
            <a:ext cx="1073928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Which statement correctly compares prokaryotic and eukaryotic cells?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A) Prokaryotic cells have mitochondria, but eukaryotic cells do not.</a:t>
            </a:r>
            <a:br>
              <a:rPr kumimoji="0" lang="en-US" altLang="en-US" sz="2400" b="0" i="0" u="none" strike="noStrike" cap="none" normalizeH="0" baseline="0">
                <a:ln>
                  <a:noFill/>
                </a:ln>
                <a:solidFill>
                  <a:schemeClr val="tx1"/>
                </a:solidFill>
                <a:effectLst/>
                <a:latin typeface="Arial" panose="020B0604020202020204" pitchFamily="34" charset="0"/>
              </a:rPr>
            </a:br>
            <a:r>
              <a:rPr kumimoji="0" lang="en-US" altLang="en-US" sz="2400" b="0" i="0" u="none" strike="noStrike" cap="none" normalizeH="0" baseline="0">
                <a:ln>
                  <a:noFill/>
                </a:ln>
                <a:solidFill>
                  <a:schemeClr val="tx1"/>
                </a:solidFill>
                <a:effectLst/>
                <a:latin typeface="Arial" panose="020B0604020202020204" pitchFamily="34" charset="0"/>
              </a:rPr>
              <a:t>B) Eukaryotic cells lack genetic material.</a:t>
            </a:r>
            <a:br>
              <a:rPr kumimoji="0" lang="en-US" altLang="en-US" sz="2400" b="0" i="0" u="none" strike="noStrike" cap="none" normalizeH="0" baseline="0">
                <a:ln>
                  <a:noFill/>
                </a:ln>
                <a:solidFill>
                  <a:schemeClr val="tx1"/>
                </a:solidFill>
                <a:effectLst/>
                <a:latin typeface="Arial" panose="020B0604020202020204" pitchFamily="34" charset="0"/>
              </a:rPr>
            </a:br>
            <a:r>
              <a:rPr kumimoji="0" lang="en-US" altLang="en-US" sz="2400" b="0" i="0" u="none" strike="noStrike" cap="none" normalizeH="0" baseline="0">
                <a:ln>
                  <a:noFill/>
                </a:ln>
                <a:solidFill>
                  <a:schemeClr val="tx1"/>
                </a:solidFill>
                <a:effectLst/>
                <a:latin typeface="Arial" panose="020B0604020202020204" pitchFamily="34" charset="0"/>
              </a:rPr>
              <a:t>C) Prokaryotic cells store DNA in a nucleus.</a:t>
            </a:r>
            <a:br>
              <a:rPr kumimoji="0" lang="en-US" altLang="en-US" sz="2400" b="0" i="0" u="none" strike="noStrike" cap="none" normalizeH="0" baseline="0">
                <a:ln>
                  <a:noFill/>
                </a:ln>
                <a:solidFill>
                  <a:schemeClr val="tx1"/>
                </a:solidFill>
                <a:effectLst/>
                <a:latin typeface="Arial" panose="020B0604020202020204" pitchFamily="34" charset="0"/>
              </a:rPr>
            </a:br>
            <a:r>
              <a:rPr kumimoji="0" lang="en-US" altLang="en-US" sz="2400" b="0" i="0" u="none" strike="noStrike" cap="none" normalizeH="0" baseline="0">
                <a:ln>
                  <a:noFill/>
                </a:ln>
                <a:solidFill>
                  <a:schemeClr val="tx1"/>
                </a:solidFill>
                <a:effectLst/>
                <a:latin typeface="Arial" panose="020B0604020202020204" pitchFamily="34" charset="0"/>
              </a:rPr>
              <a:t>D) Eukaryotic cells have membrane-bound organelles; prokaryotic cells do not.</a:t>
            </a:r>
            <a:br>
              <a:rPr kumimoji="0" lang="en-US" altLang="en-US" sz="2400" b="0" i="0" u="none" strike="noStrike" cap="none" normalizeH="0" baseline="0">
                <a:ln>
                  <a:noFill/>
                </a:ln>
                <a:solidFill>
                  <a:schemeClr val="tx1"/>
                </a:solidFill>
                <a:effectLst/>
                <a:latin typeface="Arial" panose="020B0604020202020204" pitchFamily="34" charset="0"/>
              </a:rPr>
            </a:br>
            <a:r>
              <a:rPr kumimoji="0" lang="en-US" altLang="en-US" sz="2400" b="0" i="0" u="none" strike="noStrike" cap="none" normalizeH="0" baseline="0">
                <a:ln>
                  <a:noFill/>
                </a:ln>
                <a:solidFill>
                  <a:schemeClr val="tx1"/>
                </a:solidFill>
                <a:effectLst/>
                <a:latin typeface="Arial" panose="020B0604020202020204" pitchFamily="34" charset="0"/>
              </a:rPr>
              <a:t>E) Both types of cells are the same size and structure.</a:t>
            </a:r>
          </a:p>
        </p:txBody>
      </p:sp>
      <p:sp>
        <p:nvSpPr>
          <p:cNvPr id="7" name="TextBox 6">
            <a:extLst>
              <a:ext uri="{FF2B5EF4-FFF2-40B4-BE49-F238E27FC236}">
                <a16:creationId xmlns:a16="http://schemas.microsoft.com/office/drawing/2014/main" id="{837B5D18-EA5B-A4D9-69AD-D86EAD52CE62}"/>
              </a:ext>
            </a:extLst>
          </p:cNvPr>
          <p:cNvSpPr txBox="1"/>
          <p:nvPr/>
        </p:nvSpPr>
        <p:spPr>
          <a:xfrm>
            <a:off x="4615660" y="334436"/>
            <a:ext cx="8473440" cy="646331"/>
          </a:xfrm>
          <a:prstGeom prst="rect">
            <a:avLst/>
          </a:prstGeom>
          <a:noFill/>
        </p:spPr>
        <p:txBody>
          <a:bodyPr wrap="square" rtlCol="0">
            <a:spAutoFit/>
          </a:bodyPr>
          <a:lstStyle/>
          <a:p>
            <a:r>
              <a:rPr lang="en-GB" sz="3600"/>
              <a:t>Biology</a:t>
            </a:r>
          </a:p>
        </p:txBody>
      </p:sp>
      <p:sp>
        <p:nvSpPr>
          <p:cNvPr id="12" name="TextBox 11">
            <a:extLst>
              <a:ext uri="{FF2B5EF4-FFF2-40B4-BE49-F238E27FC236}">
                <a16:creationId xmlns:a16="http://schemas.microsoft.com/office/drawing/2014/main" id="{5D6CCE01-A37F-D51D-1348-29CCF47B996A}"/>
              </a:ext>
            </a:extLst>
          </p:cNvPr>
          <p:cNvSpPr txBox="1"/>
          <p:nvPr/>
        </p:nvSpPr>
        <p:spPr>
          <a:xfrm>
            <a:off x="130277" y="1411218"/>
            <a:ext cx="1681316" cy="769441"/>
          </a:xfrm>
          <a:prstGeom prst="rect">
            <a:avLst/>
          </a:prstGeom>
          <a:noFill/>
        </p:spPr>
        <p:txBody>
          <a:bodyPr wrap="square" lIns="91440" tIns="45720" rIns="91440" bIns="45720" rtlCol="0" anchor="t">
            <a:spAutoFit/>
          </a:bodyPr>
          <a:lstStyle/>
          <a:p>
            <a:r>
              <a:rPr lang="en-GB" sz="4400" dirty="0"/>
              <a:t>6)</a:t>
            </a:r>
          </a:p>
        </p:txBody>
      </p:sp>
      <p:pic>
        <p:nvPicPr>
          <p:cNvPr id="14" name="Picture 13">
            <a:extLst>
              <a:ext uri="{FF2B5EF4-FFF2-40B4-BE49-F238E27FC236}">
                <a16:creationId xmlns:a16="http://schemas.microsoft.com/office/drawing/2014/main" id="{9EEDA08D-AADD-8B64-0FD1-92CEA1169496}"/>
              </a:ext>
            </a:extLst>
          </p:cNvPr>
          <p:cNvPicPr>
            <a:picLocks noChangeAspect="1"/>
          </p:cNvPicPr>
          <p:nvPr/>
        </p:nvPicPr>
        <p:blipFill>
          <a:blip r:embed="rId2"/>
          <a:stretch>
            <a:fillRect/>
          </a:stretch>
        </p:blipFill>
        <p:spPr>
          <a:xfrm>
            <a:off x="2714625" y="5365665"/>
            <a:ext cx="6762750" cy="638175"/>
          </a:xfrm>
          <a:prstGeom prst="rect">
            <a:avLst/>
          </a:prstGeom>
        </p:spPr>
      </p:pic>
      <p:sp>
        <p:nvSpPr>
          <p:cNvPr id="10" name="Rectangle 9">
            <a:extLst>
              <a:ext uri="{FF2B5EF4-FFF2-40B4-BE49-F238E27FC236}">
                <a16:creationId xmlns:a16="http://schemas.microsoft.com/office/drawing/2014/main" id="{BD546928-F935-173D-57F2-D385412FC35D}"/>
              </a:ext>
            </a:extLst>
          </p:cNvPr>
          <p:cNvSpPr/>
          <p:nvPr/>
        </p:nvSpPr>
        <p:spPr>
          <a:xfrm>
            <a:off x="2531275" y="5199692"/>
            <a:ext cx="6946100" cy="9701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ANSWER</a:t>
            </a:r>
          </a:p>
        </p:txBody>
      </p:sp>
    </p:spTree>
    <p:extLst>
      <p:ext uri="{BB962C8B-B14F-4D97-AF65-F5344CB8AC3E}">
        <p14:creationId xmlns:p14="http://schemas.microsoft.com/office/powerpoint/2010/main" val="31151219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3680D3-8A41-CEA1-1EA3-6AA821C6BDDE}"/>
              </a:ext>
            </a:extLst>
          </p:cNvPr>
          <p:cNvPicPr>
            <a:picLocks noChangeAspect="1"/>
          </p:cNvPicPr>
          <p:nvPr/>
        </p:nvPicPr>
        <p:blipFill>
          <a:blip r:embed="rId2"/>
          <a:stretch>
            <a:fillRect/>
          </a:stretch>
        </p:blipFill>
        <p:spPr>
          <a:xfrm>
            <a:off x="3011487" y="5279945"/>
            <a:ext cx="5076825" cy="790575"/>
          </a:xfrm>
          <a:prstGeom prst="rect">
            <a:avLst/>
          </a:prstGeom>
        </p:spPr>
      </p:pic>
      <p:sp>
        <p:nvSpPr>
          <p:cNvPr id="5" name="TextBox 4">
            <a:extLst>
              <a:ext uri="{FF2B5EF4-FFF2-40B4-BE49-F238E27FC236}">
                <a16:creationId xmlns:a16="http://schemas.microsoft.com/office/drawing/2014/main" id="{438FA1A4-C032-5C93-D77F-3250C0123ED4}"/>
              </a:ext>
            </a:extLst>
          </p:cNvPr>
          <p:cNvSpPr txBox="1"/>
          <p:nvPr/>
        </p:nvSpPr>
        <p:spPr>
          <a:xfrm>
            <a:off x="1430163" y="787480"/>
            <a:ext cx="9704869" cy="3539430"/>
          </a:xfrm>
          <a:prstGeom prst="rect">
            <a:avLst/>
          </a:prstGeom>
          <a:noFill/>
        </p:spPr>
        <p:txBody>
          <a:bodyPr wrap="square">
            <a:spAutoFit/>
          </a:bodyPr>
          <a:lstStyle/>
          <a:p>
            <a:pPr>
              <a:buNone/>
            </a:pPr>
            <a:r>
              <a:rPr lang="en-GB" sz="2800" b="1"/>
              <a:t>Question:</a:t>
            </a:r>
            <a:br>
              <a:rPr lang="en-GB" sz="2800"/>
            </a:br>
            <a:r>
              <a:rPr lang="en-GB" sz="2800"/>
              <a:t>A kettle transfers 120,000 J of energy in 80 seconds. What is the power output?</a:t>
            </a:r>
          </a:p>
          <a:p>
            <a:pPr>
              <a:buNone/>
            </a:pPr>
            <a:r>
              <a:rPr lang="en-GB" sz="2800"/>
              <a:t>A) 960 W</a:t>
            </a:r>
            <a:br>
              <a:rPr lang="en-GB" sz="2800"/>
            </a:br>
            <a:r>
              <a:rPr lang="en-GB" sz="2800"/>
              <a:t>B) 1500 W</a:t>
            </a:r>
            <a:br>
              <a:rPr lang="en-GB" sz="2800"/>
            </a:br>
            <a:r>
              <a:rPr lang="en-GB" sz="2800"/>
              <a:t>C) 800 W</a:t>
            </a:r>
            <a:br>
              <a:rPr lang="en-GB" sz="2800"/>
            </a:br>
            <a:r>
              <a:rPr lang="en-GB" sz="2800"/>
              <a:t>D) 1000 W</a:t>
            </a:r>
            <a:br>
              <a:rPr lang="en-GB" sz="2800"/>
            </a:br>
            <a:r>
              <a:rPr lang="en-GB" sz="2800"/>
              <a:t>E) 120 W</a:t>
            </a:r>
          </a:p>
        </p:txBody>
      </p:sp>
      <p:sp>
        <p:nvSpPr>
          <p:cNvPr id="6" name="TextBox 5">
            <a:extLst>
              <a:ext uri="{FF2B5EF4-FFF2-40B4-BE49-F238E27FC236}">
                <a16:creationId xmlns:a16="http://schemas.microsoft.com/office/drawing/2014/main" id="{7CD32BA5-DF35-EDDD-C55B-9B709CD02BDA}"/>
              </a:ext>
            </a:extLst>
          </p:cNvPr>
          <p:cNvSpPr txBox="1"/>
          <p:nvPr/>
        </p:nvSpPr>
        <p:spPr>
          <a:xfrm>
            <a:off x="4567057" y="141149"/>
            <a:ext cx="8473440" cy="646331"/>
          </a:xfrm>
          <a:prstGeom prst="rect">
            <a:avLst/>
          </a:prstGeom>
          <a:noFill/>
        </p:spPr>
        <p:txBody>
          <a:bodyPr wrap="square" rtlCol="0">
            <a:spAutoFit/>
          </a:bodyPr>
          <a:lstStyle/>
          <a:p>
            <a:r>
              <a:rPr lang="en-GB" sz="3600"/>
              <a:t>Physics</a:t>
            </a:r>
          </a:p>
        </p:txBody>
      </p:sp>
      <p:sp>
        <p:nvSpPr>
          <p:cNvPr id="9" name="Rectangle 8">
            <a:extLst>
              <a:ext uri="{FF2B5EF4-FFF2-40B4-BE49-F238E27FC236}">
                <a16:creationId xmlns:a16="http://schemas.microsoft.com/office/drawing/2014/main" id="{F42EBA1C-34E0-9B58-F782-F17DAF8CA022}"/>
              </a:ext>
            </a:extLst>
          </p:cNvPr>
          <p:cNvSpPr/>
          <p:nvPr/>
        </p:nvSpPr>
        <p:spPr>
          <a:xfrm>
            <a:off x="2270821" y="5190172"/>
            <a:ext cx="6602580" cy="9701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ANSWER</a:t>
            </a:r>
          </a:p>
        </p:txBody>
      </p:sp>
      <p:sp>
        <p:nvSpPr>
          <p:cNvPr id="10" name="TextBox 9">
            <a:extLst>
              <a:ext uri="{FF2B5EF4-FFF2-40B4-BE49-F238E27FC236}">
                <a16:creationId xmlns:a16="http://schemas.microsoft.com/office/drawing/2014/main" id="{198F2FB0-A3FD-FCC4-1171-C93F01E55940}"/>
              </a:ext>
            </a:extLst>
          </p:cNvPr>
          <p:cNvSpPr txBox="1"/>
          <p:nvPr/>
        </p:nvSpPr>
        <p:spPr>
          <a:xfrm>
            <a:off x="589505" y="1057257"/>
            <a:ext cx="1681316" cy="769441"/>
          </a:xfrm>
          <a:prstGeom prst="rect">
            <a:avLst/>
          </a:prstGeom>
          <a:noFill/>
        </p:spPr>
        <p:txBody>
          <a:bodyPr wrap="square" lIns="91440" tIns="45720" rIns="91440" bIns="45720" rtlCol="0" anchor="t">
            <a:spAutoFit/>
          </a:bodyPr>
          <a:lstStyle/>
          <a:p>
            <a:r>
              <a:rPr lang="en-GB" sz="4400" dirty="0"/>
              <a:t>7)</a:t>
            </a:r>
          </a:p>
        </p:txBody>
      </p:sp>
    </p:spTree>
    <p:extLst>
      <p:ext uri="{BB962C8B-B14F-4D97-AF65-F5344CB8AC3E}">
        <p14:creationId xmlns:p14="http://schemas.microsoft.com/office/powerpoint/2010/main" val="2836547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D79F2EF2667347BDE8641E88A76DC6" ma:contentTypeVersion="13" ma:contentTypeDescription="Create a new document." ma:contentTypeScope="" ma:versionID="b152cf85091a384b653420e7501ddfd1">
  <xsd:schema xmlns:xsd="http://www.w3.org/2001/XMLSchema" xmlns:xs="http://www.w3.org/2001/XMLSchema" xmlns:p="http://schemas.microsoft.com/office/2006/metadata/properties" xmlns:ns2="58bd88ae-4527-4b87-ad7a-497bf294d1e1" xmlns:ns3="3ed2175d-f118-4ec9-9e6a-bd84420c6502" targetNamespace="http://schemas.microsoft.com/office/2006/metadata/properties" ma:root="true" ma:fieldsID="2b5dbf09e964122ef9c121279f8c946a" ns2:_="" ns3:_="">
    <xsd:import namespace="58bd88ae-4527-4b87-ad7a-497bf294d1e1"/>
    <xsd:import namespace="3ed2175d-f118-4ec9-9e6a-bd84420c65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d88ae-4527-4b87-ad7a-497bf294d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d2175d-f118-4ec9-9e6a-bd84420c65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F81354-6860-4517-B824-E5920B6A0BF6}">
  <ds:schemaRefs>
    <ds:schemaRef ds:uri="http://schemas.microsoft.com/sharepoint/v3/contenttype/forms"/>
  </ds:schemaRefs>
</ds:datastoreItem>
</file>

<file path=customXml/itemProps2.xml><?xml version="1.0" encoding="utf-8"?>
<ds:datastoreItem xmlns:ds="http://schemas.openxmlformats.org/officeDocument/2006/customXml" ds:itemID="{4CF3D17E-BF6E-451E-B545-7B8892E9B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d88ae-4527-4b87-ad7a-497bf294d1e1"/>
    <ds:schemaRef ds:uri="3ed2175d-f118-4ec9-9e6a-bd84420c65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B57D0D-69DB-462D-BFC7-7FBBD6D59D12}">
  <ds:schemaRefs>
    <ds:schemaRef ds:uri="http://purl.org/dc/elements/1.1/"/>
    <ds:schemaRef ds:uri="http://www.w3.org/XML/1998/namespace"/>
    <ds:schemaRef ds:uri="3ed2175d-f118-4ec9-9e6a-bd84420c6502"/>
    <ds:schemaRef ds:uri="http://purl.org/dc/dcmitype/"/>
    <ds:schemaRef ds:uri="http://schemas.microsoft.com/office/2006/metadata/properties"/>
    <ds:schemaRef ds:uri="58bd88ae-4527-4b87-ad7a-497bf294d1e1"/>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1813</Words>
  <Application>Microsoft Office PowerPoint</Application>
  <PresentationFormat>Widescreen</PresentationFormat>
  <Paragraphs>355</Paragraphs>
  <Slides>59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Aptos</vt:lpstr>
      <vt:lpstr>Aptos Display</vt:lpstr>
      <vt:lpstr>Arial</vt:lpstr>
      <vt:lpstr>Arial Black</vt:lpstr>
      <vt:lpstr>Calibri</vt:lpstr>
      <vt:lpstr>Courier New</vt:lpstr>
      <vt:lpstr>Open Sans</vt:lpstr>
      <vt:lpstr>Office Theme</vt:lpstr>
      <vt:lpstr>Year 10 Information Evening 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Well-Being </vt:lpstr>
      <vt:lpstr>Create a place to work </vt:lpstr>
      <vt:lpstr>PowerPoint Presentation</vt:lpstr>
      <vt:lpstr>PowerPoint Presentation</vt:lpstr>
      <vt:lpstr>PowerPoint Presentation</vt:lpstr>
      <vt:lpstr>Academic Review </vt:lpstr>
      <vt:lpstr>Target Grade </vt:lpstr>
      <vt:lpstr>Don’t put the lid on the jar … </vt:lpstr>
      <vt:lpstr>Your target is not the limit …</vt:lpstr>
      <vt:lpstr>Current Attainment</vt:lpstr>
      <vt:lpstr>IQ Groups </vt:lpstr>
      <vt:lpstr>IQ Groups </vt:lpstr>
      <vt:lpstr>Expected Grade </vt:lpstr>
      <vt:lpstr>Expected Grade </vt:lpstr>
      <vt:lpstr>Expected Grade </vt:lpstr>
      <vt:lpstr>Knowledge and Skills </vt:lpstr>
      <vt:lpstr>Revision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Retrieval Practice </vt:lpstr>
      <vt:lpstr>PowerPoint Presentation</vt:lpstr>
      <vt:lpstr>PowerPoint Presentation</vt:lpstr>
      <vt:lpstr>PowerPoint Presentation</vt:lpstr>
      <vt:lpstr>Questioning and Elaboration </vt:lpstr>
      <vt:lpstr>Interleaving</vt:lpstr>
      <vt:lpstr>Spaced Practice </vt:lpstr>
      <vt:lpstr>PowerPoint Presentation</vt:lpstr>
      <vt:lpstr>PowerPoint Presentation</vt:lpstr>
      <vt:lpstr>What is a good attendance for a student?</vt:lpstr>
      <vt:lpstr>Why is attendance important? </vt:lpstr>
      <vt:lpstr>What is my attendance target?</vt:lpstr>
      <vt:lpstr>PowerPoint Presentation</vt:lpstr>
      <vt:lpstr>PowerPoint Presentation</vt:lpstr>
      <vt:lpstr>PowerPoint Presentation</vt:lpstr>
      <vt:lpstr>Assessment Booklet </vt:lpstr>
      <vt:lpstr>Sports Hall</vt:lpstr>
      <vt:lpstr>Lecture Theatre </vt:lpstr>
      <vt:lpstr>Year 10 Team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Priddle</dc:creator>
  <cp:lastModifiedBy>Karen Williams</cp:lastModifiedBy>
  <cp:revision>27</cp:revision>
  <dcterms:created xsi:type="dcterms:W3CDTF">2025-05-19T16:44:46Z</dcterms:created>
  <dcterms:modified xsi:type="dcterms:W3CDTF">2025-05-21T19:24:08Z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0x010100FBD79F2EF2667347BDE8641E88A76DC6</vt:lpwstr>
  </property>
</Properties>
</file>