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88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3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50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3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98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88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97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6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6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55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4617-AB72-4075-BA18-9C6870291A4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E3F3D-FB18-41F3-A87C-C28653A13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1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331076"/>
          </a:xfrm>
        </p:spPr>
        <p:txBody>
          <a:bodyPr>
            <a:noAutofit/>
          </a:bodyPr>
          <a:lstStyle/>
          <a:p>
            <a:r>
              <a:rPr lang="en-GB" sz="1400" b="1" dirty="0" smtClean="0"/>
              <a:t>English Language Paper One – 80 marks; 1hr 45 mins</a:t>
            </a:r>
            <a:endParaRPr lang="en-GB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25636"/>
            <a:ext cx="6858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Q1</a:t>
            </a:r>
            <a:r>
              <a:rPr lang="en-GB" sz="1400" dirty="0" smtClean="0"/>
              <a:t> 	4 marks		5 </a:t>
            </a:r>
            <a:r>
              <a:rPr lang="en-GB" sz="1400" dirty="0" err="1" smtClean="0"/>
              <a:t>mins</a:t>
            </a:r>
            <a:endParaRPr lang="en-GB" sz="1400" dirty="0" smtClean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List four things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Stick to the lines they give you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Start each answer with the key word from the question (</a:t>
            </a:r>
            <a:r>
              <a:rPr lang="en-GB" sz="1400" i="1" dirty="0" smtClean="0"/>
              <a:t>Hale was…</a:t>
            </a:r>
            <a:r>
              <a:rPr lang="en-GB" sz="1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Write in full sentences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endParaRPr lang="en-GB" sz="2000" dirty="0" smtClean="0"/>
          </a:p>
          <a:p>
            <a:r>
              <a:rPr lang="en-GB" sz="2000" dirty="0" smtClean="0"/>
              <a:t>Q2 </a:t>
            </a:r>
            <a:r>
              <a:rPr lang="en-GB" sz="1400" dirty="0" smtClean="0"/>
              <a:t>	8 marks		10 </a:t>
            </a:r>
            <a:r>
              <a:rPr lang="en-GB" sz="1400" dirty="0" err="1" smtClean="0"/>
              <a:t>mins</a:t>
            </a:r>
            <a:r>
              <a:rPr lang="en-GB" sz="1400" dirty="0" smtClean="0"/>
              <a:t>	Language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Stick to the lines they give you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Two or three short paragraphs is enough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Pick out feature and quote (</a:t>
            </a:r>
            <a:r>
              <a:rPr lang="en-GB" sz="1400" i="1" dirty="0" smtClean="0"/>
              <a:t>The writer uses the simile “like a balloon”…</a:t>
            </a:r>
            <a:r>
              <a:rPr lang="en-GB" sz="1400" dirty="0" smtClean="0"/>
              <a:t>) </a:t>
            </a:r>
            <a:r>
              <a:rPr lang="en-GB" sz="1400" dirty="0" smtClean="0">
                <a:sym typeface="Wingdings" panose="05000000000000000000" pitchFamily="2" charset="2"/>
              </a:rPr>
              <a:t> analyse effects  repeat</a:t>
            </a:r>
          </a:p>
          <a:p>
            <a:endParaRPr lang="en-GB" sz="1400" dirty="0">
              <a:sym typeface="Wingdings" panose="05000000000000000000" pitchFamily="2" charset="2"/>
            </a:endParaRPr>
          </a:p>
          <a:p>
            <a:r>
              <a:rPr lang="en-GB" sz="1400" dirty="0" smtClean="0">
                <a:sym typeface="Wingdings" panose="05000000000000000000" pitchFamily="2" charset="2"/>
              </a:rPr>
              <a:t>Key language features to remember:</a:t>
            </a:r>
          </a:p>
          <a:p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89857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READ THE TEXT FIRST – spend at least 5 minutes reading the source and underlining key information</a:t>
            </a:r>
            <a:endParaRPr lang="en-GB" sz="1200" dirty="0"/>
          </a:p>
        </p:txBody>
      </p:sp>
      <p:graphicFrame>
        <p:nvGraphicFramePr>
          <p:cNvPr id="7" name="Table 122"/>
          <p:cNvGraphicFramePr/>
          <p:nvPr>
            <p:extLst>
              <p:ext uri="{D42A27DB-BD31-4B8C-83A1-F6EECF244321}">
                <p14:modId xmlns:p14="http://schemas.microsoft.com/office/powerpoint/2010/main" val="2050216977"/>
              </p:ext>
            </p:extLst>
          </p:nvPr>
        </p:nvGraphicFramePr>
        <p:xfrm>
          <a:off x="163574" y="4335351"/>
          <a:ext cx="3004169" cy="1544939"/>
        </p:xfrm>
        <a:graphic>
          <a:graphicData uri="http://schemas.openxmlformats.org/drawingml/2006/table">
            <a:tbl>
              <a:tblPr/>
              <a:tblGrid>
                <a:gridCol w="811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2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247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chemeClr val="tx1"/>
                          </a:solidFill>
                        </a:rPr>
                        <a:t>Noun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Names a thing 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247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chemeClr val="tx1"/>
                          </a:solidFill>
                        </a:rPr>
                        <a:t>Adjective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Describing word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Verb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Doing word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Adverb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Words that tell you how an action is performed (-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ly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words)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122"/>
          <p:cNvGraphicFramePr/>
          <p:nvPr>
            <p:extLst>
              <p:ext uri="{D42A27DB-BD31-4B8C-83A1-F6EECF244321}">
                <p14:modId xmlns:p14="http://schemas.microsoft.com/office/powerpoint/2010/main" val="1070636658"/>
              </p:ext>
            </p:extLst>
          </p:nvPr>
        </p:nvGraphicFramePr>
        <p:xfrm>
          <a:off x="3331026" y="4327072"/>
          <a:ext cx="3151416" cy="1560722"/>
        </p:xfrm>
        <a:graphic>
          <a:graphicData uri="http://schemas.openxmlformats.org/drawingml/2006/table">
            <a:tbl>
              <a:tblPr/>
              <a:tblGrid>
                <a:gridCol w="157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242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Simile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Like or as something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242">
                <a:tc>
                  <a:txBody>
                    <a:bodyPr/>
                    <a:lstStyle/>
                    <a:p>
                      <a:pPr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Metaphor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Is something else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Personification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Making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non-human thing seem human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Zoomorphic language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Person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/thing described as an animal</a:t>
                      </a: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716486"/>
            <a:ext cx="6858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Q3</a:t>
            </a:r>
            <a:r>
              <a:rPr lang="en-GB" sz="1200" dirty="0" smtClean="0"/>
              <a:t>	</a:t>
            </a:r>
            <a:r>
              <a:rPr lang="en-GB" sz="1400" dirty="0" smtClean="0"/>
              <a:t>8 marks		10 </a:t>
            </a:r>
            <a:r>
              <a:rPr lang="en-GB" sz="1400" dirty="0" err="1" smtClean="0"/>
              <a:t>mins</a:t>
            </a:r>
            <a:r>
              <a:rPr lang="en-GB" sz="1400" dirty="0" smtClean="0"/>
              <a:t>	Structure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 Why is the writer telling us this here?  This should be the basis of your answer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Three paragraphs:</a:t>
            </a:r>
          </a:p>
          <a:p>
            <a:pPr marL="800100" lvl="1" indent="-34290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Focus on what the writer focusses on at the beginning</a:t>
            </a:r>
          </a:p>
          <a:p>
            <a:pPr marL="800100" lvl="1" indent="-34290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Move on to something they focus on in the middle</a:t>
            </a:r>
          </a:p>
          <a:p>
            <a:pPr marL="800100" lvl="1" indent="-34290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Finish with how they end the extract</a:t>
            </a:r>
          </a:p>
          <a:p>
            <a:endParaRPr lang="en-GB" sz="1400" dirty="0" smtClean="0">
              <a:sym typeface="Wingdings" panose="05000000000000000000" pitchFamily="2" charset="2"/>
            </a:endParaRPr>
          </a:p>
          <a:p>
            <a:pPr marL="342900" indent="-34290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Must include some terminology (see list on next page) and quotations/references to the text.</a:t>
            </a:r>
            <a:endParaRPr lang="en-GB" sz="1200" dirty="0" smtClean="0">
              <a:sym typeface="Wingdings" panose="05000000000000000000" pitchFamily="2" charset="2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8489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31" y="0"/>
            <a:ext cx="6386512" cy="109401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Q3 Structure Terminology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27593"/>
              </p:ext>
            </p:extLst>
          </p:nvPr>
        </p:nvGraphicFramePr>
        <p:xfrm>
          <a:off x="269974" y="1239242"/>
          <a:ext cx="6359425" cy="50222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54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4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85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Types of Narrator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Omniscient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r>
                        <a:rPr lang="en-GB" sz="1400" baseline="30000" dirty="0">
                          <a:effectLst/>
                        </a:rPr>
                        <a:t>rd</a:t>
                      </a:r>
                      <a:r>
                        <a:rPr lang="en-GB" sz="1400" dirty="0">
                          <a:effectLst/>
                        </a:rPr>
                        <a:t> person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External narrator- knowledge of more than one character’s feelings (he).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8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First-person</a:t>
                      </a:r>
                      <a:r>
                        <a:rPr lang="en-GB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narrator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Told from a character’s perspective (I).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85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Narrative Styles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Linear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Events are told chronologically.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Non-Linear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in chronological order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Dual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Told from multiple perspectives.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Cyclical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Ends the same way it begins.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851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Structural Techniques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Atmosphere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</a:t>
                      </a:r>
                      <a:r>
                        <a:rPr lang="en-GB" sz="1400" dirty="0" smtClean="0">
                          <a:effectLst/>
                        </a:rPr>
                        <a:t>mood </a:t>
                      </a:r>
                      <a:r>
                        <a:rPr lang="en-GB" sz="1400" dirty="0">
                          <a:effectLst/>
                        </a:rPr>
                        <a:t>or tone set by the writer.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Climax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most intense or decisive point.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Dialogue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lines spoken by characters.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Exposition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Explaining background details.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Flashback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</a:t>
                      </a:r>
                      <a:r>
                        <a:rPr lang="en-GB" sz="1400" dirty="0" err="1">
                          <a:effectLst/>
                        </a:rPr>
                        <a:t>Analepsis</a:t>
                      </a:r>
                      <a:r>
                        <a:rPr lang="en-GB" sz="1400" dirty="0">
                          <a:effectLst/>
                        </a:rPr>
                        <a:t>) Presents past events.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Flash-forward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(Prolepsis) Presents future events.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Foreshadowing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Hints what is to come(can mislead).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Resolution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answer or solution to conflict.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Setting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 geographical/historical moment.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Shift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 switch or change of focus.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85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Tension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feeling of emotional strain.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06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5536"/>
            <a:ext cx="68580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Q4</a:t>
            </a:r>
            <a:r>
              <a:rPr lang="en-GB" sz="1400" dirty="0" smtClean="0"/>
              <a:t> 	20 marks		20 </a:t>
            </a:r>
            <a:r>
              <a:rPr lang="en-GB" sz="1400" dirty="0" err="1" smtClean="0"/>
              <a:t>mins</a:t>
            </a:r>
            <a:r>
              <a:rPr lang="en-GB" sz="1400" dirty="0" smtClean="0"/>
              <a:t>	</a:t>
            </a:r>
            <a:r>
              <a:rPr lang="en-GB" sz="1400" i="1" dirty="0" smtClean="0"/>
              <a:t>To what extent do you agree?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Always easier to agree with the statement (but you might find one small point to disagree in some way)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Need at least three large paragraphs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Can discuss writer’s use of language or structure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Use SEIZE to structure your paragraphs:</a:t>
            </a:r>
          </a:p>
          <a:p>
            <a:pPr marL="742950" lvl="1" indent="-285750">
              <a:buFontTx/>
              <a:buChar char="-"/>
            </a:pPr>
            <a:r>
              <a:rPr lang="en-GB" sz="1400" dirty="0" smtClean="0"/>
              <a:t>Statement (I agree…)</a:t>
            </a:r>
          </a:p>
          <a:p>
            <a:pPr marL="742950" lvl="1" indent="-285750">
              <a:buFontTx/>
              <a:buChar char="-"/>
            </a:pPr>
            <a:r>
              <a:rPr lang="en-GB" sz="1400" dirty="0" smtClean="0"/>
              <a:t>Evidence (Quotation)</a:t>
            </a:r>
          </a:p>
          <a:p>
            <a:pPr marL="742950" lvl="1" indent="-285750">
              <a:buFontTx/>
              <a:buChar char="-"/>
            </a:pPr>
            <a:r>
              <a:rPr lang="en-GB" sz="1400" dirty="0" smtClean="0"/>
              <a:t>Inference (This suggests…)</a:t>
            </a:r>
          </a:p>
          <a:p>
            <a:pPr marL="742950" lvl="1" indent="-285750">
              <a:buFontTx/>
              <a:buChar char="-"/>
            </a:pPr>
            <a:r>
              <a:rPr lang="en-GB" sz="1400" dirty="0" smtClean="0"/>
              <a:t>Zoom in (on a particular word or phrase)</a:t>
            </a:r>
          </a:p>
          <a:p>
            <a:pPr marL="742950" lvl="1" indent="-285750">
              <a:buFontTx/>
              <a:buChar char="-"/>
            </a:pPr>
            <a:r>
              <a:rPr lang="en-GB" sz="1400" dirty="0" smtClean="0"/>
              <a:t>Effect (on the reader </a:t>
            </a:r>
            <a:r>
              <a:rPr lang="en-GB" sz="1400" dirty="0" smtClean="0">
                <a:sym typeface="Wingdings" panose="05000000000000000000" pitchFamily="2" charset="2"/>
              </a:rPr>
              <a:t> link this back to the question)</a:t>
            </a:r>
          </a:p>
          <a:p>
            <a:pPr marL="742950" lvl="1" indent="-285750">
              <a:buFontTx/>
              <a:buChar char="-"/>
            </a:pPr>
            <a:endParaRPr lang="en-GB" sz="1400" dirty="0">
              <a:sym typeface="Wingdings" panose="05000000000000000000" pitchFamily="2" charset="2"/>
            </a:endParaRPr>
          </a:p>
          <a:p>
            <a:pPr marL="742950" lvl="1" indent="-28575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Repeat</a:t>
            </a: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2000" dirty="0" smtClean="0"/>
              <a:t>Q5</a:t>
            </a:r>
            <a:r>
              <a:rPr lang="en-GB" sz="1400" dirty="0" smtClean="0"/>
              <a:t>	40 marks		45 </a:t>
            </a:r>
            <a:r>
              <a:rPr lang="en-GB" sz="1400" dirty="0" err="1" smtClean="0"/>
              <a:t>mins</a:t>
            </a:r>
            <a:r>
              <a:rPr lang="en-GB" sz="1400" dirty="0" smtClean="0"/>
              <a:t>	Creative writing – description or story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Stick to the task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Spend at least five minutes planning (in detail) </a:t>
            </a:r>
            <a:r>
              <a:rPr lang="en-GB" sz="1400" dirty="0" smtClean="0">
                <a:sym typeface="Wingdings" panose="05000000000000000000" pitchFamily="2" charset="2"/>
              </a:rPr>
              <a:t> you must know how it ends before you start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You can get top marks with two pages (this gives you more time to plan and edit)</a:t>
            </a:r>
          </a:p>
          <a:p>
            <a:pPr marL="342900" indent="-34290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Show off your vocabulary and ability to use language features (be a bit ‘arty’)</a:t>
            </a:r>
          </a:p>
          <a:p>
            <a:pPr marL="342900" indent="-34290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Vary your sentence lengths and starters</a:t>
            </a:r>
          </a:p>
          <a:p>
            <a:pPr marL="342900" indent="-34290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For top marks you need to show off a range of accurate punctuation</a:t>
            </a:r>
          </a:p>
          <a:p>
            <a:pPr marL="342900" indent="-34290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Do something interesting with your structure (start at the end, cyclical, repeat certain words or phrases throughout your writing)</a:t>
            </a:r>
          </a:p>
          <a:p>
            <a:pPr marL="342900" indent="-342900">
              <a:buFontTx/>
              <a:buChar char="-"/>
            </a:pPr>
            <a:r>
              <a:rPr lang="en-GB" sz="1400" dirty="0" smtClean="0">
                <a:sym typeface="Wingdings" panose="05000000000000000000" pitchFamily="2" charset="2"/>
              </a:rPr>
              <a:t>Spend at least 5 </a:t>
            </a:r>
            <a:r>
              <a:rPr lang="en-GB" sz="1400" dirty="0" err="1" smtClean="0">
                <a:sym typeface="Wingdings" panose="05000000000000000000" pitchFamily="2" charset="2"/>
              </a:rPr>
              <a:t>mins</a:t>
            </a:r>
            <a:r>
              <a:rPr lang="en-GB" sz="1400" dirty="0" smtClean="0">
                <a:sym typeface="Wingdings" panose="05000000000000000000" pitchFamily="2" charset="2"/>
              </a:rPr>
              <a:t> checking spellings, punctuation (apostrophes) and homophones (there/their/they’re)</a:t>
            </a:r>
          </a:p>
          <a:p>
            <a:pPr marL="342900" indent="-342900">
              <a:buFontTx/>
              <a:buChar char="-"/>
            </a:pPr>
            <a:endParaRPr lang="en-GB" sz="20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  <a:p>
            <a:endParaRPr lang="en-GB" sz="2000" dirty="0" smtClean="0"/>
          </a:p>
          <a:p>
            <a:endParaRPr lang="en-GB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0956"/>
              </p:ext>
            </p:extLst>
          </p:nvPr>
        </p:nvGraphicFramePr>
        <p:xfrm>
          <a:off x="261255" y="6567354"/>
          <a:ext cx="6270174" cy="325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5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69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Writing a Description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Writing</a:t>
                      </a:r>
                      <a:r>
                        <a:rPr lang="en-GB" sz="1400" baseline="0" dirty="0" smtClean="0"/>
                        <a:t> a Story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223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 smtClean="0"/>
                        <a:t>Paint a picture for</a:t>
                      </a:r>
                      <a:r>
                        <a:rPr lang="en-GB" sz="1400" baseline="0" dirty="0" smtClean="0"/>
                        <a:t> the reader </a:t>
                      </a:r>
                      <a:endParaRPr lang="en-GB" sz="1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 smtClean="0"/>
                        <a:t>Five senses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 smtClean="0"/>
                        <a:t>Imagery (similes, metaphors)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 smtClean="0"/>
                        <a:t>Create an atmosphere</a:t>
                      </a:r>
                      <a:r>
                        <a:rPr lang="en-GB" sz="1400" baseline="0" dirty="0" smtClean="0"/>
                        <a:t> through your choice of language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baseline="0" dirty="0" smtClean="0"/>
                        <a:t>Focus on the small details – not just a building but a door, and some windows, and a roof, and a crack in the plaster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baseline="0" dirty="0" smtClean="0"/>
                        <a:t>Show don’t tell – not ‘she was messy’ but ‘a rippling blanket of forms and receipts covered every inch of her antique mahogany desk’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 smtClean="0"/>
                        <a:t>Keep it simple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 smtClean="0"/>
                        <a:t>You don’t have time to tell a whole life-story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 smtClean="0"/>
                        <a:t>Pick</a:t>
                      </a:r>
                      <a:r>
                        <a:rPr lang="en-GB" sz="1400" baseline="0" dirty="0" smtClean="0"/>
                        <a:t> a small event and turn it into something worth reading about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baseline="0" dirty="0" smtClean="0"/>
                        <a:t>Do something with your structure (start at the end, include a flashback, use a recurring image or phrase, jump straight into action)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baseline="0" dirty="0" smtClean="0"/>
                        <a:t>Avoid using too much dialogue (if any)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51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363</Words>
  <Application>Microsoft Office PowerPoint</Application>
  <PresentationFormat>A4 Paper (210x297 mm)</PresentationFormat>
  <Paragraphs>117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English Language Paper One – 80 marks; 1hr 45 mins</vt:lpstr>
      <vt:lpstr>Q3 Structure Terminology</vt:lpstr>
      <vt:lpstr>PowerPoint Presentation</vt:lpstr>
    </vt:vector>
  </TitlesOfParts>
  <Company>The Hayling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Paper One – 80 marks; 1hr 45 mins</dc:title>
  <dc:creator>Jonathan Pomfret</dc:creator>
  <cp:lastModifiedBy>Burkes T</cp:lastModifiedBy>
  <cp:revision>5</cp:revision>
  <dcterms:created xsi:type="dcterms:W3CDTF">2018-06-04T15:18:12Z</dcterms:created>
  <dcterms:modified xsi:type="dcterms:W3CDTF">2018-11-25T15:36:20Z</dcterms:modified>
</cp:coreProperties>
</file>