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8" d="100"/>
          <a:sy n="48" d="100"/>
        </p:scale>
        <p:origin x="235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44617-AB72-4075-BA18-9C6870291A41}" type="datetimeFigureOut">
              <a:rPr lang="en-GB" smtClean="0"/>
              <a:t>25/11/2018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E3F3D-FB18-41F3-A87C-C28653A133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2889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44617-AB72-4075-BA18-9C6870291A41}" type="datetimeFigureOut">
              <a:rPr lang="en-GB" smtClean="0"/>
              <a:t>25/11/2018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E3F3D-FB18-41F3-A87C-C28653A133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2432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761060" y="761294"/>
            <a:ext cx="831354" cy="1212567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5212" y="761294"/>
            <a:ext cx="2410122" cy="1212567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44617-AB72-4075-BA18-9C6870291A41}" type="datetimeFigureOut">
              <a:rPr lang="en-GB" smtClean="0"/>
              <a:t>25/11/2018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E3F3D-FB18-41F3-A87C-C28653A133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6507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44617-AB72-4075-BA18-9C6870291A41}" type="datetimeFigureOut">
              <a:rPr lang="en-GB" smtClean="0"/>
              <a:t>25/11/2018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E3F3D-FB18-41F3-A87C-C28653A133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2633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44617-AB72-4075-BA18-9C6870291A41}" type="datetimeFigureOut">
              <a:rPr lang="en-GB" smtClean="0"/>
              <a:t>25/11/2018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E3F3D-FB18-41F3-A87C-C28653A133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4983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5212" y="3808766"/>
            <a:ext cx="1620738" cy="907820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71675" y="3808766"/>
            <a:ext cx="1620739" cy="907820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44617-AB72-4075-BA18-9C6870291A41}" type="datetimeFigureOut">
              <a:rPr lang="en-GB" smtClean="0"/>
              <a:t>25/11/2018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E3F3D-FB18-41F3-A87C-C28653A133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210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44617-AB72-4075-BA18-9C6870291A41}" type="datetimeFigureOut">
              <a:rPr lang="en-GB" smtClean="0"/>
              <a:t>25/11/2018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E3F3D-FB18-41F3-A87C-C28653A133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6885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44617-AB72-4075-BA18-9C6870291A41}" type="datetimeFigureOut">
              <a:rPr lang="en-GB" smtClean="0"/>
              <a:t>25/11/2018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E3F3D-FB18-41F3-A87C-C28653A133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2976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44617-AB72-4075-BA18-9C6870291A41}" type="datetimeFigureOut">
              <a:rPr lang="en-GB" smtClean="0"/>
              <a:t>25/11/2018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E3F3D-FB18-41F3-A87C-C28653A133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0768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44617-AB72-4075-BA18-9C6870291A41}" type="datetimeFigureOut">
              <a:rPr lang="en-GB" smtClean="0"/>
              <a:t>25/11/2018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E3F3D-FB18-41F3-A87C-C28653A133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160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44617-AB72-4075-BA18-9C6870291A41}" type="datetimeFigureOut">
              <a:rPr lang="en-GB" smtClean="0"/>
              <a:t>25/11/2018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E3F3D-FB18-41F3-A87C-C28653A133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7559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444617-AB72-4075-BA18-9C6870291A41}" type="datetimeFigureOut">
              <a:rPr lang="en-GB" smtClean="0"/>
              <a:t>25/11/2018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FE3F3D-FB18-41F3-A87C-C28653A133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7316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6858000" cy="331076"/>
          </a:xfrm>
        </p:spPr>
        <p:txBody>
          <a:bodyPr>
            <a:noAutofit/>
          </a:bodyPr>
          <a:lstStyle/>
          <a:p>
            <a:r>
              <a:rPr lang="en-GB" sz="1400" b="1" dirty="0" smtClean="0"/>
              <a:t>English Language Paper One – 80 marks; 1hr 45 mins</a:t>
            </a:r>
            <a:endParaRPr lang="en-GB" sz="1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0" y="925636"/>
            <a:ext cx="685800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Q1</a:t>
            </a:r>
            <a:r>
              <a:rPr lang="en-GB" sz="1400" dirty="0" smtClean="0"/>
              <a:t> 	4 marks		5 </a:t>
            </a:r>
            <a:r>
              <a:rPr lang="en-GB" sz="1400" dirty="0" err="1" smtClean="0"/>
              <a:t>mins</a:t>
            </a:r>
            <a:endParaRPr lang="en-GB" sz="1400" dirty="0" smtClean="0"/>
          </a:p>
          <a:p>
            <a:pPr marL="285750" indent="-285750">
              <a:buFontTx/>
              <a:buChar char="-"/>
            </a:pPr>
            <a:r>
              <a:rPr lang="en-GB" sz="1400" dirty="0" smtClean="0"/>
              <a:t>List four things</a:t>
            </a:r>
          </a:p>
          <a:p>
            <a:pPr marL="285750" indent="-285750">
              <a:buFontTx/>
              <a:buChar char="-"/>
            </a:pPr>
            <a:r>
              <a:rPr lang="en-GB" sz="1400" dirty="0" smtClean="0"/>
              <a:t>Stick to the lines they give you</a:t>
            </a:r>
          </a:p>
          <a:p>
            <a:pPr marL="285750" indent="-285750">
              <a:buFontTx/>
              <a:buChar char="-"/>
            </a:pPr>
            <a:r>
              <a:rPr lang="en-GB" sz="1400" dirty="0" smtClean="0"/>
              <a:t>Start each answer with the key word from the question (</a:t>
            </a:r>
            <a:r>
              <a:rPr lang="en-GB" sz="1400" i="1" dirty="0" smtClean="0"/>
              <a:t>Hale was…</a:t>
            </a:r>
            <a:r>
              <a:rPr lang="en-GB" sz="1400" dirty="0" smtClean="0"/>
              <a:t>)</a:t>
            </a:r>
          </a:p>
          <a:p>
            <a:pPr marL="285750" indent="-285750">
              <a:buFontTx/>
              <a:buChar char="-"/>
            </a:pPr>
            <a:r>
              <a:rPr lang="en-GB" sz="1400" dirty="0" smtClean="0"/>
              <a:t>Write in full sentences</a:t>
            </a:r>
          </a:p>
          <a:p>
            <a:pPr marL="285750" indent="-285750">
              <a:buFontTx/>
              <a:buChar char="-"/>
            </a:pPr>
            <a:endParaRPr lang="en-GB" sz="1400" dirty="0"/>
          </a:p>
          <a:p>
            <a:endParaRPr lang="en-GB" sz="2000" dirty="0" smtClean="0"/>
          </a:p>
          <a:p>
            <a:r>
              <a:rPr lang="en-GB" sz="2000" dirty="0" smtClean="0"/>
              <a:t>Q2 </a:t>
            </a:r>
            <a:r>
              <a:rPr lang="en-GB" sz="1400" dirty="0" smtClean="0"/>
              <a:t>	8 marks		10 </a:t>
            </a:r>
            <a:r>
              <a:rPr lang="en-GB" sz="1400" dirty="0" err="1" smtClean="0"/>
              <a:t>mins</a:t>
            </a:r>
            <a:r>
              <a:rPr lang="en-GB" sz="1400" dirty="0" smtClean="0"/>
              <a:t>	Language</a:t>
            </a:r>
          </a:p>
          <a:p>
            <a:pPr marL="285750" indent="-285750">
              <a:buFontTx/>
              <a:buChar char="-"/>
            </a:pPr>
            <a:r>
              <a:rPr lang="en-GB" sz="1400" dirty="0" smtClean="0"/>
              <a:t>Stick to the lines they give you</a:t>
            </a:r>
          </a:p>
          <a:p>
            <a:pPr marL="285750" indent="-285750">
              <a:buFontTx/>
              <a:buChar char="-"/>
            </a:pPr>
            <a:r>
              <a:rPr lang="en-GB" sz="1400" dirty="0" smtClean="0"/>
              <a:t>Two or three short paragraphs is enough</a:t>
            </a:r>
          </a:p>
          <a:p>
            <a:pPr marL="285750" indent="-285750">
              <a:buFontTx/>
              <a:buChar char="-"/>
            </a:pPr>
            <a:r>
              <a:rPr lang="en-GB" sz="1400" dirty="0" smtClean="0"/>
              <a:t>Pick out feature and quote (</a:t>
            </a:r>
            <a:r>
              <a:rPr lang="en-GB" sz="1400" i="1" dirty="0" smtClean="0"/>
              <a:t>The writer uses the simile “like a balloon”…</a:t>
            </a:r>
            <a:r>
              <a:rPr lang="en-GB" sz="1400" dirty="0" smtClean="0"/>
              <a:t>) </a:t>
            </a:r>
            <a:r>
              <a:rPr lang="en-GB" sz="1400" dirty="0" smtClean="0">
                <a:sym typeface="Wingdings" panose="05000000000000000000" pitchFamily="2" charset="2"/>
              </a:rPr>
              <a:t> analyse effects  repeat</a:t>
            </a:r>
          </a:p>
          <a:p>
            <a:endParaRPr lang="en-GB" sz="1400" dirty="0">
              <a:sym typeface="Wingdings" panose="05000000000000000000" pitchFamily="2" charset="2"/>
            </a:endParaRPr>
          </a:p>
          <a:p>
            <a:r>
              <a:rPr lang="en-GB" sz="1400" dirty="0" smtClean="0">
                <a:sym typeface="Wingdings" panose="05000000000000000000" pitchFamily="2" charset="2"/>
              </a:rPr>
              <a:t>Key language features to remember:</a:t>
            </a:r>
          </a:p>
          <a:p>
            <a:endParaRPr lang="en-GB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0" y="489857"/>
            <a:ext cx="685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READ THE TEXT FIRST – spend at least 5 minutes reading the source and underlining key information</a:t>
            </a:r>
            <a:endParaRPr lang="en-GB" sz="1200" dirty="0"/>
          </a:p>
        </p:txBody>
      </p:sp>
      <p:graphicFrame>
        <p:nvGraphicFramePr>
          <p:cNvPr id="7" name="Table 122"/>
          <p:cNvGraphicFramePr/>
          <p:nvPr>
            <p:extLst>
              <p:ext uri="{D42A27DB-BD31-4B8C-83A1-F6EECF244321}">
                <p14:modId xmlns:p14="http://schemas.microsoft.com/office/powerpoint/2010/main" val="2050216977"/>
              </p:ext>
            </p:extLst>
          </p:nvPr>
        </p:nvGraphicFramePr>
        <p:xfrm>
          <a:off x="163574" y="4335351"/>
          <a:ext cx="3004169" cy="1544939"/>
        </p:xfrm>
        <a:graphic>
          <a:graphicData uri="http://schemas.openxmlformats.org/drawingml/2006/table">
            <a:tbl>
              <a:tblPr/>
              <a:tblGrid>
                <a:gridCol w="8117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924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9247">
                <a:tc>
                  <a:txBody>
                    <a:bodyPr/>
                    <a:lstStyle/>
                    <a:p>
                      <a:pPr defTabSz="914400">
                        <a:tabLst>
                          <a:tab pos="914400" algn="l"/>
                        </a:tabLst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1200" dirty="0">
                          <a:solidFill>
                            <a:schemeClr val="tx1"/>
                          </a:solidFill>
                        </a:rPr>
                        <a:t>Noun</a:t>
                      </a: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Names a thing </a:t>
                      </a:r>
                    </a:p>
                  </a:txBody>
                  <a:tcPr marL="35719" marR="35719" marT="35719" marB="35719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9247">
                <a:tc>
                  <a:txBody>
                    <a:bodyPr/>
                    <a:lstStyle/>
                    <a:p>
                      <a:pPr defTabSz="914400">
                        <a:tabLst>
                          <a:tab pos="914400" algn="l"/>
                        </a:tabLst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1200" dirty="0">
                          <a:solidFill>
                            <a:schemeClr val="tx1"/>
                          </a:solidFill>
                        </a:rPr>
                        <a:t>Adjective</a:t>
                      </a: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Describing word</a:t>
                      </a:r>
                    </a:p>
                  </a:txBody>
                  <a:tcPr marL="35719" marR="35719" marT="35719" marB="35719" anchor="ctr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92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Verb</a:t>
                      </a: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Doing word</a:t>
                      </a:r>
                    </a:p>
                  </a:txBody>
                  <a:tcPr marL="35719" marR="35719" marT="35719" marB="35719" anchor="ctr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375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Adverb</a:t>
                      </a: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Words that tell you how an action is performed (-</a:t>
                      </a:r>
                      <a:r>
                        <a:rPr lang="en-GB" sz="1200" dirty="0" err="1" smtClean="0">
                          <a:solidFill>
                            <a:schemeClr val="tx1"/>
                          </a:solidFill>
                        </a:rPr>
                        <a:t>ly</a:t>
                      </a:r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 words)</a:t>
                      </a:r>
                      <a:endParaRPr sz="1200" dirty="0">
                        <a:solidFill>
                          <a:schemeClr val="tx1"/>
                        </a:solidFill>
                      </a:endParaRPr>
                    </a:p>
                  </a:txBody>
                  <a:tcPr marL="35719" marR="35719" marT="35719" marB="35719" anchor="ctr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8" name="Table 122"/>
          <p:cNvGraphicFramePr/>
          <p:nvPr>
            <p:extLst>
              <p:ext uri="{D42A27DB-BD31-4B8C-83A1-F6EECF244321}">
                <p14:modId xmlns:p14="http://schemas.microsoft.com/office/powerpoint/2010/main" val="1070636658"/>
              </p:ext>
            </p:extLst>
          </p:nvPr>
        </p:nvGraphicFramePr>
        <p:xfrm>
          <a:off x="3331026" y="4327072"/>
          <a:ext cx="3151416" cy="1560722"/>
        </p:xfrm>
        <a:graphic>
          <a:graphicData uri="http://schemas.openxmlformats.org/drawingml/2006/table">
            <a:tbl>
              <a:tblPr/>
              <a:tblGrid>
                <a:gridCol w="15757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57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1242">
                <a:tc>
                  <a:txBody>
                    <a:bodyPr/>
                    <a:lstStyle/>
                    <a:p>
                      <a:pPr defTabSz="914400">
                        <a:tabLst>
                          <a:tab pos="914400" algn="l"/>
                        </a:tabLst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Simile</a:t>
                      </a:r>
                      <a:endParaRPr sz="1200" dirty="0">
                        <a:solidFill>
                          <a:schemeClr val="tx1"/>
                        </a:solidFill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Like or as something</a:t>
                      </a:r>
                    </a:p>
                  </a:txBody>
                  <a:tcPr marL="35719" marR="35719" marT="35719" marB="35719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1242">
                <a:tc>
                  <a:txBody>
                    <a:bodyPr/>
                    <a:lstStyle/>
                    <a:p>
                      <a:pPr defTabSz="914400">
                        <a:tabLst>
                          <a:tab pos="914400" algn="l"/>
                        </a:tabLst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Metaphor</a:t>
                      </a:r>
                      <a:endParaRPr sz="1200" dirty="0">
                        <a:solidFill>
                          <a:schemeClr val="tx1"/>
                        </a:solidFill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Is something else</a:t>
                      </a:r>
                    </a:p>
                  </a:txBody>
                  <a:tcPr marL="35719" marR="35719" marT="35719" marB="35719" anchor="ctr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911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Personification</a:t>
                      </a: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Making</a:t>
                      </a:r>
                      <a:r>
                        <a:rPr lang="en-GB" sz="1200" baseline="0" dirty="0" smtClean="0">
                          <a:solidFill>
                            <a:schemeClr val="tx1"/>
                          </a:solidFill>
                        </a:rPr>
                        <a:t> non-human thing seem human</a:t>
                      </a:r>
                      <a:endParaRPr lang="en-GB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35719" marR="35719" marT="35719" marB="35719" anchor="ctr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911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Zoomorphic language</a:t>
                      </a: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Person</a:t>
                      </a:r>
                      <a:r>
                        <a:rPr lang="en-GB" sz="1200" baseline="0" dirty="0" smtClean="0">
                          <a:solidFill>
                            <a:schemeClr val="tx1"/>
                          </a:solidFill>
                        </a:rPr>
                        <a:t>/thing described as an animal</a:t>
                      </a:r>
                      <a:endParaRPr lang="en-GB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35719" marR="35719" marT="35719" marB="35719" anchor="ctr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0" y="6716486"/>
            <a:ext cx="6858000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Q3</a:t>
            </a:r>
            <a:r>
              <a:rPr lang="en-GB" sz="1200" dirty="0" smtClean="0"/>
              <a:t>	</a:t>
            </a:r>
            <a:r>
              <a:rPr lang="en-GB" sz="1400" dirty="0" smtClean="0"/>
              <a:t>8 marks		10 </a:t>
            </a:r>
            <a:r>
              <a:rPr lang="en-GB" sz="1400" dirty="0" err="1" smtClean="0"/>
              <a:t>mins</a:t>
            </a:r>
            <a:r>
              <a:rPr lang="en-GB" sz="1400" dirty="0" smtClean="0"/>
              <a:t>	Structure</a:t>
            </a:r>
          </a:p>
          <a:p>
            <a:pPr marL="285750" indent="-285750">
              <a:buFontTx/>
              <a:buChar char="-"/>
            </a:pPr>
            <a:r>
              <a:rPr lang="en-GB" sz="1400" dirty="0" smtClean="0">
                <a:sym typeface="Wingdings" panose="05000000000000000000" pitchFamily="2" charset="2"/>
              </a:rPr>
              <a:t> Why is the writer telling us this here?  This should be the basis of your answer</a:t>
            </a:r>
          </a:p>
          <a:p>
            <a:pPr marL="285750" indent="-285750">
              <a:buFontTx/>
              <a:buChar char="-"/>
            </a:pPr>
            <a:r>
              <a:rPr lang="en-GB" sz="1400" dirty="0" smtClean="0">
                <a:sym typeface="Wingdings" panose="05000000000000000000" pitchFamily="2" charset="2"/>
              </a:rPr>
              <a:t>Three paragraphs:</a:t>
            </a:r>
          </a:p>
          <a:p>
            <a:pPr marL="800100" lvl="1" indent="-342900">
              <a:buFontTx/>
              <a:buChar char="-"/>
            </a:pPr>
            <a:r>
              <a:rPr lang="en-GB" sz="1400" dirty="0" smtClean="0">
                <a:sym typeface="Wingdings" panose="05000000000000000000" pitchFamily="2" charset="2"/>
              </a:rPr>
              <a:t>Focus on what the writer focusses on at the beginning</a:t>
            </a:r>
          </a:p>
          <a:p>
            <a:pPr marL="800100" lvl="1" indent="-342900">
              <a:buFontTx/>
              <a:buChar char="-"/>
            </a:pPr>
            <a:r>
              <a:rPr lang="en-GB" sz="1400" dirty="0" smtClean="0">
                <a:sym typeface="Wingdings" panose="05000000000000000000" pitchFamily="2" charset="2"/>
              </a:rPr>
              <a:t>Move on to something they focus on in the middle</a:t>
            </a:r>
          </a:p>
          <a:p>
            <a:pPr marL="800100" lvl="1" indent="-342900">
              <a:buFontTx/>
              <a:buChar char="-"/>
            </a:pPr>
            <a:r>
              <a:rPr lang="en-GB" sz="1400" dirty="0" smtClean="0">
                <a:sym typeface="Wingdings" panose="05000000000000000000" pitchFamily="2" charset="2"/>
              </a:rPr>
              <a:t>Finish with how they end the extract</a:t>
            </a:r>
          </a:p>
          <a:p>
            <a:endParaRPr lang="en-GB" sz="1400" dirty="0" smtClean="0">
              <a:sym typeface="Wingdings" panose="05000000000000000000" pitchFamily="2" charset="2"/>
            </a:endParaRPr>
          </a:p>
          <a:p>
            <a:pPr marL="342900" indent="-342900">
              <a:buFontTx/>
              <a:buChar char="-"/>
            </a:pPr>
            <a:r>
              <a:rPr lang="en-GB" sz="1400" dirty="0" smtClean="0">
                <a:sym typeface="Wingdings" panose="05000000000000000000" pitchFamily="2" charset="2"/>
              </a:rPr>
              <a:t>Must include some terminology (see list on next page) and quotations/references to the text.</a:t>
            </a:r>
            <a:endParaRPr lang="en-GB" sz="1200" dirty="0" smtClean="0">
              <a:sym typeface="Wingdings" panose="05000000000000000000" pitchFamily="2" charset="2"/>
            </a:endParaRPr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8848912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231" y="0"/>
            <a:ext cx="6386512" cy="1094014"/>
          </a:xfrm>
        </p:spPr>
        <p:txBody>
          <a:bodyPr>
            <a:normAutofit/>
          </a:bodyPr>
          <a:lstStyle/>
          <a:p>
            <a:r>
              <a:rPr lang="en-GB" sz="2000" dirty="0" smtClean="0"/>
              <a:t>Q3 Structure Terminology</a:t>
            </a:r>
            <a:endParaRPr lang="en-GB" sz="2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027593"/>
              </p:ext>
            </p:extLst>
          </p:nvPr>
        </p:nvGraphicFramePr>
        <p:xfrm>
          <a:off x="269974" y="1239242"/>
          <a:ext cx="6359425" cy="502222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4547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046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18851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Types of Narrator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783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Omniscient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3</a:t>
                      </a:r>
                      <a:r>
                        <a:rPr lang="en-GB" sz="1400" baseline="30000" dirty="0">
                          <a:effectLst/>
                        </a:rPr>
                        <a:t>rd</a:t>
                      </a:r>
                      <a:r>
                        <a:rPr lang="en-GB" sz="1400" dirty="0">
                          <a:effectLst/>
                        </a:rPr>
                        <a:t> person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External narrator- knowledge of more than one character’s feelings (he).</a:t>
                      </a:r>
                      <a:endParaRPr lang="en-GB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783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First-person</a:t>
                      </a:r>
                      <a:r>
                        <a:rPr lang="en-GB" sz="14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narrator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Told from a character’s perspective (I).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8851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Narrative Styles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885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Linear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Events are told chronologically. 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885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Non-Linear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Not in chronological order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885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Dual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Told from multiple perspectives.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885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Cyclical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Ends the same way it begins. 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8851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Structural Techniques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885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Atmosphere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The </a:t>
                      </a:r>
                      <a:r>
                        <a:rPr lang="en-GB" sz="1400" dirty="0" smtClean="0">
                          <a:effectLst/>
                        </a:rPr>
                        <a:t>mood </a:t>
                      </a:r>
                      <a:r>
                        <a:rPr lang="en-GB" sz="1400" dirty="0">
                          <a:effectLst/>
                        </a:rPr>
                        <a:t>or tone set by the writer.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885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Climax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The most intense or decisive point.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885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Dialogue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The lines spoken by characters.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885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Exposition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Explaining background details.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885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Flashback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(</a:t>
                      </a:r>
                      <a:r>
                        <a:rPr lang="en-GB" sz="1400" dirty="0" err="1">
                          <a:effectLst/>
                        </a:rPr>
                        <a:t>Analepsis</a:t>
                      </a:r>
                      <a:r>
                        <a:rPr lang="en-GB" sz="1400" dirty="0">
                          <a:effectLst/>
                        </a:rPr>
                        <a:t>) Presents past events.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885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Flash-forward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(Prolepsis) Presents future events.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885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Foreshadowing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Hints what is to come(can mislead).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885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Resolution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The answer or solution to conflict. 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1885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Setting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A geographical/historical moment.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1885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Shift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A switch or change of focus.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1885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Tension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The feeling of emotional strain. 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7068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125536"/>
            <a:ext cx="6858000" cy="73558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Q4</a:t>
            </a:r>
            <a:r>
              <a:rPr lang="en-GB" sz="1400" dirty="0" smtClean="0"/>
              <a:t> 	20 marks		20 </a:t>
            </a:r>
            <a:r>
              <a:rPr lang="en-GB" sz="1400" dirty="0" err="1" smtClean="0"/>
              <a:t>mins</a:t>
            </a:r>
            <a:r>
              <a:rPr lang="en-GB" sz="1400" dirty="0" smtClean="0"/>
              <a:t>	</a:t>
            </a:r>
            <a:r>
              <a:rPr lang="en-GB" sz="1400" i="1" dirty="0" smtClean="0"/>
              <a:t>To what extent do you agree?</a:t>
            </a:r>
          </a:p>
          <a:p>
            <a:pPr marL="285750" indent="-285750">
              <a:buFontTx/>
              <a:buChar char="-"/>
            </a:pPr>
            <a:r>
              <a:rPr lang="en-GB" sz="1400" dirty="0" smtClean="0"/>
              <a:t>Always easier to agree with the statement (but you might find one small point to disagree in some way)</a:t>
            </a:r>
          </a:p>
          <a:p>
            <a:pPr marL="285750" indent="-285750">
              <a:buFontTx/>
              <a:buChar char="-"/>
            </a:pPr>
            <a:r>
              <a:rPr lang="en-GB" sz="1400" dirty="0" smtClean="0"/>
              <a:t>Need at least three large paragraphs</a:t>
            </a:r>
          </a:p>
          <a:p>
            <a:pPr marL="285750" indent="-285750">
              <a:buFontTx/>
              <a:buChar char="-"/>
            </a:pPr>
            <a:r>
              <a:rPr lang="en-GB" sz="1400" dirty="0" smtClean="0"/>
              <a:t>Can discuss writer’s use of language or structure</a:t>
            </a:r>
          </a:p>
          <a:p>
            <a:pPr marL="285750" indent="-285750">
              <a:buFontTx/>
              <a:buChar char="-"/>
            </a:pPr>
            <a:r>
              <a:rPr lang="en-GB" sz="1400" dirty="0" smtClean="0"/>
              <a:t>Use SEIZE to structure your paragraphs:</a:t>
            </a:r>
          </a:p>
          <a:p>
            <a:pPr marL="742950" lvl="1" indent="-285750">
              <a:buFontTx/>
              <a:buChar char="-"/>
            </a:pPr>
            <a:r>
              <a:rPr lang="en-GB" sz="1400" dirty="0" smtClean="0"/>
              <a:t>Statement (I agree…)</a:t>
            </a:r>
          </a:p>
          <a:p>
            <a:pPr marL="742950" lvl="1" indent="-285750">
              <a:buFontTx/>
              <a:buChar char="-"/>
            </a:pPr>
            <a:r>
              <a:rPr lang="en-GB" sz="1400" dirty="0" smtClean="0"/>
              <a:t>Evidence (Quotation)</a:t>
            </a:r>
          </a:p>
          <a:p>
            <a:pPr marL="742950" lvl="1" indent="-285750">
              <a:buFontTx/>
              <a:buChar char="-"/>
            </a:pPr>
            <a:r>
              <a:rPr lang="en-GB" sz="1400" dirty="0" smtClean="0"/>
              <a:t>Inference (This suggests…)</a:t>
            </a:r>
          </a:p>
          <a:p>
            <a:pPr marL="742950" lvl="1" indent="-285750">
              <a:buFontTx/>
              <a:buChar char="-"/>
            </a:pPr>
            <a:r>
              <a:rPr lang="en-GB" sz="1400" dirty="0" smtClean="0"/>
              <a:t>Zoom in (on a particular word or phrase)</a:t>
            </a:r>
          </a:p>
          <a:p>
            <a:pPr marL="742950" lvl="1" indent="-285750">
              <a:buFontTx/>
              <a:buChar char="-"/>
            </a:pPr>
            <a:r>
              <a:rPr lang="en-GB" sz="1400" dirty="0" smtClean="0"/>
              <a:t>Effect (on the reader </a:t>
            </a:r>
            <a:r>
              <a:rPr lang="en-GB" sz="1400" dirty="0" smtClean="0">
                <a:sym typeface="Wingdings" panose="05000000000000000000" pitchFamily="2" charset="2"/>
              </a:rPr>
              <a:t> link this back to the question)</a:t>
            </a:r>
          </a:p>
          <a:p>
            <a:pPr marL="742950" lvl="1" indent="-285750">
              <a:buFontTx/>
              <a:buChar char="-"/>
            </a:pPr>
            <a:endParaRPr lang="en-GB" sz="1400" dirty="0">
              <a:sym typeface="Wingdings" panose="05000000000000000000" pitchFamily="2" charset="2"/>
            </a:endParaRPr>
          </a:p>
          <a:p>
            <a:pPr marL="742950" lvl="1" indent="-285750">
              <a:buFontTx/>
              <a:buChar char="-"/>
            </a:pPr>
            <a:r>
              <a:rPr lang="en-GB" sz="1400" dirty="0" smtClean="0">
                <a:sym typeface="Wingdings" panose="05000000000000000000" pitchFamily="2" charset="2"/>
              </a:rPr>
              <a:t>Repeat</a:t>
            </a:r>
            <a:endParaRPr lang="en-GB" sz="1400" dirty="0" smtClean="0"/>
          </a:p>
          <a:p>
            <a:pPr marL="285750" indent="-285750">
              <a:buFontTx/>
              <a:buChar char="-"/>
            </a:pPr>
            <a:endParaRPr lang="en-GB" sz="1400" dirty="0" smtClean="0"/>
          </a:p>
          <a:p>
            <a:endParaRPr lang="en-GB" sz="1400" dirty="0"/>
          </a:p>
          <a:p>
            <a:endParaRPr lang="en-GB" sz="1400" dirty="0" smtClean="0"/>
          </a:p>
          <a:p>
            <a:r>
              <a:rPr lang="en-GB" sz="2000" dirty="0" smtClean="0"/>
              <a:t>Q5</a:t>
            </a:r>
            <a:r>
              <a:rPr lang="en-GB" sz="1400" dirty="0" smtClean="0"/>
              <a:t>	40 marks		45 </a:t>
            </a:r>
            <a:r>
              <a:rPr lang="en-GB" sz="1400" dirty="0" err="1" smtClean="0"/>
              <a:t>mins</a:t>
            </a:r>
            <a:r>
              <a:rPr lang="en-GB" sz="1400" dirty="0" smtClean="0"/>
              <a:t>	Creative writing – description or story</a:t>
            </a:r>
          </a:p>
          <a:p>
            <a:pPr marL="285750" indent="-285750">
              <a:buFontTx/>
              <a:buChar char="-"/>
            </a:pPr>
            <a:r>
              <a:rPr lang="en-GB" sz="1400" dirty="0" smtClean="0"/>
              <a:t>Stick to the task</a:t>
            </a:r>
          </a:p>
          <a:p>
            <a:pPr marL="285750" indent="-285750">
              <a:buFontTx/>
              <a:buChar char="-"/>
            </a:pPr>
            <a:r>
              <a:rPr lang="en-GB" sz="1400" dirty="0" smtClean="0"/>
              <a:t>Spend at least five minutes planning (in detail) </a:t>
            </a:r>
            <a:r>
              <a:rPr lang="en-GB" sz="1400" dirty="0" smtClean="0">
                <a:sym typeface="Wingdings" panose="05000000000000000000" pitchFamily="2" charset="2"/>
              </a:rPr>
              <a:t> you must know how it ends before you start</a:t>
            </a:r>
          </a:p>
          <a:p>
            <a:pPr marL="285750" indent="-285750">
              <a:buFontTx/>
              <a:buChar char="-"/>
            </a:pPr>
            <a:r>
              <a:rPr lang="en-GB" sz="1400" dirty="0" smtClean="0">
                <a:sym typeface="Wingdings" panose="05000000000000000000" pitchFamily="2" charset="2"/>
              </a:rPr>
              <a:t>You can get top marks with two pages (this gives you more time to plan and edit)</a:t>
            </a:r>
          </a:p>
          <a:p>
            <a:pPr marL="342900" indent="-342900">
              <a:buFontTx/>
              <a:buChar char="-"/>
            </a:pPr>
            <a:r>
              <a:rPr lang="en-GB" sz="1400" dirty="0" smtClean="0">
                <a:sym typeface="Wingdings" panose="05000000000000000000" pitchFamily="2" charset="2"/>
              </a:rPr>
              <a:t>Show off your vocabulary and ability to use language features (be a bit ‘arty’)</a:t>
            </a:r>
          </a:p>
          <a:p>
            <a:pPr marL="342900" indent="-342900">
              <a:buFontTx/>
              <a:buChar char="-"/>
            </a:pPr>
            <a:r>
              <a:rPr lang="en-GB" sz="1400" dirty="0" smtClean="0">
                <a:sym typeface="Wingdings" panose="05000000000000000000" pitchFamily="2" charset="2"/>
              </a:rPr>
              <a:t>Vary your sentence lengths and starters</a:t>
            </a:r>
          </a:p>
          <a:p>
            <a:pPr marL="342900" indent="-342900">
              <a:buFontTx/>
              <a:buChar char="-"/>
            </a:pPr>
            <a:r>
              <a:rPr lang="en-GB" sz="1400" dirty="0" smtClean="0">
                <a:sym typeface="Wingdings" panose="05000000000000000000" pitchFamily="2" charset="2"/>
              </a:rPr>
              <a:t>For top marks you need to show off a range of accurate punctuation</a:t>
            </a:r>
          </a:p>
          <a:p>
            <a:pPr marL="342900" indent="-342900">
              <a:buFontTx/>
              <a:buChar char="-"/>
            </a:pPr>
            <a:r>
              <a:rPr lang="en-GB" sz="1400" dirty="0" smtClean="0">
                <a:sym typeface="Wingdings" panose="05000000000000000000" pitchFamily="2" charset="2"/>
              </a:rPr>
              <a:t>Do something interesting with your structure (start at the end, cyclical, repeat certain words or phrases throughout your writing)</a:t>
            </a:r>
          </a:p>
          <a:p>
            <a:pPr marL="342900" indent="-342900">
              <a:buFontTx/>
              <a:buChar char="-"/>
            </a:pPr>
            <a:r>
              <a:rPr lang="en-GB" sz="1400" dirty="0" smtClean="0">
                <a:sym typeface="Wingdings" panose="05000000000000000000" pitchFamily="2" charset="2"/>
              </a:rPr>
              <a:t>Spend at least 5 </a:t>
            </a:r>
            <a:r>
              <a:rPr lang="en-GB" sz="1400" dirty="0" err="1" smtClean="0">
                <a:sym typeface="Wingdings" panose="05000000000000000000" pitchFamily="2" charset="2"/>
              </a:rPr>
              <a:t>mins</a:t>
            </a:r>
            <a:r>
              <a:rPr lang="en-GB" sz="1400" dirty="0" smtClean="0">
                <a:sym typeface="Wingdings" panose="05000000000000000000" pitchFamily="2" charset="2"/>
              </a:rPr>
              <a:t> checking spellings, punctuation (apostrophes) and homophones (there/their/they’re)</a:t>
            </a:r>
          </a:p>
          <a:p>
            <a:pPr marL="342900" indent="-342900">
              <a:buFontTx/>
              <a:buChar char="-"/>
            </a:pPr>
            <a:endParaRPr lang="en-GB" sz="2000" dirty="0" smtClean="0"/>
          </a:p>
          <a:p>
            <a:pPr marL="285750" indent="-285750">
              <a:buFontTx/>
              <a:buChar char="-"/>
            </a:pPr>
            <a:endParaRPr lang="en-GB" sz="1400" dirty="0"/>
          </a:p>
          <a:p>
            <a:endParaRPr lang="en-GB" sz="2000" dirty="0" smtClean="0"/>
          </a:p>
          <a:p>
            <a:endParaRPr lang="en-GB" sz="14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610956"/>
              </p:ext>
            </p:extLst>
          </p:nvPr>
        </p:nvGraphicFramePr>
        <p:xfrm>
          <a:off x="261255" y="6567354"/>
          <a:ext cx="6270174" cy="32529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350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350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7699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Writing a Description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Writing</a:t>
                      </a:r>
                      <a:r>
                        <a:rPr lang="en-GB" sz="1400" baseline="0" dirty="0" smtClean="0"/>
                        <a:t> a Story</a:t>
                      </a:r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5223"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GB" sz="1400" dirty="0" smtClean="0"/>
                        <a:t>Paint a picture for</a:t>
                      </a:r>
                      <a:r>
                        <a:rPr lang="en-GB" sz="1400" baseline="0" dirty="0" smtClean="0"/>
                        <a:t> the reader </a:t>
                      </a:r>
                      <a:endParaRPr lang="en-GB" sz="1400" dirty="0" smtClean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GB" sz="1400" dirty="0" smtClean="0"/>
                        <a:t>Five senses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GB" sz="1400" dirty="0" smtClean="0"/>
                        <a:t>Imagery (similes, metaphors)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GB" sz="1400" dirty="0" smtClean="0"/>
                        <a:t>Create an atmosphere</a:t>
                      </a:r>
                      <a:r>
                        <a:rPr lang="en-GB" sz="1400" baseline="0" dirty="0" smtClean="0"/>
                        <a:t> through your choice of language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GB" sz="1400" baseline="0" dirty="0" smtClean="0"/>
                        <a:t>Focus on the small details – not just a building but a door, and some windows, and a roof, and a crack in the plaster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GB" sz="1400" baseline="0" dirty="0" smtClean="0"/>
                        <a:t>Show don’t tell – not ‘she was messy’ but ‘a rippling blanket of forms and receipts covered every inch of her antique mahogany desk’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GB" sz="1400" dirty="0" smtClean="0"/>
                        <a:t>Keep it simple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GB" sz="1400" dirty="0" smtClean="0"/>
                        <a:t>You don’t have time to tell a whole life-story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GB" sz="1400" dirty="0" smtClean="0"/>
                        <a:t>Pick</a:t>
                      </a:r>
                      <a:r>
                        <a:rPr lang="en-GB" sz="1400" baseline="0" dirty="0" smtClean="0"/>
                        <a:t> a small event and turn it into something worth reading about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GB" sz="1400" baseline="0" dirty="0" smtClean="0"/>
                        <a:t>Do something with your structure (start at the end, include a flashback, use a recurring image or phrase, jump straight into action)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GB" sz="1400" baseline="0" dirty="0" smtClean="0"/>
                        <a:t>Avoid using too much dialogue (if any)</a:t>
                      </a:r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65192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363</Words>
  <Application>Microsoft Office PowerPoint</Application>
  <PresentationFormat>A4 Paper (210x297 mm)</PresentationFormat>
  <Paragraphs>117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Wingdings</vt:lpstr>
      <vt:lpstr>Office Theme</vt:lpstr>
      <vt:lpstr>English Language Paper One – 80 marks; 1hr 45 mins</vt:lpstr>
      <vt:lpstr>Q3 Structure Terminology</vt:lpstr>
      <vt:lpstr>PowerPoint Presentation</vt:lpstr>
    </vt:vector>
  </TitlesOfParts>
  <Company>The Hayling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Language Paper One – 80 marks; 1hr 45 mins</dc:title>
  <dc:creator>Jonathan Pomfret</dc:creator>
  <cp:lastModifiedBy>Burkes T</cp:lastModifiedBy>
  <cp:revision>5</cp:revision>
  <dcterms:created xsi:type="dcterms:W3CDTF">2018-06-04T15:18:12Z</dcterms:created>
  <dcterms:modified xsi:type="dcterms:W3CDTF">2018-11-25T15:36:20Z</dcterms:modified>
</cp:coreProperties>
</file>