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6" r:id="rId4"/>
    <p:sldId id="259" r:id="rId5"/>
    <p:sldId id="258"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F8425-B29B-4249-929A-74338D703A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1A1CDFC-E9EF-487C-92A8-51B9499F22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2F63FCB-FEAC-4948-9A48-93F44B4ED730}"/>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5" name="Footer Placeholder 4">
            <a:extLst>
              <a:ext uri="{FF2B5EF4-FFF2-40B4-BE49-F238E27FC236}">
                <a16:creationId xmlns:a16="http://schemas.microsoft.com/office/drawing/2014/main" id="{4585E47D-53BC-4851-B87C-13CD91FADC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095FDB-2D0E-4125-B407-1C764F246320}"/>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327470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7249B-434A-48DA-86F0-E44AE9F3DA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58C24E9-5FFE-46CD-BF18-82F7F0321B1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9B496F-3F77-4802-A1A4-CDB430BB3253}"/>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5" name="Footer Placeholder 4">
            <a:extLst>
              <a:ext uri="{FF2B5EF4-FFF2-40B4-BE49-F238E27FC236}">
                <a16:creationId xmlns:a16="http://schemas.microsoft.com/office/drawing/2014/main" id="{54BF42CF-C59A-4050-B60F-6BD13DD68A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9817F0-898D-4B93-B02F-54DDDDC3F6CC}"/>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2266712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0B3D7F-41BA-43FB-A7C2-8CC50A169B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A1DCF66-A4C3-4BDE-A2EE-08D1C4BB307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D35291-F067-44BD-A916-CAC36103526C}"/>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5" name="Footer Placeholder 4">
            <a:extLst>
              <a:ext uri="{FF2B5EF4-FFF2-40B4-BE49-F238E27FC236}">
                <a16:creationId xmlns:a16="http://schemas.microsoft.com/office/drawing/2014/main" id="{E4FA578C-E721-4BBF-85C8-4B15AA1739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D918FB-5E89-4DFE-9BA3-81DE485EA508}"/>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362702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4E114-48F0-46AE-ABE3-2D49D89C9E7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C7687B-B238-4174-92F8-B3D535C792B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4C2F8A-CED3-452F-AB64-381C3DC5AB42}"/>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5" name="Footer Placeholder 4">
            <a:extLst>
              <a:ext uri="{FF2B5EF4-FFF2-40B4-BE49-F238E27FC236}">
                <a16:creationId xmlns:a16="http://schemas.microsoft.com/office/drawing/2014/main" id="{6F4FDCA3-6065-4156-84A2-9DC2D767CD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AF38C3-170E-4B38-93B2-7418859EF9DB}"/>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3635501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3C2E8-5D0A-458D-B217-3C08905215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9242F24-5054-4F00-92B8-22989690C8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6054AC3-1FC5-496B-B7B6-5F1C660A7C81}"/>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5" name="Footer Placeholder 4">
            <a:extLst>
              <a:ext uri="{FF2B5EF4-FFF2-40B4-BE49-F238E27FC236}">
                <a16:creationId xmlns:a16="http://schemas.microsoft.com/office/drawing/2014/main" id="{8E817BB2-DEAD-495C-8B7D-D2777C3BA8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DACE64-9003-47D4-A838-A6D96AA5F072}"/>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337304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34938-F71B-46D5-9B10-DEBB99A61B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A0355D5-64DA-4605-B758-B0F03431342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048BD18-D400-4C70-B051-2F7D4347C2F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37726C6-11A0-41BA-AF28-962E6F4B27A4}"/>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6" name="Footer Placeholder 5">
            <a:extLst>
              <a:ext uri="{FF2B5EF4-FFF2-40B4-BE49-F238E27FC236}">
                <a16:creationId xmlns:a16="http://schemas.microsoft.com/office/drawing/2014/main" id="{B9E4CEA9-3DD0-46A4-94B4-B3B308B5F6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9862B5-7BCF-467A-BDC3-918A5855F2F5}"/>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160007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20D13-AF56-4B00-A37E-7EB7DFD5316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D1F42E-8249-4A5E-8428-A2B2FC23DF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F95E734-C37D-4971-9C28-627F11C4AD8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3C5D08-08F9-4AF2-A4D0-9B7238F64E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5528906-6BE6-430A-A0AA-5F4482D7E5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7AAE63D-86CA-4ADF-BA6F-A290D0557CEF}"/>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8" name="Footer Placeholder 7">
            <a:extLst>
              <a:ext uri="{FF2B5EF4-FFF2-40B4-BE49-F238E27FC236}">
                <a16:creationId xmlns:a16="http://schemas.microsoft.com/office/drawing/2014/main" id="{9BEE97F0-402F-4299-B4F7-CA0EC9B4C55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2A64B6A-C653-44BA-B872-7B332A41AA70}"/>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401071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35687-2ABD-4E7E-8D97-8F5029C2C8E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4582BE7-15BA-49FA-9CB4-7E9D4DB68680}"/>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4" name="Footer Placeholder 3">
            <a:extLst>
              <a:ext uri="{FF2B5EF4-FFF2-40B4-BE49-F238E27FC236}">
                <a16:creationId xmlns:a16="http://schemas.microsoft.com/office/drawing/2014/main" id="{864B3933-CEFC-445B-B284-01A3699AF2C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262339B-8A7B-4C76-99C8-AE84457F49F8}"/>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3618559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861E9B-CAB5-4354-A57D-E43C78936A37}"/>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3" name="Footer Placeholder 2">
            <a:extLst>
              <a:ext uri="{FF2B5EF4-FFF2-40B4-BE49-F238E27FC236}">
                <a16:creationId xmlns:a16="http://schemas.microsoft.com/office/drawing/2014/main" id="{D030702D-E71A-412C-B100-AF41D9237AE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F1128D-393A-462C-881F-8AC493255D8F}"/>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3542976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61EC-00E1-4390-8297-DDE38DF1A8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095A7F8-FAB4-488A-B5DF-A64C6E5DEE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AA85533-A2F3-4898-B523-E543B8AFB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5EDAB17-C7AE-4E33-B033-FFF9D21A7F75}"/>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6" name="Footer Placeholder 5">
            <a:extLst>
              <a:ext uri="{FF2B5EF4-FFF2-40B4-BE49-F238E27FC236}">
                <a16:creationId xmlns:a16="http://schemas.microsoft.com/office/drawing/2014/main" id="{50D00386-7A8B-44FB-94FC-C895971CCB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E86B28-95BA-40E3-A978-D2FCF2579242}"/>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3516969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B95F3-1217-462E-A7D1-0CC2AF4577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7D9CB3D-F2F6-494B-A017-1B2CBF205A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E68703F-F725-4BC9-8228-1D5821DE9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2FF73F9-FE1A-4DB0-9E9F-D529875A9DA0}"/>
              </a:ext>
            </a:extLst>
          </p:cNvPr>
          <p:cNvSpPr>
            <a:spLocks noGrp="1"/>
          </p:cNvSpPr>
          <p:nvPr>
            <p:ph type="dt" sz="half" idx="10"/>
          </p:nvPr>
        </p:nvSpPr>
        <p:spPr/>
        <p:txBody>
          <a:bodyPr/>
          <a:lstStyle/>
          <a:p>
            <a:fld id="{E253BB89-2DF2-4DE5-9C7C-0C67AF58C7C3}" type="datetimeFigureOut">
              <a:rPr lang="en-GB" smtClean="0"/>
              <a:t>10/09/2018</a:t>
            </a:fld>
            <a:endParaRPr lang="en-GB"/>
          </a:p>
        </p:txBody>
      </p:sp>
      <p:sp>
        <p:nvSpPr>
          <p:cNvPr id="6" name="Footer Placeholder 5">
            <a:extLst>
              <a:ext uri="{FF2B5EF4-FFF2-40B4-BE49-F238E27FC236}">
                <a16:creationId xmlns:a16="http://schemas.microsoft.com/office/drawing/2014/main" id="{B5AD0BF1-9F4C-4E3F-8690-79CD2C67C7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A49495-7CEB-49E3-84FD-4CE4155E5940}"/>
              </a:ext>
            </a:extLst>
          </p:cNvPr>
          <p:cNvSpPr>
            <a:spLocks noGrp="1"/>
          </p:cNvSpPr>
          <p:nvPr>
            <p:ph type="sldNum" sz="quarter" idx="12"/>
          </p:nvPr>
        </p:nvSpPr>
        <p:spPr/>
        <p:txBody>
          <a:bodyPr/>
          <a:lstStyle/>
          <a:p>
            <a:fld id="{163A3224-49A6-40BE-B348-F583E51F16DC}" type="slidenum">
              <a:rPr lang="en-GB" smtClean="0"/>
              <a:t>‹#›</a:t>
            </a:fld>
            <a:endParaRPr lang="en-GB"/>
          </a:p>
        </p:txBody>
      </p:sp>
    </p:spTree>
    <p:extLst>
      <p:ext uri="{BB962C8B-B14F-4D97-AF65-F5344CB8AC3E}">
        <p14:creationId xmlns:p14="http://schemas.microsoft.com/office/powerpoint/2010/main" val="1028015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2519D4-2558-47FB-88CD-542D20A164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E6CD06-B3BE-41D6-98D8-523FD35C62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67BEE4-3A9F-42C3-BCF0-B121AF8E4B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53BB89-2DF2-4DE5-9C7C-0C67AF58C7C3}" type="datetimeFigureOut">
              <a:rPr lang="en-GB" smtClean="0"/>
              <a:t>10/09/2018</a:t>
            </a:fld>
            <a:endParaRPr lang="en-GB"/>
          </a:p>
        </p:txBody>
      </p:sp>
      <p:sp>
        <p:nvSpPr>
          <p:cNvPr id="5" name="Footer Placeholder 4">
            <a:extLst>
              <a:ext uri="{FF2B5EF4-FFF2-40B4-BE49-F238E27FC236}">
                <a16:creationId xmlns:a16="http://schemas.microsoft.com/office/drawing/2014/main" id="{EAF4E7FA-4FD5-4CEF-8E59-72DCD7F6E2D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22F1E7C-7F4A-47EA-9396-1603826606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A3224-49A6-40BE-B348-F583E51F16DC}" type="slidenum">
              <a:rPr lang="en-GB" smtClean="0"/>
              <a:t>‹#›</a:t>
            </a:fld>
            <a:endParaRPr lang="en-GB"/>
          </a:p>
        </p:txBody>
      </p:sp>
    </p:spTree>
    <p:extLst>
      <p:ext uri="{BB962C8B-B14F-4D97-AF65-F5344CB8AC3E}">
        <p14:creationId xmlns:p14="http://schemas.microsoft.com/office/powerpoint/2010/main" val="3685293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7"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F8B4F8-4A8C-4F3D-969C-BD73B98D0C9F}"/>
              </a:ext>
            </a:extLst>
          </p:cNvPr>
          <p:cNvSpPr/>
          <p:nvPr/>
        </p:nvSpPr>
        <p:spPr>
          <a:xfrm>
            <a:off x="0" y="0"/>
            <a:ext cx="12192000" cy="858982"/>
          </a:xfrm>
          <a:prstGeom prst="rect">
            <a:avLst/>
          </a:prstGeom>
          <a:solidFill>
            <a:schemeClr val="accent2">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4800" u="sng" dirty="0">
                <a:effectLst>
                  <a:outerShdw blurRad="38100" dist="38100" dir="2700000" algn="tl">
                    <a:srgbClr val="000000">
                      <a:alpha val="43137"/>
                    </a:srgbClr>
                  </a:outerShdw>
                </a:effectLst>
                <a:latin typeface="Berlin Sans FB" panose="020E0602020502020306" pitchFamily="34" charset="0"/>
              </a:rPr>
              <a:t>5 a day: Literature</a:t>
            </a:r>
          </a:p>
        </p:txBody>
      </p:sp>
      <p:pic>
        <p:nvPicPr>
          <p:cNvPr id="5" name="Picture 7" descr="Image result for fruit and veg no background">
            <a:extLst>
              <a:ext uri="{FF2B5EF4-FFF2-40B4-BE49-F238E27FC236}">
                <a16:creationId xmlns:a16="http://schemas.microsoft.com/office/drawing/2014/main" id="{FB72D05F-98E4-44F6-8D09-6CFAB94E9BC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71460">
            <a:off x="10008426" y="-27649"/>
            <a:ext cx="2127915" cy="17732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Image result for fruit and veg no background">
            <a:extLst>
              <a:ext uri="{FF2B5EF4-FFF2-40B4-BE49-F238E27FC236}">
                <a16:creationId xmlns:a16="http://schemas.microsoft.com/office/drawing/2014/main" id="{05D4BE0C-8129-4654-B26D-ED1CCCBC9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2999" y="1091960"/>
            <a:ext cx="1109564" cy="1109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3" descr="Image result for fruit no background">
            <a:extLst>
              <a:ext uri="{FF2B5EF4-FFF2-40B4-BE49-F238E27FC236}">
                <a16:creationId xmlns:a16="http://schemas.microsoft.com/office/drawing/2014/main" id="{A55E2819-1652-4FD9-B9FE-CD8A426D6B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6018" y="2465047"/>
            <a:ext cx="780701" cy="10461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6" descr="Image result for vegetable no background">
            <a:extLst>
              <a:ext uri="{FF2B5EF4-FFF2-40B4-BE49-F238E27FC236}">
                <a16:creationId xmlns:a16="http://schemas.microsoft.com/office/drawing/2014/main" id="{46BB8544-572F-41DA-9FD6-634004996C9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4716" y="3498062"/>
            <a:ext cx="1011127" cy="9714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Image result for vegetable no background">
            <a:extLst>
              <a:ext uri="{FF2B5EF4-FFF2-40B4-BE49-F238E27FC236}">
                <a16:creationId xmlns:a16="http://schemas.microsoft.com/office/drawing/2014/main" id="{2DC17E07-DB58-4A0F-B1C0-75EA533181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1513" y="4806680"/>
            <a:ext cx="981050" cy="9810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1" descr="Image result for vegetable no background">
            <a:extLst>
              <a:ext uri="{FF2B5EF4-FFF2-40B4-BE49-F238E27FC236}">
                <a16:creationId xmlns:a16="http://schemas.microsoft.com/office/drawing/2014/main" id="{1A957CD1-0BB5-42FF-86AF-38D77FA50BD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1416" y="5738001"/>
            <a:ext cx="918863" cy="99605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2E6E6549-16AE-4109-AB60-1228A2974735}"/>
              </a:ext>
            </a:extLst>
          </p:cNvPr>
          <p:cNvSpPr txBox="1"/>
          <p:nvPr/>
        </p:nvSpPr>
        <p:spPr>
          <a:xfrm>
            <a:off x="2695843" y="1408976"/>
            <a:ext cx="7150671" cy="461665"/>
          </a:xfrm>
          <a:prstGeom prst="rect">
            <a:avLst/>
          </a:prstGeom>
          <a:noFill/>
          <a:ln>
            <a:solidFill>
              <a:schemeClr val="tx1"/>
            </a:solidFill>
          </a:ln>
          <a:effectLst>
            <a:glow rad="101600">
              <a:schemeClr val="accent2">
                <a:satMod val="175000"/>
                <a:alpha val="40000"/>
              </a:schemeClr>
            </a:glow>
          </a:effectLst>
        </p:spPr>
        <p:txBody>
          <a:bodyPr wrap="square" rtlCol="0">
            <a:spAutoFit/>
          </a:bodyPr>
          <a:lstStyle/>
          <a:p>
            <a:r>
              <a:rPr lang="en-GB" sz="2400" dirty="0">
                <a:latin typeface="Berlin Sans FB" panose="020E0602020502020306" pitchFamily="34" charset="0"/>
              </a:rPr>
              <a:t>List 4 ways the </a:t>
            </a:r>
            <a:r>
              <a:rPr lang="en-GB" sz="2400" b="1" u="sng" dirty="0">
                <a:latin typeface="Berlin Sans FB" panose="020E0602020502020306" pitchFamily="34" charset="0"/>
              </a:rPr>
              <a:t>theme</a:t>
            </a:r>
            <a:r>
              <a:rPr lang="en-GB" sz="2400" dirty="0">
                <a:latin typeface="Berlin Sans FB" panose="020E0602020502020306" pitchFamily="34" charset="0"/>
              </a:rPr>
              <a:t> of </a:t>
            </a:r>
            <a:r>
              <a:rPr lang="en-GB" sz="2400" i="1" dirty="0">
                <a:latin typeface="Berlin Sans FB" panose="020E0602020502020306" pitchFamily="34" charset="0"/>
              </a:rPr>
              <a:t>isolation </a:t>
            </a:r>
            <a:r>
              <a:rPr lang="en-GB" sz="2400" dirty="0">
                <a:latin typeface="Berlin Sans FB" panose="020E0602020502020306" pitchFamily="34" charset="0"/>
              </a:rPr>
              <a:t>is illustrated in ACC.</a:t>
            </a:r>
          </a:p>
        </p:txBody>
      </p:sp>
      <p:sp>
        <p:nvSpPr>
          <p:cNvPr id="13" name="TextBox 12">
            <a:extLst>
              <a:ext uri="{FF2B5EF4-FFF2-40B4-BE49-F238E27FC236}">
                <a16:creationId xmlns:a16="http://schemas.microsoft.com/office/drawing/2014/main" id="{0E6F385A-1F1A-4267-828A-7B13A78D508F}"/>
              </a:ext>
            </a:extLst>
          </p:cNvPr>
          <p:cNvSpPr txBox="1"/>
          <p:nvPr/>
        </p:nvSpPr>
        <p:spPr>
          <a:xfrm>
            <a:off x="1888307" y="1341035"/>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1</a:t>
            </a:r>
          </a:p>
        </p:txBody>
      </p:sp>
      <p:sp>
        <p:nvSpPr>
          <p:cNvPr id="14" name="TextBox 13">
            <a:extLst>
              <a:ext uri="{FF2B5EF4-FFF2-40B4-BE49-F238E27FC236}">
                <a16:creationId xmlns:a16="http://schemas.microsoft.com/office/drawing/2014/main" id="{969339BB-865D-49ED-BA45-A032686628CA}"/>
              </a:ext>
            </a:extLst>
          </p:cNvPr>
          <p:cNvSpPr txBox="1"/>
          <p:nvPr/>
        </p:nvSpPr>
        <p:spPr>
          <a:xfrm>
            <a:off x="2197868" y="2652706"/>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2</a:t>
            </a:r>
          </a:p>
        </p:txBody>
      </p:sp>
      <p:sp>
        <p:nvSpPr>
          <p:cNvPr id="15" name="TextBox 14">
            <a:extLst>
              <a:ext uri="{FF2B5EF4-FFF2-40B4-BE49-F238E27FC236}">
                <a16:creationId xmlns:a16="http://schemas.microsoft.com/office/drawing/2014/main" id="{48EE0447-2E7A-4B36-B094-9746303124BF}"/>
              </a:ext>
            </a:extLst>
          </p:cNvPr>
          <p:cNvSpPr txBox="1"/>
          <p:nvPr/>
        </p:nvSpPr>
        <p:spPr>
          <a:xfrm>
            <a:off x="919928" y="3528597"/>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3</a:t>
            </a:r>
          </a:p>
        </p:txBody>
      </p:sp>
      <p:sp>
        <p:nvSpPr>
          <p:cNvPr id="16" name="TextBox 15">
            <a:extLst>
              <a:ext uri="{FF2B5EF4-FFF2-40B4-BE49-F238E27FC236}">
                <a16:creationId xmlns:a16="http://schemas.microsoft.com/office/drawing/2014/main" id="{E42E2CA2-DA2F-46CC-91CD-1D52E2486D3F}"/>
              </a:ext>
            </a:extLst>
          </p:cNvPr>
          <p:cNvSpPr txBox="1"/>
          <p:nvPr/>
        </p:nvSpPr>
        <p:spPr>
          <a:xfrm>
            <a:off x="1888307" y="4955055"/>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4</a:t>
            </a:r>
          </a:p>
        </p:txBody>
      </p:sp>
      <p:sp>
        <p:nvSpPr>
          <p:cNvPr id="17" name="TextBox 16">
            <a:extLst>
              <a:ext uri="{FF2B5EF4-FFF2-40B4-BE49-F238E27FC236}">
                <a16:creationId xmlns:a16="http://schemas.microsoft.com/office/drawing/2014/main" id="{627F267E-7055-4907-B302-A919329AA32B}"/>
              </a:ext>
            </a:extLst>
          </p:cNvPr>
          <p:cNvSpPr txBox="1"/>
          <p:nvPr/>
        </p:nvSpPr>
        <p:spPr>
          <a:xfrm>
            <a:off x="640416" y="5900309"/>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5</a:t>
            </a:r>
          </a:p>
        </p:txBody>
      </p:sp>
      <p:sp>
        <p:nvSpPr>
          <p:cNvPr id="18" name="TextBox 17">
            <a:extLst>
              <a:ext uri="{FF2B5EF4-FFF2-40B4-BE49-F238E27FC236}">
                <a16:creationId xmlns:a16="http://schemas.microsoft.com/office/drawing/2014/main" id="{F04A9F11-4CCD-4111-9A29-CFE29B4EB473}"/>
              </a:ext>
            </a:extLst>
          </p:cNvPr>
          <p:cNvSpPr txBox="1"/>
          <p:nvPr/>
        </p:nvSpPr>
        <p:spPr>
          <a:xfrm>
            <a:off x="3140420" y="2291110"/>
            <a:ext cx="7431104" cy="1200329"/>
          </a:xfrm>
          <a:prstGeom prst="rect">
            <a:avLst/>
          </a:prstGeom>
          <a:noFill/>
          <a:ln>
            <a:solidFill>
              <a:schemeClr val="tx1"/>
            </a:solidFill>
          </a:ln>
          <a:effectLst>
            <a:glow rad="101600">
              <a:schemeClr val="accent3">
                <a:satMod val="175000"/>
                <a:alpha val="40000"/>
              </a:schemeClr>
            </a:glow>
          </a:effectLst>
        </p:spPr>
        <p:txBody>
          <a:bodyPr wrap="square" rtlCol="0">
            <a:spAutoFit/>
          </a:bodyPr>
          <a:lstStyle/>
          <a:p>
            <a:r>
              <a:rPr lang="en-GB" sz="2400" dirty="0">
                <a:latin typeface="Berlin Sans FB" panose="020E0602020502020306" pitchFamily="34" charset="0"/>
              </a:rPr>
              <a:t>What does the adjective “squiffy” mean? Who is referred to in this way? List 3 things you know about this character. </a:t>
            </a:r>
          </a:p>
        </p:txBody>
      </p:sp>
      <p:sp>
        <p:nvSpPr>
          <p:cNvPr id="19" name="TextBox 18">
            <a:extLst>
              <a:ext uri="{FF2B5EF4-FFF2-40B4-BE49-F238E27FC236}">
                <a16:creationId xmlns:a16="http://schemas.microsoft.com/office/drawing/2014/main" id="{1E6F3D37-8293-4125-92B0-66C48837BF5F}"/>
              </a:ext>
            </a:extLst>
          </p:cNvPr>
          <p:cNvSpPr txBox="1"/>
          <p:nvPr/>
        </p:nvSpPr>
        <p:spPr>
          <a:xfrm>
            <a:off x="2087781" y="3798439"/>
            <a:ext cx="9729036" cy="830997"/>
          </a:xfrm>
          <a:prstGeom prst="rect">
            <a:avLst/>
          </a:prstGeom>
          <a:noFill/>
          <a:ln>
            <a:solidFill>
              <a:schemeClr val="tx1"/>
            </a:solidFill>
          </a:ln>
          <a:effectLst>
            <a:glow rad="101600">
              <a:schemeClr val="accent6">
                <a:satMod val="175000"/>
                <a:alpha val="40000"/>
              </a:schemeClr>
            </a:glow>
          </a:effectLst>
        </p:spPr>
        <p:txBody>
          <a:bodyPr wrap="square" rtlCol="0">
            <a:spAutoFit/>
          </a:bodyPr>
          <a:lstStyle/>
          <a:p>
            <a:r>
              <a:rPr lang="en-GB" sz="2400" dirty="0">
                <a:latin typeface="Berlin Sans FB" panose="020E0602020502020306" pitchFamily="34" charset="0"/>
              </a:rPr>
              <a:t>Both Dickens and Shakespeare use </a:t>
            </a:r>
            <a:r>
              <a:rPr lang="en-GB" sz="2400" b="1" u="sng" dirty="0">
                <a:latin typeface="Berlin Sans FB" panose="020E0602020502020306" pitchFamily="34" charset="0"/>
              </a:rPr>
              <a:t>antithesis</a:t>
            </a:r>
            <a:r>
              <a:rPr lang="en-GB" sz="2400" dirty="0">
                <a:latin typeface="Berlin Sans FB" panose="020E0602020502020306" pitchFamily="34" charset="0"/>
              </a:rPr>
              <a:t> in their texts. Write down one quote from each text in which it is used. What is the effect in each one?</a:t>
            </a:r>
          </a:p>
        </p:txBody>
      </p:sp>
      <p:sp>
        <p:nvSpPr>
          <p:cNvPr id="20" name="TextBox 19">
            <a:extLst>
              <a:ext uri="{FF2B5EF4-FFF2-40B4-BE49-F238E27FC236}">
                <a16:creationId xmlns:a16="http://schemas.microsoft.com/office/drawing/2014/main" id="{D8FA8E60-DD46-495A-8E65-6F92FC8DB23E}"/>
              </a:ext>
            </a:extLst>
          </p:cNvPr>
          <p:cNvSpPr txBox="1"/>
          <p:nvPr/>
        </p:nvSpPr>
        <p:spPr>
          <a:xfrm>
            <a:off x="2696672" y="5088243"/>
            <a:ext cx="8511253" cy="461665"/>
          </a:xfrm>
          <a:prstGeom prst="rect">
            <a:avLst/>
          </a:prstGeom>
          <a:noFill/>
          <a:ln>
            <a:solidFill>
              <a:schemeClr val="tx1"/>
            </a:solidFill>
          </a:ln>
          <a:effectLst>
            <a:glow rad="101600">
              <a:schemeClr val="accent5">
                <a:satMod val="175000"/>
                <a:alpha val="40000"/>
              </a:schemeClr>
            </a:glow>
          </a:effectLst>
        </p:spPr>
        <p:txBody>
          <a:bodyPr wrap="square" rtlCol="0">
            <a:spAutoFit/>
          </a:bodyPr>
          <a:lstStyle/>
          <a:p>
            <a:r>
              <a:rPr lang="en-GB" sz="2400" dirty="0">
                <a:latin typeface="Berlin Sans FB" panose="020E0602020502020306" pitchFamily="34" charset="0"/>
              </a:rPr>
              <a:t>Identify </a:t>
            </a:r>
            <a:r>
              <a:rPr lang="en-GB" sz="2400" b="1" dirty="0">
                <a:latin typeface="Berlin Sans FB" panose="020E0602020502020306" pitchFamily="34" charset="0"/>
              </a:rPr>
              <a:t>3 </a:t>
            </a:r>
            <a:r>
              <a:rPr lang="en-GB" sz="2400" dirty="0">
                <a:latin typeface="Berlin Sans FB" panose="020E0602020502020306" pitchFamily="34" charset="0"/>
              </a:rPr>
              <a:t>ways </a:t>
            </a:r>
            <a:r>
              <a:rPr lang="en-GB" sz="2400" b="1" u="sng" dirty="0">
                <a:latin typeface="Berlin Sans FB" panose="020E0602020502020306" pitchFamily="34" charset="0"/>
              </a:rPr>
              <a:t>symbolism</a:t>
            </a:r>
            <a:r>
              <a:rPr lang="en-GB" sz="2400" dirty="0">
                <a:latin typeface="Berlin Sans FB" panose="020E0602020502020306" pitchFamily="34" charset="0"/>
              </a:rPr>
              <a:t> is used in AIC.</a:t>
            </a:r>
          </a:p>
        </p:txBody>
      </p:sp>
      <p:sp>
        <p:nvSpPr>
          <p:cNvPr id="21" name="TextBox 20">
            <a:extLst>
              <a:ext uri="{FF2B5EF4-FFF2-40B4-BE49-F238E27FC236}">
                <a16:creationId xmlns:a16="http://schemas.microsoft.com/office/drawing/2014/main" id="{0FBB6123-A0E2-4018-B550-FFF75AD05492}"/>
              </a:ext>
            </a:extLst>
          </p:cNvPr>
          <p:cNvSpPr txBox="1"/>
          <p:nvPr/>
        </p:nvSpPr>
        <p:spPr>
          <a:xfrm>
            <a:off x="1451629" y="5936105"/>
            <a:ext cx="10099955" cy="830997"/>
          </a:xfrm>
          <a:prstGeom prst="rect">
            <a:avLst/>
          </a:prstGeom>
          <a:noFill/>
          <a:ln>
            <a:solidFill>
              <a:schemeClr val="tx1"/>
            </a:solidFill>
          </a:ln>
          <a:effectLst>
            <a:glow rad="101600">
              <a:schemeClr val="accent4">
                <a:satMod val="175000"/>
                <a:alpha val="40000"/>
              </a:schemeClr>
            </a:glow>
          </a:effectLst>
        </p:spPr>
        <p:txBody>
          <a:bodyPr wrap="square" rtlCol="0">
            <a:spAutoFit/>
          </a:bodyPr>
          <a:lstStyle/>
          <a:p>
            <a:r>
              <a:rPr lang="en-GB" sz="2400" dirty="0">
                <a:latin typeface="Berlin Sans FB" panose="020E0602020502020306" pitchFamily="34" charset="0"/>
              </a:rPr>
              <a:t>Explode the following quote to reveal as many layers of meaning as you can: “this dead butcher and his fiend-like queen”.</a:t>
            </a:r>
          </a:p>
        </p:txBody>
      </p:sp>
    </p:spTree>
    <p:extLst>
      <p:ext uri="{BB962C8B-B14F-4D97-AF65-F5344CB8AC3E}">
        <p14:creationId xmlns:p14="http://schemas.microsoft.com/office/powerpoint/2010/main" val="3108295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F8B4F8-4A8C-4F3D-969C-BD73B98D0C9F}"/>
              </a:ext>
            </a:extLst>
          </p:cNvPr>
          <p:cNvSpPr/>
          <p:nvPr/>
        </p:nvSpPr>
        <p:spPr>
          <a:xfrm>
            <a:off x="0" y="0"/>
            <a:ext cx="12192000" cy="858982"/>
          </a:xfrm>
          <a:prstGeom prst="rect">
            <a:avLst/>
          </a:prstGeom>
          <a:solidFill>
            <a:schemeClr val="accent2">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4800" u="sng" dirty="0">
                <a:effectLst>
                  <a:outerShdw blurRad="38100" dist="38100" dir="2700000" algn="tl">
                    <a:srgbClr val="000000">
                      <a:alpha val="43137"/>
                    </a:srgbClr>
                  </a:outerShdw>
                </a:effectLst>
                <a:latin typeface="Berlin Sans FB" panose="020E0602020502020306" pitchFamily="34" charset="0"/>
              </a:rPr>
              <a:t>5 a day: Literature</a:t>
            </a:r>
          </a:p>
        </p:txBody>
      </p:sp>
      <p:pic>
        <p:nvPicPr>
          <p:cNvPr id="7" name="Picture 10" descr="Image result for fruit and veg no background">
            <a:extLst>
              <a:ext uri="{FF2B5EF4-FFF2-40B4-BE49-F238E27FC236}">
                <a16:creationId xmlns:a16="http://schemas.microsoft.com/office/drawing/2014/main" id="{05D4BE0C-8129-4654-B26D-ED1CCCBC95B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612" y="1024318"/>
            <a:ext cx="1109564" cy="1109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3" descr="Image result for fruit no background">
            <a:extLst>
              <a:ext uri="{FF2B5EF4-FFF2-40B4-BE49-F238E27FC236}">
                <a16:creationId xmlns:a16="http://schemas.microsoft.com/office/drawing/2014/main" id="{A55E2819-1652-4FD9-B9FE-CD8A426D6B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7781" y="2603925"/>
            <a:ext cx="780701" cy="10461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6" descr="Image result for vegetable no background">
            <a:extLst>
              <a:ext uri="{FF2B5EF4-FFF2-40B4-BE49-F238E27FC236}">
                <a16:creationId xmlns:a16="http://schemas.microsoft.com/office/drawing/2014/main" id="{46BB8544-572F-41DA-9FD6-634004996C9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4716" y="3498062"/>
            <a:ext cx="1011127" cy="9714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Image result for vegetable no background">
            <a:extLst>
              <a:ext uri="{FF2B5EF4-FFF2-40B4-BE49-F238E27FC236}">
                <a16:creationId xmlns:a16="http://schemas.microsoft.com/office/drawing/2014/main" id="{2DC17E07-DB58-4A0F-B1C0-75EA533181F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1513" y="4806680"/>
            <a:ext cx="981050" cy="9810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1" descr="Image result for vegetable no background">
            <a:extLst>
              <a:ext uri="{FF2B5EF4-FFF2-40B4-BE49-F238E27FC236}">
                <a16:creationId xmlns:a16="http://schemas.microsoft.com/office/drawing/2014/main" id="{1A957CD1-0BB5-42FF-86AF-38D77FA50BD5}"/>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1416" y="5738001"/>
            <a:ext cx="918863" cy="99605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2E6E6549-16AE-4109-AB60-1228A2974735}"/>
              </a:ext>
            </a:extLst>
          </p:cNvPr>
          <p:cNvSpPr txBox="1"/>
          <p:nvPr/>
        </p:nvSpPr>
        <p:spPr>
          <a:xfrm>
            <a:off x="1638243" y="1092614"/>
            <a:ext cx="8655683" cy="1323439"/>
          </a:xfrm>
          <a:prstGeom prst="rect">
            <a:avLst/>
          </a:prstGeom>
          <a:noFill/>
          <a:ln>
            <a:solidFill>
              <a:schemeClr val="tx1"/>
            </a:solidFill>
          </a:ln>
          <a:effectLst>
            <a:glow rad="101600">
              <a:schemeClr val="accent2">
                <a:satMod val="175000"/>
                <a:alpha val="40000"/>
              </a:schemeClr>
            </a:glow>
          </a:effectLst>
        </p:spPr>
        <p:txBody>
          <a:bodyPr wrap="square" rtlCol="0">
            <a:spAutoFit/>
          </a:bodyPr>
          <a:lstStyle/>
          <a:p>
            <a:r>
              <a:rPr lang="en-GB" sz="2000" dirty="0">
                <a:latin typeface="Berlin Sans FB" panose="020E0602020502020306" pitchFamily="34" charset="0"/>
              </a:rPr>
              <a:t>Explode this quotation and explore at least 3 layers of meaning: “But the way some of these cranks talk and write now, you’d think everybody has to look after everybody else, as if we were all mixed up together like bees in a hive – a man has to mind his own business and look after himself…”</a:t>
            </a:r>
            <a:endParaRPr lang="en-GB" sz="2800" i="1" dirty="0">
              <a:latin typeface="Berlin Sans FB" panose="020E0602020502020306" pitchFamily="34" charset="0"/>
            </a:endParaRPr>
          </a:p>
        </p:txBody>
      </p:sp>
      <p:sp>
        <p:nvSpPr>
          <p:cNvPr id="13" name="TextBox 12">
            <a:extLst>
              <a:ext uri="{FF2B5EF4-FFF2-40B4-BE49-F238E27FC236}">
                <a16:creationId xmlns:a16="http://schemas.microsoft.com/office/drawing/2014/main" id="{0E6F385A-1F1A-4267-828A-7B13A78D508F}"/>
              </a:ext>
            </a:extLst>
          </p:cNvPr>
          <p:cNvSpPr txBox="1"/>
          <p:nvPr/>
        </p:nvSpPr>
        <p:spPr>
          <a:xfrm>
            <a:off x="529577" y="1308699"/>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1</a:t>
            </a:r>
          </a:p>
        </p:txBody>
      </p:sp>
      <p:sp>
        <p:nvSpPr>
          <p:cNvPr id="14" name="TextBox 13">
            <a:extLst>
              <a:ext uri="{FF2B5EF4-FFF2-40B4-BE49-F238E27FC236}">
                <a16:creationId xmlns:a16="http://schemas.microsoft.com/office/drawing/2014/main" id="{969339BB-865D-49ED-BA45-A032686628CA}"/>
              </a:ext>
            </a:extLst>
          </p:cNvPr>
          <p:cNvSpPr txBox="1"/>
          <p:nvPr/>
        </p:nvSpPr>
        <p:spPr>
          <a:xfrm>
            <a:off x="2275001" y="2820711"/>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2</a:t>
            </a:r>
          </a:p>
        </p:txBody>
      </p:sp>
      <p:sp>
        <p:nvSpPr>
          <p:cNvPr id="15" name="TextBox 14">
            <a:extLst>
              <a:ext uri="{FF2B5EF4-FFF2-40B4-BE49-F238E27FC236}">
                <a16:creationId xmlns:a16="http://schemas.microsoft.com/office/drawing/2014/main" id="{48EE0447-2E7A-4B36-B094-9746303124BF}"/>
              </a:ext>
            </a:extLst>
          </p:cNvPr>
          <p:cNvSpPr txBox="1"/>
          <p:nvPr/>
        </p:nvSpPr>
        <p:spPr>
          <a:xfrm>
            <a:off x="919928" y="3528597"/>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3</a:t>
            </a:r>
          </a:p>
        </p:txBody>
      </p:sp>
      <p:sp>
        <p:nvSpPr>
          <p:cNvPr id="16" name="TextBox 15">
            <a:extLst>
              <a:ext uri="{FF2B5EF4-FFF2-40B4-BE49-F238E27FC236}">
                <a16:creationId xmlns:a16="http://schemas.microsoft.com/office/drawing/2014/main" id="{E42E2CA2-DA2F-46CC-91CD-1D52E2486D3F}"/>
              </a:ext>
            </a:extLst>
          </p:cNvPr>
          <p:cNvSpPr txBox="1"/>
          <p:nvPr/>
        </p:nvSpPr>
        <p:spPr>
          <a:xfrm>
            <a:off x="1888307" y="4955055"/>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4</a:t>
            </a:r>
          </a:p>
        </p:txBody>
      </p:sp>
      <p:sp>
        <p:nvSpPr>
          <p:cNvPr id="17" name="TextBox 16">
            <a:extLst>
              <a:ext uri="{FF2B5EF4-FFF2-40B4-BE49-F238E27FC236}">
                <a16:creationId xmlns:a16="http://schemas.microsoft.com/office/drawing/2014/main" id="{627F267E-7055-4907-B302-A919329AA32B}"/>
              </a:ext>
            </a:extLst>
          </p:cNvPr>
          <p:cNvSpPr txBox="1"/>
          <p:nvPr/>
        </p:nvSpPr>
        <p:spPr>
          <a:xfrm>
            <a:off x="640416" y="5900309"/>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5</a:t>
            </a:r>
          </a:p>
        </p:txBody>
      </p:sp>
      <p:sp>
        <p:nvSpPr>
          <p:cNvPr id="18" name="TextBox 17">
            <a:extLst>
              <a:ext uri="{FF2B5EF4-FFF2-40B4-BE49-F238E27FC236}">
                <a16:creationId xmlns:a16="http://schemas.microsoft.com/office/drawing/2014/main" id="{F04A9F11-4CCD-4111-9A29-CFE29B4EB473}"/>
              </a:ext>
            </a:extLst>
          </p:cNvPr>
          <p:cNvSpPr txBox="1"/>
          <p:nvPr/>
        </p:nvSpPr>
        <p:spPr>
          <a:xfrm>
            <a:off x="3055702" y="2788941"/>
            <a:ext cx="8511253" cy="830997"/>
          </a:xfrm>
          <a:prstGeom prst="rect">
            <a:avLst/>
          </a:prstGeom>
          <a:noFill/>
          <a:ln>
            <a:solidFill>
              <a:schemeClr val="tx1"/>
            </a:solidFill>
          </a:ln>
          <a:effectLst>
            <a:glow rad="101600">
              <a:schemeClr val="accent3">
                <a:satMod val="175000"/>
                <a:alpha val="40000"/>
              </a:schemeClr>
            </a:glow>
          </a:effectLst>
        </p:spPr>
        <p:txBody>
          <a:bodyPr wrap="square" rtlCol="0">
            <a:spAutoFit/>
          </a:bodyPr>
          <a:lstStyle/>
          <a:p>
            <a:r>
              <a:rPr lang="en-GB" sz="2400" dirty="0">
                <a:latin typeface="Berlin Sans FB" panose="020E0602020502020306" pitchFamily="34" charset="0"/>
              </a:rPr>
              <a:t>List 3 ways Shakespeare uses </a:t>
            </a:r>
            <a:r>
              <a:rPr lang="en-GB" sz="2400" b="1" u="sng" dirty="0">
                <a:latin typeface="Berlin Sans FB" panose="020E0602020502020306" pitchFamily="34" charset="0"/>
              </a:rPr>
              <a:t>animal imagery </a:t>
            </a:r>
            <a:r>
              <a:rPr lang="en-GB" sz="2400" dirty="0">
                <a:latin typeface="Berlin Sans FB" panose="020E0602020502020306" pitchFamily="34" charset="0"/>
              </a:rPr>
              <a:t>in Macbeth. Explain the significance of each example.</a:t>
            </a:r>
          </a:p>
        </p:txBody>
      </p:sp>
      <p:sp>
        <p:nvSpPr>
          <p:cNvPr id="19" name="TextBox 18">
            <a:extLst>
              <a:ext uri="{FF2B5EF4-FFF2-40B4-BE49-F238E27FC236}">
                <a16:creationId xmlns:a16="http://schemas.microsoft.com/office/drawing/2014/main" id="{1E6F3D37-8293-4125-92B0-66C48837BF5F}"/>
              </a:ext>
            </a:extLst>
          </p:cNvPr>
          <p:cNvSpPr txBox="1"/>
          <p:nvPr/>
        </p:nvSpPr>
        <p:spPr>
          <a:xfrm>
            <a:off x="2152038" y="3839101"/>
            <a:ext cx="9567322" cy="830997"/>
          </a:xfrm>
          <a:prstGeom prst="rect">
            <a:avLst/>
          </a:prstGeom>
          <a:noFill/>
          <a:ln>
            <a:solidFill>
              <a:schemeClr val="tx1"/>
            </a:solidFill>
          </a:ln>
          <a:effectLst>
            <a:glow rad="101600">
              <a:schemeClr val="accent6">
                <a:satMod val="175000"/>
                <a:alpha val="40000"/>
              </a:schemeClr>
            </a:glow>
          </a:effectLst>
        </p:spPr>
        <p:txBody>
          <a:bodyPr wrap="square" rtlCol="0">
            <a:spAutoFit/>
          </a:bodyPr>
          <a:lstStyle/>
          <a:p>
            <a:r>
              <a:rPr lang="en-GB" sz="2400" dirty="0">
                <a:latin typeface="Berlin Sans FB" panose="020E0602020502020306" pitchFamily="34" charset="0"/>
              </a:rPr>
              <a:t>How does Dickens use </a:t>
            </a:r>
            <a:r>
              <a:rPr lang="en-GB" sz="2400" b="1" u="sng" dirty="0">
                <a:latin typeface="Berlin Sans FB" panose="020E0602020502020306" pitchFamily="34" charset="0"/>
              </a:rPr>
              <a:t>pathetic fallacy </a:t>
            </a:r>
            <a:r>
              <a:rPr lang="en-GB" sz="2400" dirty="0">
                <a:latin typeface="Berlin Sans FB" panose="020E0602020502020306" pitchFamily="34" charset="0"/>
              </a:rPr>
              <a:t>in Stave 5? Use two quotations to support your answer.</a:t>
            </a:r>
          </a:p>
        </p:txBody>
      </p:sp>
      <p:sp>
        <p:nvSpPr>
          <p:cNvPr id="20" name="TextBox 19">
            <a:extLst>
              <a:ext uri="{FF2B5EF4-FFF2-40B4-BE49-F238E27FC236}">
                <a16:creationId xmlns:a16="http://schemas.microsoft.com/office/drawing/2014/main" id="{D8FA8E60-DD46-495A-8E65-6F92FC8DB23E}"/>
              </a:ext>
            </a:extLst>
          </p:cNvPr>
          <p:cNvSpPr txBox="1"/>
          <p:nvPr/>
        </p:nvSpPr>
        <p:spPr>
          <a:xfrm>
            <a:off x="3055702" y="4859135"/>
            <a:ext cx="8187445" cy="830997"/>
          </a:xfrm>
          <a:prstGeom prst="rect">
            <a:avLst/>
          </a:prstGeom>
          <a:noFill/>
          <a:ln>
            <a:solidFill>
              <a:schemeClr val="tx1"/>
            </a:solidFill>
          </a:ln>
          <a:effectLst>
            <a:glow rad="101600">
              <a:schemeClr val="accent5">
                <a:satMod val="175000"/>
                <a:alpha val="40000"/>
              </a:schemeClr>
            </a:glow>
          </a:effectLst>
        </p:spPr>
        <p:txBody>
          <a:bodyPr wrap="square" rtlCol="0">
            <a:spAutoFit/>
          </a:bodyPr>
          <a:lstStyle/>
          <a:p>
            <a:r>
              <a:rPr lang="en-GB" sz="2400" dirty="0">
                <a:latin typeface="Berlin Sans FB" panose="020E0602020502020306" pitchFamily="34" charset="0"/>
              </a:rPr>
              <a:t>How does </a:t>
            </a:r>
            <a:r>
              <a:rPr lang="en-GB" sz="2400" i="1" dirty="0">
                <a:latin typeface="Berlin Sans FB" panose="020E0602020502020306" pitchFamily="34" charset="0"/>
              </a:rPr>
              <a:t>Macbeth </a:t>
            </a:r>
            <a:r>
              <a:rPr lang="en-GB" sz="2400" dirty="0">
                <a:latin typeface="Berlin Sans FB" panose="020E0602020502020306" pitchFamily="34" charset="0"/>
              </a:rPr>
              <a:t>follow the conventions of a classical Greek </a:t>
            </a:r>
            <a:r>
              <a:rPr lang="en-GB" sz="2400" b="1" u="sng" dirty="0">
                <a:latin typeface="Berlin Sans FB" panose="020E0602020502020306" pitchFamily="34" charset="0"/>
              </a:rPr>
              <a:t>tragedy</a:t>
            </a:r>
            <a:r>
              <a:rPr lang="en-GB" sz="2400" dirty="0">
                <a:latin typeface="Berlin Sans FB" panose="020E0602020502020306" pitchFamily="34" charset="0"/>
              </a:rPr>
              <a:t>? List at least 4 different ways. </a:t>
            </a:r>
          </a:p>
        </p:txBody>
      </p:sp>
      <p:sp>
        <p:nvSpPr>
          <p:cNvPr id="21" name="TextBox 20">
            <a:extLst>
              <a:ext uri="{FF2B5EF4-FFF2-40B4-BE49-F238E27FC236}">
                <a16:creationId xmlns:a16="http://schemas.microsoft.com/office/drawing/2014/main" id="{0FBB6123-A0E2-4018-B550-FFF75AD05492}"/>
              </a:ext>
            </a:extLst>
          </p:cNvPr>
          <p:cNvSpPr txBox="1"/>
          <p:nvPr/>
        </p:nvSpPr>
        <p:spPr>
          <a:xfrm>
            <a:off x="1543834" y="5947898"/>
            <a:ext cx="10447909" cy="830997"/>
          </a:xfrm>
          <a:prstGeom prst="rect">
            <a:avLst/>
          </a:prstGeom>
          <a:noFill/>
          <a:ln>
            <a:solidFill>
              <a:schemeClr val="tx1"/>
            </a:solidFill>
          </a:ln>
          <a:effectLst>
            <a:glow rad="101600">
              <a:schemeClr val="accent6">
                <a:satMod val="175000"/>
                <a:alpha val="40000"/>
              </a:schemeClr>
            </a:glow>
          </a:effectLst>
        </p:spPr>
        <p:txBody>
          <a:bodyPr wrap="square" rtlCol="0">
            <a:spAutoFit/>
          </a:bodyPr>
          <a:lstStyle/>
          <a:p>
            <a:r>
              <a:rPr lang="en-GB" sz="2400" dirty="0">
                <a:latin typeface="Berlin Sans FB" panose="020E0602020502020306" pitchFamily="34" charset="0"/>
              </a:rPr>
              <a:t>Both Dickens and Priestley focus on social responsibility. Write a summary of the different ways they explore this in their texts.</a:t>
            </a:r>
          </a:p>
        </p:txBody>
      </p:sp>
      <p:pic>
        <p:nvPicPr>
          <p:cNvPr id="5" name="Picture 7" descr="Image result for fruit and veg no background">
            <a:extLst>
              <a:ext uri="{FF2B5EF4-FFF2-40B4-BE49-F238E27FC236}">
                <a16:creationId xmlns:a16="http://schemas.microsoft.com/office/drawing/2014/main" id="{FB72D05F-98E4-44F6-8D09-6CFAB94E9BC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871460">
            <a:off x="9950154" y="-80692"/>
            <a:ext cx="2127915" cy="1773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509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F8B4F8-4A8C-4F3D-969C-BD73B98D0C9F}"/>
              </a:ext>
            </a:extLst>
          </p:cNvPr>
          <p:cNvSpPr/>
          <p:nvPr/>
        </p:nvSpPr>
        <p:spPr>
          <a:xfrm>
            <a:off x="0" y="0"/>
            <a:ext cx="12192000" cy="858982"/>
          </a:xfrm>
          <a:prstGeom prst="rect">
            <a:avLst/>
          </a:prstGeom>
          <a:solidFill>
            <a:schemeClr val="accent2">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4800" u="sng" dirty="0">
                <a:effectLst>
                  <a:outerShdw blurRad="38100" dist="38100" dir="2700000" algn="tl">
                    <a:srgbClr val="000000">
                      <a:alpha val="43137"/>
                    </a:srgbClr>
                  </a:outerShdw>
                </a:effectLst>
                <a:latin typeface="Berlin Sans FB" panose="020E0602020502020306" pitchFamily="34" charset="0"/>
              </a:rPr>
              <a:t>5 a day: Literature</a:t>
            </a:r>
          </a:p>
        </p:txBody>
      </p:sp>
      <p:pic>
        <p:nvPicPr>
          <p:cNvPr id="5" name="Picture 7" descr="Image result for fruit and veg no background">
            <a:extLst>
              <a:ext uri="{FF2B5EF4-FFF2-40B4-BE49-F238E27FC236}">
                <a16:creationId xmlns:a16="http://schemas.microsoft.com/office/drawing/2014/main" id="{FB72D05F-98E4-44F6-8D09-6CFAB94E9BC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71460">
            <a:off x="10008426" y="-27649"/>
            <a:ext cx="2127915" cy="17732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Image result for fruit and veg no background">
            <a:extLst>
              <a:ext uri="{FF2B5EF4-FFF2-40B4-BE49-F238E27FC236}">
                <a16:creationId xmlns:a16="http://schemas.microsoft.com/office/drawing/2014/main" id="{05D4BE0C-8129-4654-B26D-ED1CCCBC9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2999" y="1091960"/>
            <a:ext cx="1109564" cy="1109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3" descr="Image result for fruit no background">
            <a:extLst>
              <a:ext uri="{FF2B5EF4-FFF2-40B4-BE49-F238E27FC236}">
                <a16:creationId xmlns:a16="http://schemas.microsoft.com/office/drawing/2014/main" id="{A55E2819-1652-4FD9-B9FE-CD8A426D6B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7781" y="2603925"/>
            <a:ext cx="780701" cy="10461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6" descr="Image result for vegetable no background">
            <a:extLst>
              <a:ext uri="{FF2B5EF4-FFF2-40B4-BE49-F238E27FC236}">
                <a16:creationId xmlns:a16="http://schemas.microsoft.com/office/drawing/2014/main" id="{46BB8544-572F-41DA-9FD6-634004996C9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4716" y="3498062"/>
            <a:ext cx="1011127" cy="9714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Image result for vegetable no background">
            <a:extLst>
              <a:ext uri="{FF2B5EF4-FFF2-40B4-BE49-F238E27FC236}">
                <a16:creationId xmlns:a16="http://schemas.microsoft.com/office/drawing/2014/main" id="{2DC17E07-DB58-4A0F-B1C0-75EA533181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1513" y="4806680"/>
            <a:ext cx="981050" cy="9810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1" descr="Image result for vegetable no background">
            <a:extLst>
              <a:ext uri="{FF2B5EF4-FFF2-40B4-BE49-F238E27FC236}">
                <a16:creationId xmlns:a16="http://schemas.microsoft.com/office/drawing/2014/main" id="{1A957CD1-0BB5-42FF-86AF-38D77FA50BD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1416" y="5738001"/>
            <a:ext cx="918863" cy="99605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2E6E6549-16AE-4109-AB60-1228A2974735}"/>
              </a:ext>
            </a:extLst>
          </p:cNvPr>
          <p:cNvSpPr txBox="1"/>
          <p:nvPr/>
        </p:nvSpPr>
        <p:spPr>
          <a:xfrm>
            <a:off x="2796892" y="1204071"/>
            <a:ext cx="7150671" cy="844850"/>
          </a:xfrm>
          <a:prstGeom prst="rect">
            <a:avLst/>
          </a:prstGeom>
          <a:noFill/>
          <a:ln>
            <a:solidFill>
              <a:schemeClr val="tx1"/>
            </a:solidFill>
          </a:ln>
          <a:effectLst>
            <a:glow rad="101600">
              <a:schemeClr val="accent2">
                <a:satMod val="175000"/>
                <a:alpha val="40000"/>
              </a:schemeClr>
            </a:glow>
          </a:effectLst>
        </p:spPr>
        <p:txBody>
          <a:bodyPr wrap="square" rtlCol="0">
            <a:spAutoFit/>
          </a:bodyPr>
          <a:lstStyle/>
          <a:p>
            <a:r>
              <a:rPr lang="en-GB" sz="2400" dirty="0">
                <a:latin typeface="Berlin Sans FB" panose="020E0602020502020306" pitchFamily="34" charset="0"/>
              </a:rPr>
              <a:t>List 3 effects of Dickens’ use of an </a:t>
            </a:r>
            <a:r>
              <a:rPr lang="en-GB" sz="2400" b="1" u="sng" dirty="0">
                <a:latin typeface="Berlin Sans FB" panose="020E0602020502020306" pitchFamily="34" charset="0"/>
              </a:rPr>
              <a:t>omniscient narrator </a:t>
            </a:r>
            <a:r>
              <a:rPr lang="en-GB" sz="2400" dirty="0">
                <a:latin typeface="Berlin Sans FB" panose="020E0602020502020306" pitchFamily="34" charset="0"/>
              </a:rPr>
              <a:t>in </a:t>
            </a:r>
            <a:r>
              <a:rPr lang="en-GB" sz="2400" i="1" dirty="0">
                <a:latin typeface="Berlin Sans FB" panose="020E0602020502020306" pitchFamily="34" charset="0"/>
              </a:rPr>
              <a:t>ACC.</a:t>
            </a:r>
          </a:p>
        </p:txBody>
      </p:sp>
      <p:sp>
        <p:nvSpPr>
          <p:cNvPr id="13" name="TextBox 12">
            <a:extLst>
              <a:ext uri="{FF2B5EF4-FFF2-40B4-BE49-F238E27FC236}">
                <a16:creationId xmlns:a16="http://schemas.microsoft.com/office/drawing/2014/main" id="{0E6F385A-1F1A-4267-828A-7B13A78D508F}"/>
              </a:ext>
            </a:extLst>
          </p:cNvPr>
          <p:cNvSpPr txBox="1"/>
          <p:nvPr/>
        </p:nvSpPr>
        <p:spPr>
          <a:xfrm>
            <a:off x="1888307" y="1341035"/>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1</a:t>
            </a:r>
          </a:p>
        </p:txBody>
      </p:sp>
      <p:sp>
        <p:nvSpPr>
          <p:cNvPr id="14" name="TextBox 13">
            <a:extLst>
              <a:ext uri="{FF2B5EF4-FFF2-40B4-BE49-F238E27FC236}">
                <a16:creationId xmlns:a16="http://schemas.microsoft.com/office/drawing/2014/main" id="{969339BB-865D-49ED-BA45-A032686628CA}"/>
              </a:ext>
            </a:extLst>
          </p:cNvPr>
          <p:cNvSpPr txBox="1"/>
          <p:nvPr/>
        </p:nvSpPr>
        <p:spPr>
          <a:xfrm>
            <a:off x="2275001" y="2820711"/>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2</a:t>
            </a:r>
          </a:p>
        </p:txBody>
      </p:sp>
      <p:sp>
        <p:nvSpPr>
          <p:cNvPr id="15" name="TextBox 14">
            <a:extLst>
              <a:ext uri="{FF2B5EF4-FFF2-40B4-BE49-F238E27FC236}">
                <a16:creationId xmlns:a16="http://schemas.microsoft.com/office/drawing/2014/main" id="{48EE0447-2E7A-4B36-B094-9746303124BF}"/>
              </a:ext>
            </a:extLst>
          </p:cNvPr>
          <p:cNvSpPr txBox="1"/>
          <p:nvPr/>
        </p:nvSpPr>
        <p:spPr>
          <a:xfrm>
            <a:off x="919928" y="3528597"/>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3</a:t>
            </a:r>
          </a:p>
        </p:txBody>
      </p:sp>
      <p:sp>
        <p:nvSpPr>
          <p:cNvPr id="16" name="TextBox 15">
            <a:extLst>
              <a:ext uri="{FF2B5EF4-FFF2-40B4-BE49-F238E27FC236}">
                <a16:creationId xmlns:a16="http://schemas.microsoft.com/office/drawing/2014/main" id="{E42E2CA2-DA2F-46CC-91CD-1D52E2486D3F}"/>
              </a:ext>
            </a:extLst>
          </p:cNvPr>
          <p:cNvSpPr txBox="1"/>
          <p:nvPr/>
        </p:nvSpPr>
        <p:spPr>
          <a:xfrm>
            <a:off x="1888307" y="4955055"/>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4</a:t>
            </a:r>
          </a:p>
        </p:txBody>
      </p:sp>
      <p:sp>
        <p:nvSpPr>
          <p:cNvPr id="17" name="TextBox 16">
            <a:extLst>
              <a:ext uri="{FF2B5EF4-FFF2-40B4-BE49-F238E27FC236}">
                <a16:creationId xmlns:a16="http://schemas.microsoft.com/office/drawing/2014/main" id="{627F267E-7055-4907-B302-A919329AA32B}"/>
              </a:ext>
            </a:extLst>
          </p:cNvPr>
          <p:cNvSpPr txBox="1"/>
          <p:nvPr/>
        </p:nvSpPr>
        <p:spPr>
          <a:xfrm>
            <a:off x="640416" y="5900309"/>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5</a:t>
            </a:r>
          </a:p>
        </p:txBody>
      </p:sp>
      <p:sp>
        <p:nvSpPr>
          <p:cNvPr id="18" name="TextBox 17">
            <a:extLst>
              <a:ext uri="{FF2B5EF4-FFF2-40B4-BE49-F238E27FC236}">
                <a16:creationId xmlns:a16="http://schemas.microsoft.com/office/drawing/2014/main" id="{F04A9F11-4CCD-4111-9A29-CFE29B4EB473}"/>
              </a:ext>
            </a:extLst>
          </p:cNvPr>
          <p:cNvSpPr txBox="1"/>
          <p:nvPr/>
        </p:nvSpPr>
        <p:spPr>
          <a:xfrm>
            <a:off x="3040331" y="2619681"/>
            <a:ext cx="7433705" cy="830997"/>
          </a:xfrm>
          <a:prstGeom prst="rect">
            <a:avLst/>
          </a:prstGeom>
          <a:noFill/>
          <a:ln>
            <a:solidFill>
              <a:schemeClr val="tx1"/>
            </a:solidFill>
          </a:ln>
          <a:effectLst>
            <a:glow rad="101600">
              <a:schemeClr val="accent3">
                <a:satMod val="175000"/>
                <a:alpha val="40000"/>
              </a:schemeClr>
            </a:glow>
          </a:effectLst>
        </p:spPr>
        <p:txBody>
          <a:bodyPr wrap="square" rtlCol="0">
            <a:spAutoFit/>
          </a:bodyPr>
          <a:lstStyle/>
          <a:p>
            <a:r>
              <a:rPr lang="en-GB" sz="2400" dirty="0">
                <a:latin typeface="Berlin Sans FB" panose="020E0602020502020306" pitchFamily="34" charset="0"/>
              </a:rPr>
              <a:t>How are Macbeth and Banquo illustrated at the start of </a:t>
            </a:r>
            <a:r>
              <a:rPr lang="en-GB" sz="2400" i="1" dirty="0">
                <a:latin typeface="Berlin Sans FB" panose="020E0602020502020306" pitchFamily="34" charset="0"/>
              </a:rPr>
              <a:t>Macbeth? </a:t>
            </a:r>
            <a:r>
              <a:rPr lang="en-GB" sz="2400" dirty="0">
                <a:latin typeface="Berlin Sans FB" panose="020E0602020502020306" pitchFamily="34" charset="0"/>
              </a:rPr>
              <a:t>Try to use 2 quotations to support your answer.</a:t>
            </a:r>
          </a:p>
        </p:txBody>
      </p:sp>
      <p:sp>
        <p:nvSpPr>
          <p:cNvPr id="19" name="TextBox 18">
            <a:extLst>
              <a:ext uri="{FF2B5EF4-FFF2-40B4-BE49-F238E27FC236}">
                <a16:creationId xmlns:a16="http://schemas.microsoft.com/office/drawing/2014/main" id="{1E6F3D37-8293-4125-92B0-66C48837BF5F}"/>
              </a:ext>
            </a:extLst>
          </p:cNvPr>
          <p:cNvSpPr txBox="1"/>
          <p:nvPr/>
        </p:nvSpPr>
        <p:spPr>
          <a:xfrm>
            <a:off x="2116600" y="3853821"/>
            <a:ext cx="8511253" cy="461665"/>
          </a:xfrm>
          <a:prstGeom prst="rect">
            <a:avLst/>
          </a:prstGeom>
          <a:noFill/>
          <a:ln>
            <a:solidFill>
              <a:schemeClr val="tx1"/>
            </a:solidFill>
          </a:ln>
          <a:effectLst>
            <a:glow rad="101600">
              <a:schemeClr val="accent6">
                <a:satMod val="175000"/>
                <a:alpha val="40000"/>
              </a:schemeClr>
            </a:glow>
          </a:effectLst>
        </p:spPr>
        <p:txBody>
          <a:bodyPr wrap="square" rtlCol="0">
            <a:spAutoFit/>
          </a:bodyPr>
          <a:lstStyle/>
          <a:p>
            <a:r>
              <a:rPr lang="en-GB" sz="2400" dirty="0">
                <a:latin typeface="Berlin Sans FB" panose="020E0602020502020306" pitchFamily="34" charset="0"/>
              </a:rPr>
              <a:t>List 4 </a:t>
            </a:r>
            <a:r>
              <a:rPr lang="en-GB" sz="2400" b="1" u="sng" dirty="0">
                <a:latin typeface="Berlin Sans FB" panose="020E0602020502020306" pitchFamily="34" charset="0"/>
              </a:rPr>
              <a:t>dramatic devices </a:t>
            </a:r>
            <a:r>
              <a:rPr lang="en-GB" sz="2400" dirty="0">
                <a:latin typeface="Berlin Sans FB" panose="020E0602020502020306" pitchFamily="34" charset="0"/>
              </a:rPr>
              <a:t>used by Priestley in </a:t>
            </a:r>
            <a:r>
              <a:rPr lang="en-GB" sz="2400" i="1" dirty="0">
                <a:latin typeface="Berlin Sans FB" panose="020E0602020502020306" pitchFamily="34" charset="0"/>
              </a:rPr>
              <a:t>AIC</a:t>
            </a:r>
            <a:r>
              <a:rPr lang="en-GB" sz="2400" dirty="0">
                <a:latin typeface="Berlin Sans FB" panose="020E0602020502020306" pitchFamily="34" charset="0"/>
              </a:rPr>
              <a:t>.</a:t>
            </a:r>
          </a:p>
        </p:txBody>
      </p:sp>
      <p:sp>
        <p:nvSpPr>
          <p:cNvPr id="20" name="TextBox 19">
            <a:extLst>
              <a:ext uri="{FF2B5EF4-FFF2-40B4-BE49-F238E27FC236}">
                <a16:creationId xmlns:a16="http://schemas.microsoft.com/office/drawing/2014/main" id="{D8FA8E60-DD46-495A-8E65-6F92FC8DB23E}"/>
              </a:ext>
            </a:extLst>
          </p:cNvPr>
          <p:cNvSpPr txBox="1"/>
          <p:nvPr/>
        </p:nvSpPr>
        <p:spPr>
          <a:xfrm>
            <a:off x="2868482" y="4806680"/>
            <a:ext cx="8511253" cy="830997"/>
          </a:xfrm>
          <a:prstGeom prst="rect">
            <a:avLst/>
          </a:prstGeom>
          <a:noFill/>
          <a:ln>
            <a:solidFill>
              <a:schemeClr val="tx1"/>
            </a:solidFill>
          </a:ln>
          <a:effectLst>
            <a:glow rad="101600">
              <a:schemeClr val="accent5">
                <a:satMod val="175000"/>
                <a:alpha val="40000"/>
              </a:schemeClr>
            </a:glow>
          </a:effectLst>
        </p:spPr>
        <p:txBody>
          <a:bodyPr wrap="square" rtlCol="0">
            <a:spAutoFit/>
          </a:bodyPr>
          <a:lstStyle/>
          <a:p>
            <a:r>
              <a:rPr lang="en-GB" sz="2400" dirty="0">
                <a:latin typeface="Berlin Sans FB" panose="020E0602020502020306" pitchFamily="34" charset="0"/>
              </a:rPr>
              <a:t>What is a </a:t>
            </a:r>
            <a:r>
              <a:rPr lang="en-GB" sz="2400" b="1" u="sng" dirty="0">
                <a:latin typeface="Berlin Sans FB" panose="020E0602020502020306" pitchFamily="34" charset="0"/>
              </a:rPr>
              <a:t>motif? </a:t>
            </a:r>
            <a:r>
              <a:rPr lang="en-GB" sz="2400" dirty="0">
                <a:latin typeface="Berlin Sans FB" panose="020E0602020502020306" pitchFamily="34" charset="0"/>
              </a:rPr>
              <a:t>Make some brief notes on how Shakespeare uses one of these in </a:t>
            </a:r>
            <a:r>
              <a:rPr lang="en-GB" sz="2400" i="1" dirty="0">
                <a:latin typeface="Berlin Sans FB" panose="020E0602020502020306" pitchFamily="34" charset="0"/>
              </a:rPr>
              <a:t>Macbeth. </a:t>
            </a:r>
            <a:endParaRPr lang="en-GB" sz="2400" dirty="0">
              <a:latin typeface="Berlin Sans FB" panose="020E0602020502020306" pitchFamily="34" charset="0"/>
            </a:endParaRPr>
          </a:p>
        </p:txBody>
      </p:sp>
      <p:sp>
        <p:nvSpPr>
          <p:cNvPr id="21" name="TextBox 20">
            <a:extLst>
              <a:ext uri="{FF2B5EF4-FFF2-40B4-BE49-F238E27FC236}">
                <a16:creationId xmlns:a16="http://schemas.microsoft.com/office/drawing/2014/main" id="{0FBB6123-A0E2-4018-B550-FFF75AD05492}"/>
              </a:ext>
            </a:extLst>
          </p:cNvPr>
          <p:cNvSpPr txBox="1"/>
          <p:nvPr/>
        </p:nvSpPr>
        <p:spPr>
          <a:xfrm>
            <a:off x="1451629" y="5936105"/>
            <a:ext cx="10099955" cy="830997"/>
          </a:xfrm>
          <a:prstGeom prst="rect">
            <a:avLst/>
          </a:prstGeom>
          <a:noFill/>
          <a:ln>
            <a:solidFill>
              <a:schemeClr val="tx1"/>
            </a:solidFill>
          </a:ln>
          <a:effectLst>
            <a:glow rad="101600">
              <a:schemeClr val="accent4">
                <a:satMod val="175000"/>
                <a:alpha val="40000"/>
              </a:schemeClr>
            </a:glow>
          </a:effectLst>
        </p:spPr>
        <p:txBody>
          <a:bodyPr wrap="square" rtlCol="0">
            <a:spAutoFit/>
          </a:bodyPr>
          <a:lstStyle/>
          <a:p>
            <a:r>
              <a:rPr lang="en-GB" sz="2400" dirty="0">
                <a:latin typeface="Berlin Sans FB" panose="020E0602020502020306" pitchFamily="34" charset="0"/>
              </a:rPr>
              <a:t>Explode the following quote to reveal as many layers of meaning as you can: “A solitary child, neglected by his friends.”</a:t>
            </a:r>
          </a:p>
        </p:txBody>
      </p:sp>
    </p:spTree>
    <p:extLst>
      <p:ext uri="{BB962C8B-B14F-4D97-AF65-F5344CB8AC3E}">
        <p14:creationId xmlns:p14="http://schemas.microsoft.com/office/powerpoint/2010/main" val="1798674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F8B4F8-4A8C-4F3D-969C-BD73B98D0C9F}"/>
              </a:ext>
            </a:extLst>
          </p:cNvPr>
          <p:cNvSpPr/>
          <p:nvPr/>
        </p:nvSpPr>
        <p:spPr>
          <a:xfrm>
            <a:off x="0" y="0"/>
            <a:ext cx="12192000" cy="858982"/>
          </a:xfrm>
          <a:prstGeom prst="rect">
            <a:avLst/>
          </a:prstGeom>
          <a:solidFill>
            <a:schemeClr val="accent2">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4800" u="sng" dirty="0">
                <a:effectLst>
                  <a:outerShdw blurRad="38100" dist="38100" dir="2700000" algn="tl">
                    <a:srgbClr val="000000">
                      <a:alpha val="43137"/>
                    </a:srgbClr>
                  </a:outerShdw>
                </a:effectLst>
                <a:latin typeface="Berlin Sans FB" panose="020E0602020502020306" pitchFamily="34" charset="0"/>
              </a:rPr>
              <a:t>5 a day: Literature</a:t>
            </a:r>
          </a:p>
        </p:txBody>
      </p:sp>
      <p:pic>
        <p:nvPicPr>
          <p:cNvPr id="5" name="Picture 7" descr="Image result for fruit and veg no background">
            <a:extLst>
              <a:ext uri="{FF2B5EF4-FFF2-40B4-BE49-F238E27FC236}">
                <a16:creationId xmlns:a16="http://schemas.microsoft.com/office/drawing/2014/main" id="{FB72D05F-98E4-44F6-8D09-6CFAB94E9BC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71460">
            <a:off x="10008426" y="-27649"/>
            <a:ext cx="2127915" cy="17732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Image result for fruit and veg no background">
            <a:extLst>
              <a:ext uri="{FF2B5EF4-FFF2-40B4-BE49-F238E27FC236}">
                <a16:creationId xmlns:a16="http://schemas.microsoft.com/office/drawing/2014/main" id="{05D4BE0C-8129-4654-B26D-ED1CCCBC9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2432" y="1121381"/>
            <a:ext cx="1109564" cy="1109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3" descr="Image result for fruit no background">
            <a:extLst>
              <a:ext uri="{FF2B5EF4-FFF2-40B4-BE49-F238E27FC236}">
                <a16:creationId xmlns:a16="http://schemas.microsoft.com/office/drawing/2014/main" id="{A55E2819-1652-4FD9-B9FE-CD8A426D6B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2886" y="2283984"/>
            <a:ext cx="780701" cy="10461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6" descr="Image result for vegetable no background">
            <a:extLst>
              <a:ext uri="{FF2B5EF4-FFF2-40B4-BE49-F238E27FC236}">
                <a16:creationId xmlns:a16="http://schemas.microsoft.com/office/drawing/2014/main" id="{46BB8544-572F-41DA-9FD6-634004996C9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7218" y="3429000"/>
            <a:ext cx="1011127" cy="9714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Image result for vegetable no background">
            <a:extLst>
              <a:ext uri="{FF2B5EF4-FFF2-40B4-BE49-F238E27FC236}">
                <a16:creationId xmlns:a16="http://schemas.microsoft.com/office/drawing/2014/main" id="{2DC17E07-DB58-4A0F-B1C0-75EA533181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1755" y="4695411"/>
            <a:ext cx="981050" cy="9810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1" descr="Image result for vegetable no background">
            <a:extLst>
              <a:ext uri="{FF2B5EF4-FFF2-40B4-BE49-F238E27FC236}">
                <a16:creationId xmlns:a16="http://schemas.microsoft.com/office/drawing/2014/main" id="{1A957CD1-0BB5-42FF-86AF-38D77FA50BD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1416" y="5738001"/>
            <a:ext cx="918863" cy="99605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2E6E6549-16AE-4109-AB60-1228A2974735}"/>
              </a:ext>
            </a:extLst>
          </p:cNvPr>
          <p:cNvSpPr txBox="1"/>
          <p:nvPr/>
        </p:nvSpPr>
        <p:spPr>
          <a:xfrm>
            <a:off x="1958255" y="1260665"/>
            <a:ext cx="8275490" cy="830997"/>
          </a:xfrm>
          <a:prstGeom prst="rect">
            <a:avLst/>
          </a:prstGeom>
          <a:noFill/>
          <a:ln>
            <a:solidFill>
              <a:schemeClr val="tx1"/>
            </a:solidFill>
          </a:ln>
          <a:effectLst>
            <a:glow rad="101600">
              <a:schemeClr val="accent2">
                <a:satMod val="175000"/>
                <a:alpha val="40000"/>
              </a:schemeClr>
            </a:glow>
          </a:effectLst>
        </p:spPr>
        <p:txBody>
          <a:bodyPr wrap="square" rtlCol="0">
            <a:spAutoFit/>
          </a:bodyPr>
          <a:lstStyle/>
          <a:p>
            <a:r>
              <a:rPr lang="en-GB" sz="2400" dirty="0">
                <a:latin typeface="Berlin Sans FB" panose="020E0602020502020306" pitchFamily="34" charset="0"/>
              </a:rPr>
              <a:t>What is the purpose of Ignorance and Want in ACC? What key message does Dickens aim to send through them?</a:t>
            </a:r>
          </a:p>
        </p:txBody>
      </p:sp>
      <p:sp>
        <p:nvSpPr>
          <p:cNvPr id="13" name="TextBox 12">
            <a:extLst>
              <a:ext uri="{FF2B5EF4-FFF2-40B4-BE49-F238E27FC236}">
                <a16:creationId xmlns:a16="http://schemas.microsoft.com/office/drawing/2014/main" id="{0E6F385A-1F1A-4267-828A-7B13A78D508F}"/>
              </a:ext>
            </a:extLst>
          </p:cNvPr>
          <p:cNvSpPr txBox="1"/>
          <p:nvPr/>
        </p:nvSpPr>
        <p:spPr>
          <a:xfrm>
            <a:off x="919928" y="1405924"/>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1</a:t>
            </a:r>
          </a:p>
        </p:txBody>
      </p:sp>
      <p:sp>
        <p:nvSpPr>
          <p:cNvPr id="14" name="TextBox 13">
            <a:extLst>
              <a:ext uri="{FF2B5EF4-FFF2-40B4-BE49-F238E27FC236}">
                <a16:creationId xmlns:a16="http://schemas.microsoft.com/office/drawing/2014/main" id="{969339BB-865D-49ED-BA45-A032686628CA}"/>
              </a:ext>
            </a:extLst>
          </p:cNvPr>
          <p:cNvSpPr txBox="1"/>
          <p:nvPr/>
        </p:nvSpPr>
        <p:spPr>
          <a:xfrm>
            <a:off x="1976421" y="2516367"/>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2</a:t>
            </a:r>
          </a:p>
        </p:txBody>
      </p:sp>
      <p:sp>
        <p:nvSpPr>
          <p:cNvPr id="15" name="TextBox 14">
            <a:extLst>
              <a:ext uri="{FF2B5EF4-FFF2-40B4-BE49-F238E27FC236}">
                <a16:creationId xmlns:a16="http://schemas.microsoft.com/office/drawing/2014/main" id="{48EE0447-2E7A-4B36-B094-9746303124BF}"/>
              </a:ext>
            </a:extLst>
          </p:cNvPr>
          <p:cNvSpPr txBox="1"/>
          <p:nvPr/>
        </p:nvSpPr>
        <p:spPr>
          <a:xfrm>
            <a:off x="552432" y="3502692"/>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3</a:t>
            </a:r>
          </a:p>
        </p:txBody>
      </p:sp>
      <p:sp>
        <p:nvSpPr>
          <p:cNvPr id="16" name="TextBox 15">
            <a:extLst>
              <a:ext uri="{FF2B5EF4-FFF2-40B4-BE49-F238E27FC236}">
                <a16:creationId xmlns:a16="http://schemas.microsoft.com/office/drawing/2014/main" id="{E42E2CA2-DA2F-46CC-91CD-1D52E2486D3F}"/>
              </a:ext>
            </a:extLst>
          </p:cNvPr>
          <p:cNvSpPr txBox="1"/>
          <p:nvPr/>
        </p:nvSpPr>
        <p:spPr>
          <a:xfrm>
            <a:off x="1195720" y="4888489"/>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4</a:t>
            </a:r>
          </a:p>
        </p:txBody>
      </p:sp>
      <p:sp>
        <p:nvSpPr>
          <p:cNvPr id="17" name="TextBox 16">
            <a:extLst>
              <a:ext uri="{FF2B5EF4-FFF2-40B4-BE49-F238E27FC236}">
                <a16:creationId xmlns:a16="http://schemas.microsoft.com/office/drawing/2014/main" id="{627F267E-7055-4907-B302-A919329AA32B}"/>
              </a:ext>
            </a:extLst>
          </p:cNvPr>
          <p:cNvSpPr txBox="1"/>
          <p:nvPr/>
        </p:nvSpPr>
        <p:spPr>
          <a:xfrm>
            <a:off x="640416" y="5900309"/>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5</a:t>
            </a:r>
          </a:p>
        </p:txBody>
      </p:sp>
      <p:sp>
        <p:nvSpPr>
          <p:cNvPr id="18" name="TextBox 17">
            <a:extLst>
              <a:ext uri="{FF2B5EF4-FFF2-40B4-BE49-F238E27FC236}">
                <a16:creationId xmlns:a16="http://schemas.microsoft.com/office/drawing/2014/main" id="{F04A9F11-4CCD-4111-9A29-CFE29B4EB473}"/>
              </a:ext>
            </a:extLst>
          </p:cNvPr>
          <p:cNvSpPr txBox="1"/>
          <p:nvPr/>
        </p:nvSpPr>
        <p:spPr>
          <a:xfrm>
            <a:off x="2835272" y="2605577"/>
            <a:ext cx="8055643" cy="461665"/>
          </a:xfrm>
          <a:prstGeom prst="rect">
            <a:avLst/>
          </a:prstGeom>
          <a:noFill/>
          <a:ln>
            <a:solidFill>
              <a:schemeClr val="tx1"/>
            </a:solidFill>
          </a:ln>
          <a:effectLst>
            <a:glow rad="101600">
              <a:schemeClr val="accent3">
                <a:satMod val="175000"/>
                <a:alpha val="40000"/>
              </a:schemeClr>
            </a:glow>
          </a:effectLst>
        </p:spPr>
        <p:txBody>
          <a:bodyPr wrap="square" rtlCol="0">
            <a:spAutoFit/>
          </a:bodyPr>
          <a:lstStyle/>
          <a:p>
            <a:r>
              <a:rPr lang="en-GB" sz="2400" dirty="0">
                <a:latin typeface="Berlin Sans FB" panose="020E0602020502020306" pitchFamily="34" charset="0"/>
              </a:rPr>
              <a:t>Explain the significance of one of the </a:t>
            </a:r>
            <a:r>
              <a:rPr lang="en-GB" sz="2400" b="1" u="sng" dirty="0">
                <a:latin typeface="Berlin Sans FB" panose="020E0602020502020306" pitchFamily="34" charset="0"/>
              </a:rPr>
              <a:t>settings</a:t>
            </a:r>
            <a:r>
              <a:rPr lang="en-GB" sz="2400" dirty="0">
                <a:latin typeface="Berlin Sans FB" panose="020E0602020502020306" pitchFamily="34" charset="0"/>
              </a:rPr>
              <a:t> in </a:t>
            </a:r>
            <a:r>
              <a:rPr lang="en-GB" sz="2400" i="1" dirty="0">
                <a:latin typeface="Berlin Sans FB" panose="020E0602020502020306" pitchFamily="34" charset="0"/>
              </a:rPr>
              <a:t>Macbeth.</a:t>
            </a:r>
            <a:endParaRPr lang="en-GB" sz="2400" dirty="0">
              <a:latin typeface="Berlin Sans FB" panose="020E0602020502020306" pitchFamily="34" charset="0"/>
            </a:endParaRPr>
          </a:p>
        </p:txBody>
      </p:sp>
      <p:sp>
        <p:nvSpPr>
          <p:cNvPr id="19" name="TextBox 18">
            <a:extLst>
              <a:ext uri="{FF2B5EF4-FFF2-40B4-BE49-F238E27FC236}">
                <a16:creationId xmlns:a16="http://schemas.microsoft.com/office/drawing/2014/main" id="{1E6F3D37-8293-4125-92B0-66C48837BF5F}"/>
              </a:ext>
            </a:extLst>
          </p:cNvPr>
          <p:cNvSpPr txBox="1"/>
          <p:nvPr/>
        </p:nvSpPr>
        <p:spPr>
          <a:xfrm>
            <a:off x="1700629" y="3486826"/>
            <a:ext cx="10349688" cy="830997"/>
          </a:xfrm>
          <a:prstGeom prst="rect">
            <a:avLst/>
          </a:prstGeom>
          <a:noFill/>
          <a:ln>
            <a:solidFill>
              <a:schemeClr val="tx1"/>
            </a:solidFill>
          </a:ln>
          <a:effectLst>
            <a:glow rad="101600">
              <a:schemeClr val="accent6">
                <a:satMod val="175000"/>
                <a:alpha val="40000"/>
              </a:schemeClr>
            </a:glow>
          </a:effectLst>
        </p:spPr>
        <p:txBody>
          <a:bodyPr wrap="square" rtlCol="0">
            <a:spAutoFit/>
          </a:bodyPr>
          <a:lstStyle/>
          <a:p>
            <a:r>
              <a:rPr lang="en-GB" sz="2400" dirty="0">
                <a:latin typeface="Berlin Sans FB" panose="020E0602020502020306" pitchFamily="34" charset="0"/>
              </a:rPr>
              <a:t>What is</a:t>
            </a:r>
            <a:r>
              <a:rPr lang="en-GB" sz="2400" b="1" u="sng" dirty="0">
                <a:latin typeface="Berlin Sans FB" panose="020E0602020502020306" pitchFamily="34" charset="0"/>
              </a:rPr>
              <a:t> juxtaposition</a:t>
            </a:r>
            <a:r>
              <a:rPr lang="en-GB" sz="2400" dirty="0">
                <a:latin typeface="Berlin Sans FB" panose="020E0602020502020306" pitchFamily="34" charset="0"/>
              </a:rPr>
              <a:t>? Explain one way both Dickens and Shakespeare use it in their texts. </a:t>
            </a:r>
          </a:p>
        </p:txBody>
      </p:sp>
      <p:sp>
        <p:nvSpPr>
          <p:cNvPr id="20" name="TextBox 19">
            <a:extLst>
              <a:ext uri="{FF2B5EF4-FFF2-40B4-BE49-F238E27FC236}">
                <a16:creationId xmlns:a16="http://schemas.microsoft.com/office/drawing/2014/main" id="{D8FA8E60-DD46-495A-8E65-6F92FC8DB23E}"/>
              </a:ext>
            </a:extLst>
          </p:cNvPr>
          <p:cNvSpPr txBox="1"/>
          <p:nvPr/>
        </p:nvSpPr>
        <p:spPr>
          <a:xfrm>
            <a:off x="2056281" y="4514538"/>
            <a:ext cx="9970756" cy="1200329"/>
          </a:xfrm>
          <a:prstGeom prst="rect">
            <a:avLst/>
          </a:prstGeom>
          <a:noFill/>
          <a:ln>
            <a:solidFill>
              <a:schemeClr val="tx1"/>
            </a:solidFill>
          </a:ln>
          <a:effectLst>
            <a:glow rad="101600">
              <a:schemeClr val="accent5">
                <a:satMod val="175000"/>
                <a:alpha val="40000"/>
              </a:schemeClr>
            </a:glow>
          </a:effectLst>
        </p:spPr>
        <p:txBody>
          <a:bodyPr wrap="square" rtlCol="0">
            <a:spAutoFit/>
          </a:bodyPr>
          <a:lstStyle/>
          <a:p>
            <a:r>
              <a:rPr lang="en-GB" sz="2400" dirty="0">
                <a:latin typeface="Berlin Sans FB" panose="020E0602020502020306" pitchFamily="34" charset="0"/>
              </a:rPr>
              <a:t>What is the significance of the following stage direction: “the lighting should be pink and intimate, until the Inspector arrives, and then it should be brighter and harder”. Consider </a:t>
            </a:r>
            <a:r>
              <a:rPr lang="en-GB" sz="2400" b="1" dirty="0">
                <a:latin typeface="Berlin Sans FB" panose="020E0602020502020306" pitchFamily="34" charset="0"/>
              </a:rPr>
              <a:t>layers of meaning.</a:t>
            </a:r>
            <a:endParaRPr lang="en-GB" sz="2400" dirty="0">
              <a:latin typeface="Berlin Sans FB" panose="020E0602020502020306" pitchFamily="34" charset="0"/>
            </a:endParaRPr>
          </a:p>
        </p:txBody>
      </p:sp>
      <p:sp>
        <p:nvSpPr>
          <p:cNvPr id="21" name="TextBox 20">
            <a:extLst>
              <a:ext uri="{FF2B5EF4-FFF2-40B4-BE49-F238E27FC236}">
                <a16:creationId xmlns:a16="http://schemas.microsoft.com/office/drawing/2014/main" id="{0FBB6123-A0E2-4018-B550-FFF75AD05492}"/>
              </a:ext>
            </a:extLst>
          </p:cNvPr>
          <p:cNvSpPr txBox="1"/>
          <p:nvPr/>
        </p:nvSpPr>
        <p:spPr>
          <a:xfrm>
            <a:off x="1586070" y="5905414"/>
            <a:ext cx="10440967" cy="830997"/>
          </a:xfrm>
          <a:prstGeom prst="rect">
            <a:avLst/>
          </a:prstGeom>
          <a:noFill/>
          <a:ln>
            <a:solidFill>
              <a:schemeClr val="tx1"/>
            </a:solidFill>
          </a:ln>
          <a:effectLst>
            <a:glow rad="63500">
              <a:schemeClr val="accent4">
                <a:satMod val="175000"/>
                <a:alpha val="40000"/>
              </a:schemeClr>
            </a:glow>
          </a:effectLst>
        </p:spPr>
        <p:txBody>
          <a:bodyPr wrap="square" rtlCol="0">
            <a:spAutoFit/>
          </a:bodyPr>
          <a:lstStyle/>
          <a:p>
            <a:r>
              <a:rPr lang="en-GB" sz="2400" dirty="0">
                <a:latin typeface="Berlin Sans FB" panose="020E0602020502020306" pitchFamily="34" charset="0"/>
              </a:rPr>
              <a:t>Which two historical events does Mr Birling refer to in Act 1? What do his views on these events highlight about his character? Write down at least 3 ideas.</a:t>
            </a:r>
          </a:p>
        </p:txBody>
      </p:sp>
    </p:spTree>
    <p:extLst>
      <p:ext uri="{BB962C8B-B14F-4D97-AF65-F5344CB8AC3E}">
        <p14:creationId xmlns:p14="http://schemas.microsoft.com/office/powerpoint/2010/main" val="2581365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F8B4F8-4A8C-4F3D-969C-BD73B98D0C9F}"/>
              </a:ext>
            </a:extLst>
          </p:cNvPr>
          <p:cNvSpPr/>
          <p:nvPr/>
        </p:nvSpPr>
        <p:spPr>
          <a:xfrm>
            <a:off x="0" y="0"/>
            <a:ext cx="12192000" cy="858982"/>
          </a:xfrm>
          <a:prstGeom prst="rect">
            <a:avLst/>
          </a:prstGeom>
          <a:solidFill>
            <a:schemeClr val="accent2">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4800" u="sng" dirty="0">
                <a:effectLst>
                  <a:outerShdw blurRad="38100" dist="38100" dir="2700000" algn="tl">
                    <a:srgbClr val="000000">
                      <a:alpha val="43137"/>
                    </a:srgbClr>
                  </a:outerShdw>
                </a:effectLst>
                <a:latin typeface="Berlin Sans FB" panose="020E0602020502020306" pitchFamily="34" charset="0"/>
              </a:rPr>
              <a:t>5 a day: Literature</a:t>
            </a:r>
          </a:p>
        </p:txBody>
      </p:sp>
      <p:pic>
        <p:nvPicPr>
          <p:cNvPr id="5" name="Picture 7" descr="Image result for fruit and veg no background">
            <a:extLst>
              <a:ext uri="{FF2B5EF4-FFF2-40B4-BE49-F238E27FC236}">
                <a16:creationId xmlns:a16="http://schemas.microsoft.com/office/drawing/2014/main" id="{FB72D05F-98E4-44F6-8D09-6CFAB94E9BC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71460">
            <a:off x="10008426" y="-27649"/>
            <a:ext cx="2127915" cy="17732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Image result for fruit and veg no background">
            <a:extLst>
              <a:ext uri="{FF2B5EF4-FFF2-40B4-BE49-F238E27FC236}">
                <a16:creationId xmlns:a16="http://schemas.microsoft.com/office/drawing/2014/main" id="{05D4BE0C-8129-4654-B26D-ED1CCCBC9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2999" y="1091960"/>
            <a:ext cx="1109564" cy="1109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3" descr="Image result for fruit no background">
            <a:extLst>
              <a:ext uri="{FF2B5EF4-FFF2-40B4-BE49-F238E27FC236}">
                <a16:creationId xmlns:a16="http://schemas.microsoft.com/office/drawing/2014/main" id="{A55E2819-1652-4FD9-B9FE-CD8A426D6B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7781" y="2603925"/>
            <a:ext cx="780701" cy="10461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6" descr="Image result for vegetable no background">
            <a:extLst>
              <a:ext uri="{FF2B5EF4-FFF2-40B4-BE49-F238E27FC236}">
                <a16:creationId xmlns:a16="http://schemas.microsoft.com/office/drawing/2014/main" id="{46BB8544-572F-41DA-9FD6-634004996C9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4716" y="3498062"/>
            <a:ext cx="1011127" cy="9714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Image result for vegetable no background">
            <a:extLst>
              <a:ext uri="{FF2B5EF4-FFF2-40B4-BE49-F238E27FC236}">
                <a16:creationId xmlns:a16="http://schemas.microsoft.com/office/drawing/2014/main" id="{2DC17E07-DB58-4A0F-B1C0-75EA533181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1513" y="4806680"/>
            <a:ext cx="981050" cy="9810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1" descr="Image result for vegetable no background">
            <a:extLst>
              <a:ext uri="{FF2B5EF4-FFF2-40B4-BE49-F238E27FC236}">
                <a16:creationId xmlns:a16="http://schemas.microsoft.com/office/drawing/2014/main" id="{1A957CD1-0BB5-42FF-86AF-38D77FA50BD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1416" y="5738001"/>
            <a:ext cx="918863" cy="99605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2E6E6549-16AE-4109-AB60-1228A2974735}"/>
              </a:ext>
            </a:extLst>
          </p:cNvPr>
          <p:cNvSpPr txBox="1"/>
          <p:nvPr/>
        </p:nvSpPr>
        <p:spPr>
          <a:xfrm>
            <a:off x="2796892" y="1134955"/>
            <a:ext cx="7150671" cy="1200329"/>
          </a:xfrm>
          <a:prstGeom prst="rect">
            <a:avLst/>
          </a:prstGeom>
          <a:noFill/>
          <a:ln>
            <a:solidFill>
              <a:schemeClr val="tx1"/>
            </a:solidFill>
          </a:ln>
          <a:effectLst>
            <a:glow rad="101600">
              <a:schemeClr val="accent2">
                <a:satMod val="175000"/>
                <a:alpha val="40000"/>
              </a:schemeClr>
            </a:glow>
          </a:effectLst>
        </p:spPr>
        <p:txBody>
          <a:bodyPr wrap="square" rtlCol="0">
            <a:spAutoFit/>
          </a:bodyPr>
          <a:lstStyle/>
          <a:p>
            <a:r>
              <a:rPr lang="en-GB" sz="2400" dirty="0">
                <a:latin typeface="Berlin Sans FB" panose="020E0602020502020306" pitchFamily="34" charset="0"/>
              </a:rPr>
              <a:t>List 4 things Inspector Goole does to maintain control over the Birlings in AIC. We can refer to this character as a </a:t>
            </a:r>
            <a:r>
              <a:rPr lang="en-GB" sz="2400" b="1" u="sng" dirty="0">
                <a:latin typeface="Berlin Sans FB" panose="020E0602020502020306" pitchFamily="34" charset="0"/>
              </a:rPr>
              <a:t>dramatic device</a:t>
            </a:r>
            <a:r>
              <a:rPr lang="en-GB" sz="2400" dirty="0">
                <a:latin typeface="Berlin Sans FB" panose="020E0602020502020306" pitchFamily="34" charset="0"/>
              </a:rPr>
              <a:t>, why?</a:t>
            </a:r>
          </a:p>
        </p:txBody>
      </p:sp>
      <p:sp>
        <p:nvSpPr>
          <p:cNvPr id="13" name="TextBox 12">
            <a:extLst>
              <a:ext uri="{FF2B5EF4-FFF2-40B4-BE49-F238E27FC236}">
                <a16:creationId xmlns:a16="http://schemas.microsoft.com/office/drawing/2014/main" id="{0E6F385A-1F1A-4267-828A-7B13A78D508F}"/>
              </a:ext>
            </a:extLst>
          </p:cNvPr>
          <p:cNvSpPr txBox="1"/>
          <p:nvPr/>
        </p:nvSpPr>
        <p:spPr>
          <a:xfrm>
            <a:off x="1888307" y="1341035"/>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1</a:t>
            </a:r>
          </a:p>
        </p:txBody>
      </p:sp>
      <p:sp>
        <p:nvSpPr>
          <p:cNvPr id="14" name="TextBox 13">
            <a:extLst>
              <a:ext uri="{FF2B5EF4-FFF2-40B4-BE49-F238E27FC236}">
                <a16:creationId xmlns:a16="http://schemas.microsoft.com/office/drawing/2014/main" id="{969339BB-865D-49ED-BA45-A032686628CA}"/>
              </a:ext>
            </a:extLst>
          </p:cNvPr>
          <p:cNvSpPr txBox="1"/>
          <p:nvPr/>
        </p:nvSpPr>
        <p:spPr>
          <a:xfrm>
            <a:off x="2275001" y="2820711"/>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2</a:t>
            </a:r>
          </a:p>
        </p:txBody>
      </p:sp>
      <p:sp>
        <p:nvSpPr>
          <p:cNvPr id="15" name="TextBox 14">
            <a:extLst>
              <a:ext uri="{FF2B5EF4-FFF2-40B4-BE49-F238E27FC236}">
                <a16:creationId xmlns:a16="http://schemas.microsoft.com/office/drawing/2014/main" id="{48EE0447-2E7A-4B36-B094-9746303124BF}"/>
              </a:ext>
            </a:extLst>
          </p:cNvPr>
          <p:cNvSpPr txBox="1"/>
          <p:nvPr/>
        </p:nvSpPr>
        <p:spPr>
          <a:xfrm>
            <a:off x="919928" y="3528597"/>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3</a:t>
            </a:r>
          </a:p>
        </p:txBody>
      </p:sp>
      <p:sp>
        <p:nvSpPr>
          <p:cNvPr id="16" name="TextBox 15">
            <a:extLst>
              <a:ext uri="{FF2B5EF4-FFF2-40B4-BE49-F238E27FC236}">
                <a16:creationId xmlns:a16="http://schemas.microsoft.com/office/drawing/2014/main" id="{E42E2CA2-DA2F-46CC-91CD-1D52E2486D3F}"/>
              </a:ext>
            </a:extLst>
          </p:cNvPr>
          <p:cNvSpPr txBox="1"/>
          <p:nvPr/>
        </p:nvSpPr>
        <p:spPr>
          <a:xfrm>
            <a:off x="1888307" y="4955055"/>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4</a:t>
            </a:r>
          </a:p>
        </p:txBody>
      </p:sp>
      <p:sp>
        <p:nvSpPr>
          <p:cNvPr id="17" name="TextBox 16">
            <a:extLst>
              <a:ext uri="{FF2B5EF4-FFF2-40B4-BE49-F238E27FC236}">
                <a16:creationId xmlns:a16="http://schemas.microsoft.com/office/drawing/2014/main" id="{627F267E-7055-4907-B302-A919329AA32B}"/>
              </a:ext>
            </a:extLst>
          </p:cNvPr>
          <p:cNvSpPr txBox="1"/>
          <p:nvPr/>
        </p:nvSpPr>
        <p:spPr>
          <a:xfrm>
            <a:off x="640416" y="5900309"/>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5</a:t>
            </a:r>
          </a:p>
        </p:txBody>
      </p:sp>
      <p:sp>
        <p:nvSpPr>
          <p:cNvPr id="18" name="TextBox 17">
            <a:extLst>
              <a:ext uri="{FF2B5EF4-FFF2-40B4-BE49-F238E27FC236}">
                <a16:creationId xmlns:a16="http://schemas.microsoft.com/office/drawing/2014/main" id="{F04A9F11-4CCD-4111-9A29-CFE29B4EB473}"/>
              </a:ext>
            </a:extLst>
          </p:cNvPr>
          <p:cNvSpPr txBox="1"/>
          <p:nvPr/>
        </p:nvSpPr>
        <p:spPr>
          <a:xfrm>
            <a:off x="3040331" y="2619681"/>
            <a:ext cx="7433705" cy="830997"/>
          </a:xfrm>
          <a:prstGeom prst="rect">
            <a:avLst/>
          </a:prstGeom>
          <a:noFill/>
          <a:ln>
            <a:solidFill>
              <a:schemeClr val="tx1"/>
            </a:solidFill>
          </a:ln>
          <a:effectLst>
            <a:glow rad="101600">
              <a:schemeClr val="accent3">
                <a:satMod val="175000"/>
                <a:alpha val="40000"/>
              </a:schemeClr>
            </a:glow>
          </a:effectLst>
        </p:spPr>
        <p:txBody>
          <a:bodyPr wrap="square" rtlCol="0">
            <a:spAutoFit/>
          </a:bodyPr>
          <a:lstStyle/>
          <a:p>
            <a:r>
              <a:rPr lang="en-GB" sz="2400" dirty="0">
                <a:latin typeface="Berlin Sans FB" panose="020E0602020502020306" pitchFamily="34" charset="0"/>
              </a:rPr>
              <a:t>“The raven himself is hoarse” who says this? Bullet point 3 different interpretations of this quotation.</a:t>
            </a:r>
          </a:p>
        </p:txBody>
      </p:sp>
      <p:sp>
        <p:nvSpPr>
          <p:cNvPr id="19" name="TextBox 18">
            <a:extLst>
              <a:ext uri="{FF2B5EF4-FFF2-40B4-BE49-F238E27FC236}">
                <a16:creationId xmlns:a16="http://schemas.microsoft.com/office/drawing/2014/main" id="{1E6F3D37-8293-4125-92B0-66C48837BF5F}"/>
              </a:ext>
            </a:extLst>
          </p:cNvPr>
          <p:cNvSpPr txBox="1"/>
          <p:nvPr/>
        </p:nvSpPr>
        <p:spPr>
          <a:xfrm>
            <a:off x="2152038" y="3811204"/>
            <a:ext cx="8939327" cy="830997"/>
          </a:xfrm>
          <a:prstGeom prst="rect">
            <a:avLst/>
          </a:prstGeom>
          <a:noFill/>
          <a:ln>
            <a:solidFill>
              <a:schemeClr val="tx1"/>
            </a:solidFill>
          </a:ln>
          <a:effectLst>
            <a:glow rad="101600">
              <a:schemeClr val="accent6">
                <a:satMod val="175000"/>
                <a:alpha val="40000"/>
              </a:schemeClr>
            </a:glow>
          </a:effectLst>
        </p:spPr>
        <p:txBody>
          <a:bodyPr wrap="square" rtlCol="0">
            <a:spAutoFit/>
          </a:bodyPr>
          <a:lstStyle/>
          <a:p>
            <a:r>
              <a:rPr lang="en-GB" sz="2400" dirty="0">
                <a:latin typeface="Berlin Sans FB" panose="020E0602020502020306" pitchFamily="34" charset="0"/>
              </a:rPr>
              <a:t>What is the purpose of </a:t>
            </a:r>
            <a:r>
              <a:rPr lang="en-GB" sz="2400" b="1" dirty="0">
                <a:latin typeface="Berlin Sans FB" panose="020E0602020502020306" pitchFamily="34" charset="0"/>
              </a:rPr>
              <a:t>Fred’s </a:t>
            </a:r>
            <a:r>
              <a:rPr lang="en-GB" sz="2400" dirty="0">
                <a:latin typeface="Berlin Sans FB" panose="020E0602020502020306" pitchFamily="34" charset="0"/>
              </a:rPr>
              <a:t>character in ACC? List 4 different ideas.</a:t>
            </a:r>
          </a:p>
        </p:txBody>
      </p:sp>
      <p:sp>
        <p:nvSpPr>
          <p:cNvPr id="20" name="TextBox 19">
            <a:extLst>
              <a:ext uri="{FF2B5EF4-FFF2-40B4-BE49-F238E27FC236}">
                <a16:creationId xmlns:a16="http://schemas.microsoft.com/office/drawing/2014/main" id="{D8FA8E60-DD46-495A-8E65-6F92FC8DB23E}"/>
              </a:ext>
            </a:extLst>
          </p:cNvPr>
          <p:cNvSpPr txBox="1"/>
          <p:nvPr/>
        </p:nvSpPr>
        <p:spPr>
          <a:xfrm>
            <a:off x="2796892" y="4933342"/>
            <a:ext cx="8511253" cy="461665"/>
          </a:xfrm>
          <a:prstGeom prst="rect">
            <a:avLst/>
          </a:prstGeom>
          <a:noFill/>
          <a:ln>
            <a:solidFill>
              <a:schemeClr val="tx1"/>
            </a:solidFill>
          </a:ln>
          <a:effectLst>
            <a:glow rad="101600">
              <a:schemeClr val="accent5">
                <a:satMod val="175000"/>
                <a:alpha val="40000"/>
              </a:schemeClr>
            </a:glow>
          </a:effectLst>
        </p:spPr>
        <p:txBody>
          <a:bodyPr wrap="square" rtlCol="0">
            <a:spAutoFit/>
          </a:bodyPr>
          <a:lstStyle/>
          <a:p>
            <a:r>
              <a:rPr lang="en-GB" sz="2400" dirty="0">
                <a:latin typeface="Berlin Sans FB" panose="020E0602020502020306" pitchFamily="34" charset="0"/>
              </a:rPr>
              <a:t>List 4 ways Priestley explores the generation gap in AIC.</a:t>
            </a:r>
          </a:p>
        </p:txBody>
      </p:sp>
      <p:sp>
        <p:nvSpPr>
          <p:cNvPr id="21" name="TextBox 20">
            <a:extLst>
              <a:ext uri="{FF2B5EF4-FFF2-40B4-BE49-F238E27FC236}">
                <a16:creationId xmlns:a16="http://schemas.microsoft.com/office/drawing/2014/main" id="{0FBB6123-A0E2-4018-B550-FFF75AD05492}"/>
              </a:ext>
            </a:extLst>
          </p:cNvPr>
          <p:cNvSpPr txBox="1"/>
          <p:nvPr/>
        </p:nvSpPr>
        <p:spPr>
          <a:xfrm>
            <a:off x="1451629" y="5908395"/>
            <a:ext cx="10099955" cy="830997"/>
          </a:xfrm>
          <a:prstGeom prst="rect">
            <a:avLst/>
          </a:prstGeom>
          <a:noFill/>
          <a:ln>
            <a:solidFill>
              <a:schemeClr val="tx1"/>
            </a:solidFill>
          </a:ln>
          <a:effectLst>
            <a:glow rad="101600">
              <a:schemeClr val="accent4">
                <a:satMod val="175000"/>
                <a:alpha val="40000"/>
              </a:schemeClr>
            </a:glow>
          </a:effectLst>
        </p:spPr>
        <p:txBody>
          <a:bodyPr wrap="square" rtlCol="0">
            <a:spAutoFit/>
          </a:bodyPr>
          <a:lstStyle/>
          <a:p>
            <a:r>
              <a:rPr lang="en-GB" sz="2400" dirty="0">
                <a:latin typeface="Berlin Sans FB" panose="020E0602020502020306" pitchFamily="34" charset="0"/>
              </a:rPr>
              <a:t>Explode the following quote to reveal as many layers of meaning as you can: “Be innocent of the knowledge, dearest chuck, Till thou applaud the deed”</a:t>
            </a:r>
          </a:p>
        </p:txBody>
      </p:sp>
    </p:spTree>
    <p:extLst>
      <p:ext uri="{BB962C8B-B14F-4D97-AF65-F5344CB8AC3E}">
        <p14:creationId xmlns:p14="http://schemas.microsoft.com/office/powerpoint/2010/main" val="3104657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F8B4F8-4A8C-4F3D-969C-BD73B98D0C9F}"/>
              </a:ext>
            </a:extLst>
          </p:cNvPr>
          <p:cNvSpPr/>
          <p:nvPr/>
        </p:nvSpPr>
        <p:spPr>
          <a:xfrm>
            <a:off x="0" y="0"/>
            <a:ext cx="12192000" cy="858982"/>
          </a:xfrm>
          <a:prstGeom prst="rect">
            <a:avLst/>
          </a:prstGeom>
          <a:solidFill>
            <a:schemeClr val="accent2">
              <a:lumMod val="20000"/>
              <a:lumOff val="80000"/>
            </a:schemeClr>
          </a:solidFill>
          <a:ln w="28575">
            <a:solidFill>
              <a:schemeClr val="tx1"/>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GB" sz="4800" u="sng" dirty="0">
                <a:effectLst>
                  <a:outerShdw blurRad="38100" dist="38100" dir="2700000" algn="tl">
                    <a:srgbClr val="000000">
                      <a:alpha val="43137"/>
                    </a:srgbClr>
                  </a:outerShdw>
                </a:effectLst>
                <a:latin typeface="Berlin Sans FB" panose="020E0602020502020306" pitchFamily="34" charset="0"/>
              </a:rPr>
              <a:t>5 a day: Literature</a:t>
            </a:r>
          </a:p>
        </p:txBody>
      </p:sp>
      <p:pic>
        <p:nvPicPr>
          <p:cNvPr id="5" name="Picture 7" descr="Image result for fruit and veg no background">
            <a:extLst>
              <a:ext uri="{FF2B5EF4-FFF2-40B4-BE49-F238E27FC236}">
                <a16:creationId xmlns:a16="http://schemas.microsoft.com/office/drawing/2014/main" id="{FB72D05F-98E4-44F6-8D09-6CFAB94E9BC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71460">
            <a:off x="10008426" y="-27649"/>
            <a:ext cx="2127915" cy="17732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Image result for fruit and veg no background">
            <a:extLst>
              <a:ext uri="{FF2B5EF4-FFF2-40B4-BE49-F238E27FC236}">
                <a16:creationId xmlns:a16="http://schemas.microsoft.com/office/drawing/2014/main" id="{05D4BE0C-8129-4654-B26D-ED1CCCBC95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2999" y="1091960"/>
            <a:ext cx="1109564" cy="1109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3" descr="Image result for fruit no background">
            <a:extLst>
              <a:ext uri="{FF2B5EF4-FFF2-40B4-BE49-F238E27FC236}">
                <a16:creationId xmlns:a16="http://schemas.microsoft.com/office/drawing/2014/main" id="{A55E2819-1652-4FD9-B9FE-CD8A426D6B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7781" y="2603925"/>
            <a:ext cx="780701" cy="104613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6" descr="Image result for vegetable no background">
            <a:extLst>
              <a:ext uri="{FF2B5EF4-FFF2-40B4-BE49-F238E27FC236}">
                <a16:creationId xmlns:a16="http://schemas.microsoft.com/office/drawing/2014/main" id="{46BB8544-572F-41DA-9FD6-634004996C9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4716" y="3498062"/>
            <a:ext cx="1011127" cy="9714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8" descr="Image result for vegetable no background">
            <a:extLst>
              <a:ext uri="{FF2B5EF4-FFF2-40B4-BE49-F238E27FC236}">
                <a16:creationId xmlns:a16="http://schemas.microsoft.com/office/drawing/2014/main" id="{2DC17E07-DB58-4A0F-B1C0-75EA533181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1513" y="4806680"/>
            <a:ext cx="981050" cy="9810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1" descr="Image result for vegetable no background">
            <a:extLst>
              <a:ext uri="{FF2B5EF4-FFF2-40B4-BE49-F238E27FC236}">
                <a16:creationId xmlns:a16="http://schemas.microsoft.com/office/drawing/2014/main" id="{1A957CD1-0BB5-42FF-86AF-38D77FA50BD5}"/>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1416" y="5738001"/>
            <a:ext cx="918863" cy="996057"/>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2E6E6549-16AE-4109-AB60-1228A2974735}"/>
              </a:ext>
            </a:extLst>
          </p:cNvPr>
          <p:cNvSpPr txBox="1"/>
          <p:nvPr/>
        </p:nvSpPr>
        <p:spPr>
          <a:xfrm>
            <a:off x="2642563" y="1202024"/>
            <a:ext cx="7433705" cy="1200329"/>
          </a:xfrm>
          <a:prstGeom prst="rect">
            <a:avLst/>
          </a:prstGeom>
          <a:noFill/>
          <a:ln>
            <a:solidFill>
              <a:schemeClr val="tx1"/>
            </a:solidFill>
          </a:ln>
          <a:effectLst>
            <a:glow rad="101600">
              <a:schemeClr val="accent2">
                <a:satMod val="175000"/>
                <a:alpha val="40000"/>
              </a:schemeClr>
            </a:glow>
          </a:effectLst>
        </p:spPr>
        <p:txBody>
          <a:bodyPr wrap="square" rtlCol="0">
            <a:spAutoFit/>
          </a:bodyPr>
          <a:lstStyle/>
          <a:p>
            <a:r>
              <a:rPr lang="en-GB" sz="2400" i="1" dirty="0">
                <a:latin typeface="Berlin Sans FB" panose="020E0602020502020306" pitchFamily="34" charset="0"/>
              </a:rPr>
              <a:t>“</a:t>
            </a:r>
            <a:r>
              <a:rPr lang="en-GB" sz="2400" dirty="0">
                <a:latin typeface="Berlin Sans FB" panose="020E0602020502020306" pitchFamily="34" charset="0"/>
              </a:rPr>
              <a:t>But now I an cabined, cribbed, confined.” Who says this? What does it reveal about the character at this point in the text? Explore layers of meaning.</a:t>
            </a:r>
            <a:endParaRPr lang="en-GB" sz="2400" i="1" dirty="0">
              <a:latin typeface="Berlin Sans FB" panose="020E0602020502020306" pitchFamily="34" charset="0"/>
            </a:endParaRPr>
          </a:p>
        </p:txBody>
      </p:sp>
      <p:sp>
        <p:nvSpPr>
          <p:cNvPr id="13" name="TextBox 12">
            <a:extLst>
              <a:ext uri="{FF2B5EF4-FFF2-40B4-BE49-F238E27FC236}">
                <a16:creationId xmlns:a16="http://schemas.microsoft.com/office/drawing/2014/main" id="{0E6F385A-1F1A-4267-828A-7B13A78D508F}"/>
              </a:ext>
            </a:extLst>
          </p:cNvPr>
          <p:cNvSpPr txBox="1"/>
          <p:nvPr/>
        </p:nvSpPr>
        <p:spPr>
          <a:xfrm>
            <a:off x="1888307" y="1341035"/>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1</a:t>
            </a:r>
          </a:p>
        </p:txBody>
      </p:sp>
      <p:sp>
        <p:nvSpPr>
          <p:cNvPr id="14" name="TextBox 13">
            <a:extLst>
              <a:ext uri="{FF2B5EF4-FFF2-40B4-BE49-F238E27FC236}">
                <a16:creationId xmlns:a16="http://schemas.microsoft.com/office/drawing/2014/main" id="{969339BB-865D-49ED-BA45-A032686628CA}"/>
              </a:ext>
            </a:extLst>
          </p:cNvPr>
          <p:cNvSpPr txBox="1"/>
          <p:nvPr/>
        </p:nvSpPr>
        <p:spPr>
          <a:xfrm>
            <a:off x="2275001" y="2820711"/>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2</a:t>
            </a:r>
          </a:p>
        </p:txBody>
      </p:sp>
      <p:sp>
        <p:nvSpPr>
          <p:cNvPr id="15" name="TextBox 14">
            <a:extLst>
              <a:ext uri="{FF2B5EF4-FFF2-40B4-BE49-F238E27FC236}">
                <a16:creationId xmlns:a16="http://schemas.microsoft.com/office/drawing/2014/main" id="{48EE0447-2E7A-4B36-B094-9746303124BF}"/>
              </a:ext>
            </a:extLst>
          </p:cNvPr>
          <p:cNvSpPr txBox="1"/>
          <p:nvPr/>
        </p:nvSpPr>
        <p:spPr>
          <a:xfrm>
            <a:off x="919928" y="3528597"/>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3</a:t>
            </a:r>
          </a:p>
        </p:txBody>
      </p:sp>
      <p:sp>
        <p:nvSpPr>
          <p:cNvPr id="16" name="TextBox 15">
            <a:extLst>
              <a:ext uri="{FF2B5EF4-FFF2-40B4-BE49-F238E27FC236}">
                <a16:creationId xmlns:a16="http://schemas.microsoft.com/office/drawing/2014/main" id="{E42E2CA2-DA2F-46CC-91CD-1D52E2486D3F}"/>
              </a:ext>
            </a:extLst>
          </p:cNvPr>
          <p:cNvSpPr txBox="1"/>
          <p:nvPr/>
        </p:nvSpPr>
        <p:spPr>
          <a:xfrm>
            <a:off x="1888307" y="4955055"/>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4</a:t>
            </a:r>
          </a:p>
        </p:txBody>
      </p:sp>
      <p:sp>
        <p:nvSpPr>
          <p:cNvPr id="17" name="TextBox 16">
            <a:extLst>
              <a:ext uri="{FF2B5EF4-FFF2-40B4-BE49-F238E27FC236}">
                <a16:creationId xmlns:a16="http://schemas.microsoft.com/office/drawing/2014/main" id="{627F267E-7055-4907-B302-A919329AA32B}"/>
              </a:ext>
            </a:extLst>
          </p:cNvPr>
          <p:cNvSpPr txBox="1"/>
          <p:nvPr/>
        </p:nvSpPr>
        <p:spPr>
          <a:xfrm>
            <a:off x="640416" y="5900309"/>
            <a:ext cx="780701" cy="707886"/>
          </a:xfrm>
          <a:prstGeom prst="rect">
            <a:avLst/>
          </a:prstGeom>
          <a:noFill/>
        </p:spPr>
        <p:txBody>
          <a:bodyPr wrap="square" rtlCol="0">
            <a:spAutoFit/>
          </a:bodyPr>
          <a:lstStyle/>
          <a:p>
            <a:r>
              <a:rPr lang="en-GB" sz="4000" b="1" dirty="0">
                <a:solidFill>
                  <a:schemeClr val="bg1"/>
                </a:solidFill>
                <a:effectLst>
                  <a:outerShdw blurRad="38100" dist="38100" dir="2700000" algn="tl">
                    <a:srgbClr val="000000">
                      <a:alpha val="43137"/>
                    </a:srgbClr>
                  </a:outerShdw>
                </a:effectLst>
                <a:latin typeface="Berlin Sans FB" panose="020E0602020502020306" pitchFamily="34" charset="0"/>
              </a:rPr>
              <a:t>5</a:t>
            </a:r>
          </a:p>
        </p:txBody>
      </p:sp>
      <p:sp>
        <p:nvSpPr>
          <p:cNvPr id="18" name="TextBox 17">
            <a:extLst>
              <a:ext uri="{FF2B5EF4-FFF2-40B4-BE49-F238E27FC236}">
                <a16:creationId xmlns:a16="http://schemas.microsoft.com/office/drawing/2014/main" id="{F04A9F11-4CCD-4111-9A29-CFE29B4EB473}"/>
              </a:ext>
            </a:extLst>
          </p:cNvPr>
          <p:cNvSpPr txBox="1"/>
          <p:nvPr/>
        </p:nvSpPr>
        <p:spPr>
          <a:xfrm>
            <a:off x="3055702" y="2719083"/>
            <a:ext cx="8216370" cy="830997"/>
          </a:xfrm>
          <a:prstGeom prst="rect">
            <a:avLst/>
          </a:prstGeom>
          <a:noFill/>
          <a:ln>
            <a:solidFill>
              <a:schemeClr val="tx1"/>
            </a:solidFill>
          </a:ln>
          <a:effectLst>
            <a:glow rad="101600">
              <a:schemeClr val="accent3">
                <a:satMod val="175000"/>
                <a:alpha val="40000"/>
              </a:schemeClr>
            </a:glow>
          </a:effectLst>
        </p:spPr>
        <p:txBody>
          <a:bodyPr wrap="square" rtlCol="0">
            <a:spAutoFit/>
          </a:bodyPr>
          <a:lstStyle/>
          <a:p>
            <a:r>
              <a:rPr lang="en-GB" sz="2400" dirty="0">
                <a:latin typeface="Berlin Sans FB" panose="020E0602020502020306" pitchFamily="34" charset="0"/>
              </a:rPr>
              <a:t>Write down quotations about the Ghost of Christmas Past. Explain the significance of each one.</a:t>
            </a:r>
          </a:p>
        </p:txBody>
      </p:sp>
      <p:sp>
        <p:nvSpPr>
          <p:cNvPr id="19" name="TextBox 18">
            <a:extLst>
              <a:ext uri="{FF2B5EF4-FFF2-40B4-BE49-F238E27FC236}">
                <a16:creationId xmlns:a16="http://schemas.microsoft.com/office/drawing/2014/main" id="{1E6F3D37-8293-4125-92B0-66C48837BF5F}"/>
              </a:ext>
            </a:extLst>
          </p:cNvPr>
          <p:cNvSpPr txBox="1"/>
          <p:nvPr/>
        </p:nvSpPr>
        <p:spPr>
          <a:xfrm>
            <a:off x="2087781" y="3798439"/>
            <a:ext cx="9673618" cy="830997"/>
          </a:xfrm>
          <a:prstGeom prst="rect">
            <a:avLst/>
          </a:prstGeom>
          <a:noFill/>
          <a:ln>
            <a:solidFill>
              <a:schemeClr val="tx1"/>
            </a:solidFill>
          </a:ln>
          <a:effectLst>
            <a:glow rad="101600">
              <a:schemeClr val="accent6">
                <a:satMod val="175000"/>
                <a:alpha val="40000"/>
              </a:schemeClr>
            </a:glow>
          </a:effectLst>
        </p:spPr>
        <p:txBody>
          <a:bodyPr wrap="square" rtlCol="0">
            <a:spAutoFit/>
          </a:bodyPr>
          <a:lstStyle/>
          <a:p>
            <a:r>
              <a:rPr lang="en-GB" sz="2400" dirty="0">
                <a:latin typeface="Berlin Sans FB" panose="020E0602020502020306" pitchFamily="34" charset="0"/>
              </a:rPr>
              <a:t>Why does Shakespeare sometimes switch to </a:t>
            </a:r>
            <a:r>
              <a:rPr lang="en-GB" sz="2400" b="1" u="sng" dirty="0">
                <a:latin typeface="Berlin Sans FB" panose="020E0602020502020306" pitchFamily="34" charset="0"/>
              </a:rPr>
              <a:t>prose </a:t>
            </a:r>
            <a:r>
              <a:rPr lang="en-GB" sz="2400" dirty="0">
                <a:latin typeface="Berlin Sans FB" panose="020E0602020502020306" pitchFamily="34" charset="0"/>
              </a:rPr>
              <a:t>in </a:t>
            </a:r>
            <a:r>
              <a:rPr lang="en-GB" sz="2400" i="1" dirty="0">
                <a:latin typeface="Berlin Sans FB" panose="020E0602020502020306" pitchFamily="34" charset="0"/>
              </a:rPr>
              <a:t>Macbeth. </a:t>
            </a:r>
            <a:r>
              <a:rPr lang="en-GB" sz="2400" dirty="0">
                <a:latin typeface="Berlin Sans FB" panose="020E0602020502020306" pitchFamily="34" charset="0"/>
              </a:rPr>
              <a:t>Provide an example to support your answer.</a:t>
            </a:r>
          </a:p>
        </p:txBody>
      </p:sp>
      <p:sp>
        <p:nvSpPr>
          <p:cNvPr id="20" name="TextBox 19">
            <a:extLst>
              <a:ext uri="{FF2B5EF4-FFF2-40B4-BE49-F238E27FC236}">
                <a16:creationId xmlns:a16="http://schemas.microsoft.com/office/drawing/2014/main" id="{D8FA8E60-DD46-495A-8E65-6F92FC8DB23E}"/>
              </a:ext>
            </a:extLst>
          </p:cNvPr>
          <p:cNvSpPr txBox="1"/>
          <p:nvPr/>
        </p:nvSpPr>
        <p:spPr>
          <a:xfrm>
            <a:off x="2868482" y="4867272"/>
            <a:ext cx="8511253" cy="830997"/>
          </a:xfrm>
          <a:prstGeom prst="rect">
            <a:avLst/>
          </a:prstGeom>
          <a:noFill/>
          <a:ln>
            <a:solidFill>
              <a:schemeClr val="tx1"/>
            </a:solidFill>
          </a:ln>
          <a:effectLst>
            <a:glow rad="101600">
              <a:schemeClr val="accent5">
                <a:satMod val="175000"/>
                <a:alpha val="40000"/>
              </a:schemeClr>
            </a:glow>
          </a:effectLst>
        </p:spPr>
        <p:txBody>
          <a:bodyPr wrap="square" rtlCol="0">
            <a:spAutoFit/>
          </a:bodyPr>
          <a:lstStyle/>
          <a:p>
            <a:r>
              <a:rPr lang="en-GB" sz="2400" dirty="0">
                <a:latin typeface="Berlin Sans FB" panose="020E0602020502020306" pitchFamily="34" charset="0"/>
              </a:rPr>
              <a:t>“Genial face, its sparkling eye, its open hand, its cheery voice.” Who is being described here? What does this character </a:t>
            </a:r>
            <a:r>
              <a:rPr lang="en-GB" sz="2400" u="sng" dirty="0">
                <a:latin typeface="Berlin Sans FB" panose="020E0602020502020306" pitchFamily="34" charset="0"/>
              </a:rPr>
              <a:t>represent</a:t>
            </a:r>
            <a:r>
              <a:rPr lang="en-GB" sz="2400" dirty="0">
                <a:latin typeface="Berlin Sans FB" panose="020E0602020502020306" pitchFamily="34" charset="0"/>
              </a:rPr>
              <a:t>?</a:t>
            </a:r>
          </a:p>
        </p:txBody>
      </p:sp>
      <p:sp>
        <p:nvSpPr>
          <p:cNvPr id="21" name="TextBox 20">
            <a:extLst>
              <a:ext uri="{FF2B5EF4-FFF2-40B4-BE49-F238E27FC236}">
                <a16:creationId xmlns:a16="http://schemas.microsoft.com/office/drawing/2014/main" id="{0FBB6123-A0E2-4018-B550-FFF75AD05492}"/>
              </a:ext>
            </a:extLst>
          </p:cNvPr>
          <p:cNvSpPr txBox="1"/>
          <p:nvPr/>
        </p:nvSpPr>
        <p:spPr>
          <a:xfrm>
            <a:off x="1421117" y="5918652"/>
            <a:ext cx="10587971" cy="830997"/>
          </a:xfrm>
          <a:prstGeom prst="rect">
            <a:avLst/>
          </a:prstGeom>
          <a:noFill/>
          <a:ln>
            <a:solidFill>
              <a:schemeClr val="tx1"/>
            </a:solidFill>
          </a:ln>
          <a:effectLst>
            <a:glow rad="101600">
              <a:schemeClr val="accent4">
                <a:satMod val="175000"/>
                <a:alpha val="40000"/>
              </a:schemeClr>
            </a:glow>
          </a:effectLst>
        </p:spPr>
        <p:txBody>
          <a:bodyPr wrap="square" rtlCol="0">
            <a:spAutoFit/>
          </a:bodyPr>
          <a:lstStyle/>
          <a:p>
            <a:r>
              <a:rPr lang="en-GB" sz="2400" dirty="0">
                <a:latin typeface="Berlin Sans FB" panose="020E0602020502020306" pitchFamily="34" charset="0"/>
              </a:rPr>
              <a:t>Why did Priestley set his play in 1912? What key political beliefs are woven through his work?</a:t>
            </a:r>
          </a:p>
        </p:txBody>
      </p:sp>
    </p:spTree>
    <p:extLst>
      <p:ext uri="{BB962C8B-B14F-4D97-AF65-F5344CB8AC3E}">
        <p14:creationId xmlns:p14="http://schemas.microsoft.com/office/powerpoint/2010/main" val="13904138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732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Berlin Sans FB</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glover</dc:creator>
  <cp:lastModifiedBy>Sim E</cp:lastModifiedBy>
  <cp:revision>14</cp:revision>
  <dcterms:created xsi:type="dcterms:W3CDTF">2018-09-09T12:32:02Z</dcterms:created>
  <dcterms:modified xsi:type="dcterms:W3CDTF">2018-09-10T20:55:00Z</dcterms:modified>
</cp:coreProperties>
</file>