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4"/>
  </p:sldMasterIdLst>
  <p:notesMasterIdLst>
    <p:notesMasterId r:id="rId16"/>
  </p:notesMasterIdLst>
  <p:sldIdLst>
    <p:sldId id="257" r:id="rId5"/>
    <p:sldId id="256" r:id="rId6"/>
    <p:sldId id="309" r:id="rId7"/>
    <p:sldId id="261" r:id="rId8"/>
    <p:sldId id="312" r:id="rId9"/>
    <p:sldId id="276" r:id="rId10"/>
    <p:sldId id="266" r:id="rId11"/>
    <p:sldId id="258" r:id="rId12"/>
    <p:sldId id="313" r:id="rId13"/>
    <p:sldId id="311" r:id="rId14"/>
    <p:sldId id="310" r:id="rId15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3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BC6D6-7763-4D3F-B620-836E1C7991F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227C3-7B4F-411B-84C5-C28027796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01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2" name="Google Shape;1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1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8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11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2846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92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0037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60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2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5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6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4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6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37EA39-3E92-4BDC-AA86-CA91AB05472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00A3FD-548E-4FAF-AAA1-C60BDFEA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54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644008" y="1412776"/>
            <a:ext cx="4032448" cy="44644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Are you creative and imaginative? </a:t>
            </a:r>
          </a:p>
          <a:p>
            <a:r>
              <a:rPr lang="en-GB" sz="2800" dirty="0"/>
              <a:t>Do you enjoy exploring ideas and looking at things in different ways?</a:t>
            </a:r>
          </a:p>
          <a:p>
            <a:endParaRPr lang="en-GB" sz="2800" dirty="0"/>
          </a:p>
          <a:p>
            <a:r>
              <a:rPr lang="en-GB" sz="2800" dirty="0"/>
              <a:t>Photography is about looking, learning, thinking and communicating ideas.</a:t>
            </a:r>
          </a:p>
          <a:p>
            <a:endParaRPr lang="en-GB" dirty="0"/>
          </a:p>
        </p:txBody>
      </p:sp>
      <p:pic>
        <p:nvPicPr>
          <p:cNvPr id="4" name="Picture 3" descr="A3 FinalPieceResize1 (1)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1913" r="25463"/>
          <a:stretch/>
        </p:blipFill>
        <p:spPr>
          <a:xfrm>
            <a:off x="3983" y="1109612"/>
            <a:ext cx="4378037" cy="52717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755576" y="260648"/>
            <a:ext cx="7772400" cy="9385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Why choose photography?</a:t>
            </a:r>
          </a:p>
        </p:txBody>
      </p:sp>
    </p:spTree>
    <p:extLst>
      <p:ext uri="{BB962C8B-B14F-4D97-AF65-F5344CB8AC3E}">
        <p14:creationId xmlns:p14="http://schemas.microsoft.com/office/powerpoint/2010/main" val="412885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21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4" b="24116"/>
          <a:stretch/>
        </p:blipFill>
        <p:spPr>
          <a:xfrm>
            <a:off x="1132" y="-20017"/>
            <a:ext cx="9144000" cy="33666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559749" y="3393945"/>
            <a:ext cx="4608512" cy="34563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Sports photographer</a:t>
            </a:r>
          </a:p>
          <a:p>
            <a:r>
              <a:rPr lang="en-GB" sz="2800" dirty="0"/>
              <a:t>Photographic illustration</a:t>
            </a:r>
          </a:p>
          <a:p>
            <a:r>
              <a:rPr lang="en-GB" sz="2800" dirty="0"/>
              <a:t>Animation and Graphics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44279" y="2204864"/>
            <a:ext cx="7772400" cy="9385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Possible career options: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619" y="3933056"/>
            <a:ext cx="4046365" cy="230425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Fashion photographer</a:t>
            </a:r>
          </a:p>
          <a:p>
            <a:r>
              <a:rPr lang="en-GB" sz="2800" dirty="0"/>
              <a:t>Filmmaker</a:t>
            </a:r>
          </a:p>
          <a:p>
            <a:r>
              <a:rPr lang="en-GB" sz="2800" dirty="0"/>
              <a:t>Forensic photography</a:t>
            </a:r>
          </a:p>
          <a:p>
            <a:r>
              <a:rPr lang="en-GB" sz="2800" dirty="0"/>
              <a:t>Photojournalist</a:t>
            </a:r>
          </a:p>
          <a:p>
            <a:r>
              <a:rPr lang="en-GB" sz="2800" dirty="0"/>
              <a:t>Architectural</a:t>
            </a:r>
          </a:p>
          <a:p>
            <a:r>
              <a:rPr lang="en-GB" sz="2800" dirty="0"/>
              <a:t>Advertising 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254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D243BD8-87A9-4EB5-9AF3-F888FC635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10379"/>
              </p:ext>
            </p:extLst>
          </p:nvPr>
        </p:nvGraphicFramePr>
        <p:xfrm>
          <a:off x="3919433" y="116632"/>
          <a:ext cx="4544155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6629729" imgH="9662989" progId="Word.Document.12">
                  <p:embed/>
                </p:oleObj>
              </mc:Choice>
              <mc:Fallback>
                <p:oleObj name="Document" r:id="rId3" imgW="6629729" imgH="9662989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D243BD8-87A9-4EB5-9AF3-F888FC6353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9433" y="116632"/>
                        <a:ext cx="4544155" cy="6624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BCAF721-CE3A-44C9-8093-0F79C02A7F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9717" cy="2423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6BEC6B-288C-42A4-9A98-DF45B398C8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3931"/>
            <a:ext cx="3649717" cy="22587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0FF611-1342-4E99-95A9-EACC9A60A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2718"/>
            <a:ext cx="3649716" cy="21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7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4" name="Google Shape;1164;p13"/>
          <p:cNvPicPr preferRelativeResize="0"/>
          <p:nvPr/>
        </p:nvPicPr>
        <p:blipFill rotWithShape="1">
          <a:blip r:embed="rId3">
            <a:alphaModFix/>
          </a:blip>
          <a:srcRect t="-3245" b="29313"/>
          <a:stretch/>
        </p:blipFill>
        <p:spPr>
          <a:xfrm>
            <a:off x="3412197" y="2227461"/>
            <a:ext cx="2254143" cy="2827614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Google Shape;1165;p13"/>
          <p:cNvSpPr txBox="1"/>
          <p:nvPr/>
        </p:nvSpPr>
        <p:spPr>
          <a:xfrm>
            <a:off x="3753339" y="153002"/>
            <a:ext cx="1616920" cy="43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GB" sz="84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GCSE Photography</a:t>
            </a:r>
            <a:endParaRPr sz="762" dirty="0"/>
          </a:p>
          <a:p>
            <a:pPr algn="ctr"/>
            <a:r>
              <a:rPr lang="en-US" sz="84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Curriculum Road Map</a:t>
            </a:r>
            <a:endParaRPr sz="762" dirty="0"/>
          </a:p>
          <a:p>
            <a:pPr algn="ctr"/>
            <a:r>
              <a:rPr lang="en-US" sz="847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KS4</a:t>
            </a:r>
            <a:endParaRPr sz="762" dirty="0"/>
          </a:p>
        </p:txBody>
      </p:sp>
      <p:sp>
        <p:nvSpPr>
          <p:cNvPr id="1166" name="Google Shape;1166;p13"/>
          <p:cNvSpPr/>
          <p:nvPr/>
        </p:nvSpPr>
        <p:spPr>
          <a:xfrm>
            <a:off x="3260479" y="4135650"/>
            <a:ext cx="576437" cy="508113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r>
              <a:rPr lang="en-US" sz="76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10</a:t>
            </a:r>
            <a:endParaRPr sz="762"/>
          </a:p>
        </p:txBody>
      </p:sp>
      <p:pic>
        <p:nvPicPr>
          <p:cNvPr id="1167" name="Google Shape;1167;p13"/>
          <p:cNvPicPr preferRelativeResize="0"/>
          <p:nvPr/>
        </p:nvPicPr>
        <p:blipFill rotWithShape="1">
          <a:blip r:embed="rId3">
            <a:alphaModFix/>
          </a:blip>
          <a:srcRect t="-455" b="57841"/>
          <a:stretch/>
        </p:blipFill>
        <p:spPr>
          <a:xfrm>
            <a:off x="3457404" y="943974"/>
            <a:ext cx="2254143" cy="162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13"/>
          <p:cNvPicPr preferRelativeResize="0"/>
          <p:nvPr/>
        </p:nvPicPr>
        <p:blipFill rotWithShape="1">
          <a:blip r:embed="rId4">
            <a:alphaModFix/>
          </a:blip>
          <a:srcRect l="77280"/>
          <a:stretch/>
        </p:blipFill>
        <p:spPr>
          <a:xfrm>
            <a:off x="4780606" y="1028025"/>
            <a:ext cx="331864" cy="194856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p13"/>
          <p:cNvSpPr/>
          <p:nvPr/>
        </p:nvSpPr>
        <p:spPr>
          <a:xfrm>
            <a:off x="3301497" y="822919"/>
            <a:ext cx="800586" cy="14706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r>
              <a:rPr lang="en-GB" sz="339" dirty="0">
                <a:solidFill>
                  <a:schemeClr val="bg1"/>
                </a:solidFill>
              </a:rPr>
              <a:t>Foundation/ diploma in Art and design leading to a degree</a:t>
            </a:r>
            <a:endParaRPr sz="339" dirty="0">
              <a:solidFill>
                <a:schemeClr val="bg1"/>
              </a:solidFill>
            </a:endParaRPr>
          </a:p>
        </p:txBody>
      </p:sp>
      <p:pic>
        <p:nvPicPr>
          <p:cNvPr id="1170" name="Google Shape;117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10329">
            <a:off x="4219686" y="972606"/>
            <a:ext cx="615076" cy="82049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pic>
        <p:nvPicPr>
          <p:cNvPr id="1171" name="Google Shape;117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24592">
            <a:off x="4219783" y="1178910"/>
            <a:ext cx="615077" cy="8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4755" y="1079729"/>
            <a:ext cx="615076" cy="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13"/>
          <p:cNvSpPr/>
          <p:nvPr/>
        </p:nvSpPr>
        <p:spPr>
          <a:xfrm rot="-5400000">
            <a:off x="4038588" y="1045411"/>
            <a:ext cx="214497" cy="144014"/>
          </a:xfrm>
          <a:prstGeom prst="triangle">
            <a:avLst>
              <a:gd name="adj" fmla="val 50000"/>
            </a:avLst>
          </a:prstGeom>
          <a:solidFill>
            <a:srgbClr val="CDCDCD"/>
          </a:solidFill>
          <a:ln>
            <a:noFill/>
          </a:ln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endParaRPr sz="7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13"/>
          <p:cNvSpPr/>
          <p:nvPr/>
        </p:nvSpPr>
        <p:spPr>
          <a:xfrm rot="-4703447">
            <a:off x="4057918" y="861761"/>
            <a:ext cx="214569" cy="144034"/>
          </a:xfrm>
          <a:prstGeom prst="triangle">
            <a:avLst>
              <a:gd name="adj" fmla="val 50000"/>
            </a:avLst>
          </a:prstGeom>
          <a:solidFill>
            <a:srgbClr val="CDCDCD"/>
          </a:solidFill>
          <a:ln>
            <a:noFill/>
          </a:ln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endParaRPr sz="7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13"/>
          <p:cNvSpPr/>
          <p:nvPr/>
        </p:nvSpPr>
        <p:spPr>
          <a:xfrm rot="-6140470">
            <a:off x="4056791" y="1236951"/>
            <a:ext cx="214501" cy="144029"/>
          </a:xfrm>
          <a:prstGeom prst="triangle">
            <a:avLst>
              <a:gd name="adj" fmla="val 50000"/>
            </a:avLst>
          </a:prstGeom>
          <a:solidFill>
            <a:srgbClr val="CDCDCD"/>
          </a:solidFill>
          <a:ln>
            <a:noFill/>
          </a:ln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endParaRPr sz="76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13"/>
          <p:cNvSpPr/>
          <p:nvPr/>
        </p:nvSpPr>
        <p:spPr>
          <a:xfrm>
            <a:off x="3296024" y="990307"/>
            <a:ext cx="800586" cy="14706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r>
              <a:rPr lang="en-US" sz="444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Creative Apprenticeships</a:t>
            </a:r>
            <a:endParaRPr sz="762" dirty="0"/>
          </a:p>
        </p:txBody>
      </p:sp>
      <p:sp>
        <p:nvSpPr>
          <p:cNvPr id="1177" name="Google Shape;1177;p13"/>
          <p:cNvSpPr/>
          <p:nvPr/>
        </p:nvSpPr>
        <p:spPr>
          <a:xfrm>
            <a:off x="3301497" y="1141366"/>
            <a:ext cx="800586" cy="25018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r>
              <a:rPr lang="en-US" sz="444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KS5  A-Level Photography</a:t>
            </a:r>
            <a:endParaRPr sz="444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13"/>
          <p:cNvSpPr/>
          <p:nvPr/>
        </p:nvSpPr>
        <p:spPr>
          <a:xfrm>
            <a:off x="4088701" y="991312"/>
            <a:ext cx="427724" cy="245103"/>
          </a:xfrm>
          <a:prstGeom prst="roundRect">
            <a:avLst>
              <a:gd name="adj" fmla="val 16667"/>
            </a:avLst>
          </a:prstGeom>
          <a:solidFill>
            <a:schemeClr val="accent6">
              <a:alpha val="49800"/>
            </a:schemeClr>
          </a:solidFill>
          <a:ln>
            <a:noFill/>
          </a:ln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r>
              <a:rPr lang="en-US" sz="444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GCSE Examinations</a:t>
            </a:r>
          </a:p>
          <a:p>
            <a:pPr algn="ctr"/>
            <a:r>
              <a:rPr lang="en-US" sz="444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40%</a:t>
            </a:r>
            <a:endParaRPr sz="762" dirty="0"/>
          </a:p>
        </p:txBody>
      </p:sp>
      <p:sp>
        <p:nvSpPr>
          <p:cNvPr id="1179" name="Google Shape;1179;p13"/>
          <p:cNvSpPr/>
          <p:nvPr/>
        </p:nvSpPr>
        <p:spPr>
          <a:xfrm>
            <a:off x="4504487" y="988736"/>
            <a:ext cx="395340" cy="245611"/>
          </a:xfrm>
          <a:prstGeom prst="roundRect">
            <a:avLst>
              <a:gd name="adj" fmla="val 16667"/>
            </a:avLst>
          </a:prstGeom>
          <a:solidFill>
            <a:schemeClr val="accent5">
              <a:alpha val="49800"/>
            </a:schemeClr>
          </a:solidFill>
          <a:ln>
            <a:noFill/>
          </a:ln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r>
              <a:rPr lang="en-US" sz="444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In-class coursework/ intervention</a:t>
            </a:r>
          </a:p>
          <a:p>
            <a:pPr algn="ctr"/>
            <a:r>
              <a:rPr lang="en-US" sz="444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60%</a:t>
            </a:r>
          </a:p>
          <a:p>
            <a:pPr algn="ctr"/>
            <a:endParaRPr sz="762" dirty="0"/>
          </a:p>
        </p:txBody>
      </p:sp>
      <p:sp>
        <p:nvSpPr>
          <p:cNvPr id="1180" name="Google Shape;1180;p13"/>
          <p:cNvSpPr/>
          <p:nvPr/>
        </p:nvSpPr>
        <p:spPr>
          <a:xfrm>
            <a:off x="5269376" y="2340804"/>
            <a:ext cx="576437" cy="508113"/>
          </a:xfrm>
          <a:prstGeom prst="ellipse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702" tIns="19346" rIns="38702" bIns="19346" anchor="ctr" anchorCtr="0">
            <a:noAutofit/>
          </a:bodyPr>
          <a:lstStyle/>
          <a:p>
            <a:pPr algn="ctr"/>
            <a:r>
              <a:rPr lang="en-US" sz="76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11</a:t>
            </a:r>
            <a:endParaRPr sz="762"/>
          </a:p>
        </p:txBody>
      </p:sp>
      <p:cxnSp>
        <p:nvCxnSpPr>
          <p:cNvPr id="1181" name="Google Shape;1181;p13"/>
          <p:cNvCxnSpPr>
            <a:cxnSpLocks/>
          </p:cNvCxnSpPr>
          <p:nvPr/>
        </p:nvCxnSpPr>
        <p:spPr>
          <a:xfrm>
            <a:off x="3625857" y="4080332"/>
            <a:ext cx="102408" cy="91288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82" name="Google Shape;1182;p13"/>
          <p:cNvSpPr/>
          <p:nvPr/>
        </p:nvSpPr>
        <p:spPr>
          <a:xfrm>
            <a:off x="3728265" y="3967752"/>
            <a:ext cx="777854" cy="13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59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GCSE Business Studies</a:t>
            </a:r>
            <a:endParaRPr sz="59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3" name="Google Shape;1183;p13"/>
          <p:cNvCxnSpPr/>
          <p:nvPr/>
        </p:nvCxnSpPr>
        <p:spPr>
          <a:xfrm>
            <a:off x="4549240" y="4040103"/>
            <a:ext cx="412866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84" name="Google Shape;1184;p13"/>
          <p:cNvSpPr/>
          <p:nvPr/>
        </p:nvSpPr>
        <p:spPr>
          <a:xfrm>
            <a:off x="3931218" y="4077079"/>
            <a:ext cx="573136" cy="13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593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BTEC Enterprise</a:t>
            </a:r>
            <a:endParaRPr sz="593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5" name="Google Shape;1185;p13"/>
          <p:cNvCxnSpPr/>
          <p:nvPr/>
        </p:nvCxnSpPr>
        <p:spPr>
          <a:xfrm>
            <a:off x="4649888" y="4149430"/>
            <a:ext cx="412866" cy="0"/>
          </a:xfrm>
          <a:prstGeom prst="straightConnector1">
            <a:avLst/>
          </a:prstGeom>
          <a:noFill/>
          <a:ln w="57150" cap="flat" cmpd="sng">
            <a:solidFill>
              <a:srgbClr val="2E75B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86" name="Google Shape;1186;p13"/>
          <p:cNvCxnSpPr/>
          <p:nvPr/>
        </p:nvCxnSpPr>
        <p:spPr>
          <a:xfrm>
            <a:off x="4422883" y="4098117"/>
            <a:ext cx="60323" cy="17830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187" name="Google Shape;1187;p13"/>
          <p:cNvCxnSpPr/>
          <p:nvPr/>
        </p:nvCxnSpPr>
        <p:spPr>
          <a:xfrm>
            <a:off x="5152561" y="4066858"/>
            <a:ext cx="60323" cy="17830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88" name="Google Shape;1188;p13"/>
          <p:cNvSpPr/>
          <p:nvPr/>
        </p:nvSpPr>
        <p:spPr>
          <a:xfrm>
            <a:off x="3331536" y="4887489"/>
            <a:ext cx="444234" cy="39070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lvl="0" algn="ctr"/>
            <a:r>
              <a:rPr lang="en-GB" sz="381" dirty="0"/>
              <a:t>Workshops with other photographers learning new techniques and skills</a:t>
            </a:r>
          </a:p>
        </p:txBody>
      </p:sp>
      <p:sp>
        <p:nvSpPr>
          <p:cNvPr id="1189" name="Google Shape;1189;p13"/>
          <p:cNvSpPr/>
          <p:nvPr/>
        </p:nvSpPr>
        <p:spPr>
          <a:xfrm>
            <a:off x="3319608" y="3919652"/>
            <a:ext cx="324857" cy="1692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Aims and</a:t>
            </a:r>
            <a:endParaRPr sz="423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sz="762" dirty="0"/>
          </a:p>
        </p:txBody>
      </p:sp>
      <p:cxnSp>
        <p:nvCxnSpPr>
          <p:cNvPr id="1191" name="Google Shape;1191;p13"/>
          <p:cNvCxnSpPr>
            <a:cxnSpLocks/>
          </p:cNvCxnSpPr>
          <p:nvPr/>
        </p:nvCxnSpPr>
        <p:spPr>
          <a:xfrm flipH="1">
            <a:off x="4146152" y="3547108"/>
            <a:ext cx="119144" cy="9416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192" name="Google Shape;1192;p13"/>
          <p:cNvSpPr/>
          <p:nvPr/>
        </p:nvSpPr>
        <p:spPr>
          <a:xfrm>
            <a:off x="4972918" y="3894542"/>
            <a:ext cx="561452" cy="1692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Reviewing and refining work</a:t>
            </a:r>
            <a:endParaRPr sz="423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13"/>
          <p:cNvSpPr/>
          <p:nvPr/>
        </p:nvSpPr>
        <p:spPr>
          <a:xfrm>
            <a:off x="4958088" y="3462429"/>
            <a:ext cx="435090" cy="1692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Tutorial and nurture groups</a:t>
            </a:r>
            <a:endParaRPr sz="762" dirty="0"/>
          </a:p>
        </p:txBody>
      </p:sp>
      <p:sp>
        <p:nvSpPr>
          <p:cNvPr id="1199" name="Google Shape;1199;p13"/>
          <p:cNvSpPr/>
          <p:nvPr/>
        </p:nvSpPr>
        <p:spPr>
          <a:xfrm>
            <a:off x="3952565" y="2469187"/>
            <a:ext cx="462902" cy="1692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Proposal – set the scene</a:t>
            </a:r>
            <a:endParaRPr sz="423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3"/>
          <p:cNvSpPr/>
          <p:nvPr/>
        </p:nvSpPr>
        <p:spPr>
          <a:xfrm>
            <a:off x="3879635" y="4555645"/>
            <a:ext cx="527544" cy="3000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GB" sz="339" dirty="0"/>
              <a:t>Closeup, landscape, portrait, illusion, high speed are only a few style of photography covered on this course</a:t>
            </a:r>
            <a:endParaRPr sz="339" dirty="0"/>
          </a:p>
        </p:txBody>
      </p:sp>
      <p:sp>
        <p:nvSpPr>
          <p:cNvPr id="1201" name="Google Shape;1201;p13"/>
          <p:cNvSpPr/>
          <p:nvPr/>
        </p:nvSpPr>
        <p:spPr>
          <a:xfrm>
            <a:off x="3229401" y="2422706"/>
            <a:ext cx="384038" cy="3644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Outside links –trip /visit to inspire and learn new processes</a:t>
            </a:r>
            <a:endParaRPr sz="762" dirty="0"/>
          </a:p>
        </p:txBody>
      </p:sp>
      <p:cxnSp>
        <p:nvCxnSpPr>
          <p:cNvPr id="1202" name="Google Shape;1202;p13"/>
          <p:cNvCxnSpPr/>
          <p:nvPr/>
        </p:nvCxnSpPr>
        <p:spPr>
          <a:xfrm rot="10800000" flipH="1">
            <a:off x="4992451" y="2362958"/>
            <a:ext cx="180208" cy="13461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03" name="Google Shape;1203;p13"/>
          <p:cNvSpPr/>
          <p:nvPr/>
        </p:nvSpPr>
        <p:spPr>
          <a:xfrm>
            <a:off x="4577545" y="2442946"/>
            <a:ext cx="462902" cy="1434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GB" sz="339" dirty="0">
                <a:solidFill>
                  <a:srgbClr val="FF0000"/>
                </a:solidFill>
              </a:rPr>
              <a:t>Share ideas strong research links begin</a:t>
            </a:r>
            <a:endParaRPr sz="339" dirty="0">
              <a:solidFill>
                <a:srgbClr val="FF0000"/>
              </a:solidFill>
            </a:endParaRPr>
          </a:p>
        </p:txBody>
      </p:sp>
      <p:cxnSp>
        <p:nvCxnSpPr>
          <p:cNvPr id="1204" name="Google Shape;1204;p13"/>
          <p:cNvCxnSpPr>
            <a:cxnSpLocks/>
          </p:cNvCxnSpPr>
          <p:nvPr/>
        </p:nvCxnSpPr>
        <p:spPr>
          <a:xfrm flipH="1" flipV="1">
            <a:off x="4211154" y="2328998"/>
            <a:ext cx="16002" cy="15658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05" name="Google Shape;1205;p13"/>
          <p:cNvCxnSpPr>
            <a:cxnSpLocks/>
          </p:cNvCxnSpPr>
          <p:nvPr/>
        </p:nvCxnSpPr>
        <p:spPr>
          <a:xfrm flipH="1">
            <a:off x="4469119" y="1631056"/>
            <a:ext cx="38270" cy="13740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06" name="Google Shape;1206;p13"/>
          <p:cNvCxnSpPr>
            <a:stCxn id="1201" idx="0"/>
          </p:cNvCxnSpPr>
          <p:nvPr/>
        </p:nvCxnSpPr>
        <p:spPr>
          <a:xfrm flipV="1">
            <a:off x="3421420" y="2250626"/>
            <a:ext cx="199892" cy="17208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07" name="Google Shape;1207;p13"/>
          <p:cNvCxnSpPr/>
          <p:nvPr/>
        </p:nvCxnSpPr>
        <p:spPr>
          <a:xfrm>
            <a:off x="3691769" y="1602271"/>
            <a:ext cx="153793" cy="6616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08" name="Google Shape;1208;p13"/>
          <p:cNvCxnSpPr/>
          <p:nvPr/>
        </p:nvCxnSpPr>
        <p:spPr>
          <a:xfrm>
            <a:off x="5246206" y="4717027"/>
            <a:ext cx="108836" cy="14337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11" name="Google Shape;1211;p13"/>
          <p:cNvSpPr/>
          <p:nvPr/>
        </p:nvSpPr>
        <p:spPr>
          <a:xfrm>
            <a:off x="4215291" y="3995654"/>
            <a:ext cx="445099" cy="1692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Photoshoot planning</a:t>
            </a:r>
            <a:endParaRPr sz="423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2" name="Google Shape;1212;p13"/>
          <p:cNvCxnSpPr>
            <a:cxnSpLocks/>
          </p:cNvCxnSpPr>
          <p:nvPr/>
        </p:nvCxnSpPr>
        <p:spPr>
          <a:xfrm flipH="1">
            <a:off x="3782363" y="4834205"/>
            <a:ext cx="97273" cy="7852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13" name="Google Shape;1213;p13"/>
          <p:cNvCxnSpPr>
            <a:cxnSpLocks/>
          </p:cNvCxnSpPr>
          <p:nvPr/>
        </p:nvCxnSpPr>
        <p:spPr>
          <a:xfrm flipV="1">
            <a:off x="4713173" y="4912727"/>
            <a:ext cx="0" cy="9982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14" name="Google Shape;1214;p13"/>
          <p:cNvSpPr/>
          <p:nvPr/>
        </p:nvSpPr>
        <p:spPr>
          <a:xfrm>
            <a:off x="4994869" y="4530147"/>
            <a:ext cx="512939" cy="19565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lvl="0" algn="ctr"/>
            <a:r>
              <a:rPr lang="en-GB" sz="339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Introduction to the course- Basic camera skills</a:t>
            </a:r>
            <a:endParaRPr lang="en-GB" sz="339" dirty="0"/>
          </a:p>
        </p:txBody>
      </p:sp>
      <p:sp>
        <p:nvSpPr>
          <p:cNvPr id="1215" name="Google Shape;1215;p13"/>
          <p:cNvSpPr/>
          <p:nvPr/>
        </p:nvSpPr>
        <p:spPr>
          <a:xfrm>
            <a:off x="4582281" y="5012549"/>
            <a:ext cx="414771" cy="1562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lvl="0" algn="ctr"/>
            <a:r>
              <a:rPr lang="en-GB" sz="381" dirty="0"/>
              <a:t>Experimenting with </a:t>
            </a:r>
            <a:r>
              <a:rPr lang="en-GB" sz="381" b="1" dirty="0"/>
              <a:t>the camera</a:t>
            </a:r>
          </a:p>
        </p:txBody>
      </p:sp>
      <p:sp>
        <p:nvSpPr>
          <p:cNvPr id="1216" name="Google Shape;1216;p13"/>
          <p:cNvSpPr/>
          <p:nvPr/>
        </p:nvSpPr>
        <p:spPr>
          <a:xfrm>
            <a:off x="4593580" y="3018544"/>
            <a:ext cx="412866" cy="2993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Working with others through visiting  photographers</a:t>
            </a:r>
            <a:endParaRPr sz="423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13"/>
          <p:cNvSpPr/>
          <p:nvPr/>
        </p:nvSpPr>
        <p:spPr>
          <a:xfrm>
            <a:off x="4057583" y="3292849"/>
            <a:ext cx="503033" cy="2993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Introducing and actioning  independent ideas and project</a:t>
            </a:r>
            <a:endParaRPr sz="423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13"/>
          <p:cNvSpPr/>
          <p:nvPr/>
        </p:nvSpPr>
        <p:spPr>
          <a:xfrm>
            <a:off x="5448156" y="3444138"/>
            <a:ext cx="483603" cy="10742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COURSEWORK</a:t>
            </a:r>
            <a:endParaRPr sz="762" dirty="0"/>
          </a:p>
        </p:txBody>
      </p:sp>
      <p:sp>
        <p:nvSpPr>
          <p:cNvPr id="1245" name="Google Shape;1245;p13"/>
          <p:cNvSpPr/>
          <p:nvPr/>
        </p:nvSpPr>
        <p:spPr>
          <a:xfrm>
            <a:off x="3414574" y="1505061"/>
            <a:ext cx="728833" cy="9767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GB" sz="381" dirty="0">
                <a:solidFill>
                  <a:schemeClr val="bg2"/>
                </a:solidFill>
              </a:rPr>
              <a:t>Finalise presentation of work.</a:t>
            </a:r>
            <a:endParaRPr sz="381" dirty="0">
              <a:solidFill>
                <a:schemeClr val="bg2"/>
              </a:solidFill>
            </a:endParaRPr>
          </a:p>
        </p:txBody>
      </p:sp>
      <p:cxnSp>
        <p:nvCxnSpPr>
          <p:cNvPr id="1246" name="Google Shape;1246;p13"/>
          <p:cNvCxnSpPr/>
          <p:nvPr/>
        </p:nvCxnSpPr>
        <p:spPr>
          <a:xfrm>
            <a:off x="4515207" y="1568585"/>
            <a:ext cx="153793" cy="6616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47" name="Google Shape;1247;p13"/>
          <p:cNvCxnSpPr/>
          <p:nvPr/>
        </p:nvCxnSpPr>
        <p:spPr>
          <a:xfrm flipH="1">
            <a:off x="5287427" y="1533755"/>
            <a:ext cx="56513" cy="14515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48" name="Google Shape;1248;p13"/>
          <p:cNvSpPr/>
          <p:nvPr/>
        </p:nvSpPr>
        <p:spPr>
          <a:xfrm>
            <a:off x="5050476" y="1364469"/>
            <a:ext cx="462902" cy="2993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GB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Review and refine ideas- you are nearly there!!</a:t>
            </a:r>
            <a:endParaRPr sz="762" dirty="0"/>
          </a:p>
        </p:txBody>
      </p:sp>
      <p:sp>
        <p:nvSpPr>
          <p:cNvPr id="1249" name="Google Shape;1249;p13"/>
          <p:cNvSpPr/>
          <p:nvPr/>
        </p:nvSpPr>
        <p:spPr>
          <a:xfrm>
            <a:off x="4329165" y="1489623"/>
            <a:ext cx="462902" cy="1692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 in charge you are independent</a:t>
            </a:r>
            <a:endParaRPr sz="762" dirty="0"/>
          </a:p>
        </p:txBody>
      </p:sp>
      <p:cxnSp>
        <p:nvCxnSpPr>
          <p:cNvPr id="1252" name="Google Shape;1252;p13"/>
          <p:cNvCxnSpPr>
            <a:cxnSpLocks/>
          </p:cNvCxnSpPr>
          <p:nvPr/>
        </p:nvCxnSpPr>
        <p:spPr>
          <a:xfrm flipH="1">
            <a:off x="4029548" y="4168058"/>
            <a:ext cx="54442" cy="12053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53" name="Google Shape;1253;p13"/>
          <p:cNvSpPr/>
          <p:nvPr/>
        </p:nvSpPr>
        <p:spPr>
          <a:xfrm>
            <a:off x="3744082" y="3948820"/>
            <a:ext cx="452638" cy="2441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Understanding the assessment objectives</a:t>
            </a:r>
            <a:endParaRPr sz="444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4" name="Google Shape;1254;p13"/>
          <p:cNvCxnSpPr/>
          <p:nvPr/>
        </p:nvCxnSpPr>
        <p:spPr>
          <a:xfrm rot="10800000">
            <a:off x="4634905" y="4293458"/>
            <a:ext cx="64895" cy="16598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55" name="Google Shape;1255;p13"/>
          <p:cNvCxnSpPr>
            <a:cxnSpLocks/>
          </p:cNvCxnSpPr>
          <p:nvPr/>
        </p:nvCxnSpPr>
        <p:spPr>
          <a:xfrm flipH="1" flipV="1">
            <a:off x="5447827" y="4302149"/>
            <a:ext cx="85589" cy="87557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56" name="Google Shape;1256;p13"/>
          <p:cNvCxnSpPr/>
          <p:nvPr/>
        </p:nvCxnSpPr>
        <p:spPr>
          <a:xfrm flipH="1">
            <a:off x="5470579" y="4178640"/>
            <a:ext cx="271265" cy="7937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57" name="Google Shape;1257;p13"/>
          <p:cNvCxnSpPr/>
          <p:nvPr/>
        </p:nvCxnSpPr>
        <p:spPr>
          <a:xfrm flipH="1">
            <a:off x="5479700" y="3550768"/>
            <a:ext cx="90422" cy="10845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59" name="Google Shape;1259;p13"/>
          <p:cNvCxnSpPr/>
          <p:nvPr/>
        </p:nvCxnSpPr>
        <p:spPr>
          <a:xfrm flipH="1">
            <a:off x="3701919" y="3202647"/>
            <a:ext cx="20827" cy="25996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61" name="Google Shape;1261;p13"/>
          <p:cNvCxnSpPr/>
          <p:nvPr/>
        </p:nvCxnSpPr>
        <p:spPr>
          <a:xfrm rot="10800000" flipH="1">
            <a:off x="5249066" y="2895022"/>
            <a:ext cx="20192" cy="19544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62" name="Google Shape;1262;p13"/>
          <p:cNvSpPr/>
          <p:nvPr/>
        </p:nvSpPr>
        <p:spPr>
          <a:xfrm>
            <a:off x="4457999" y="4445591"/>
            <a:ext cx="483603" cy="2478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339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Who inspires us – learning how to research and inject ideas</a:t>
            </a:r>
            <a:endParaRPr sz="339" dirty="0"/>
          </a:p>
        </p:txBody>
      </p:sp>
      <p:sp>
        <p:nvSpPr>
          <p:cNvPr id="1263" name="Google Shape;1263;p13"/>
          <p:cNvSpPr/>
          <p:nvPr/>
        </p:nvSpPr>
        <p:spPr>
          <a:xfrm>
            <a:off x="5542868" y="4376451"/>
            <a:ext cx="466458" cy="10742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COURSEWORK</a:t>
            </a:r>
            <a:endParaRPr sz="762" dirty="0"/>
          </a:p>
        </p:txBody>
      </p:sp>
      <p:sp>
        <p:nvSpPr>
          <p:cNvPr id="1265" name="Google Shape;1265;p13"/>
          <p:cNvSpPr/>
          <p:nvPr/>
        </p:nvSpPr>
        <p:spPr>
          <a:xfrm>
            <a:off x="5599932" y="3856719"/>
            <a:ext cx="422391" cy="31247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Managing time/ becoming independent</a:t>
            </a:r>
            <a:endParaRPr sz="762" dirty="0"/>
          </a:p>
        </p:txBody>
      </p:sp>
      <p:sp>
        <p:nvSpPr>
          <p:cNvPr id="1267" name="Google Shape;1267;p13"/>
          <p:cNvSpPr/>
          <p:nvPr/>
        </p:nvSpPr>
        <p:spPr>
          <a:xfrm>
            <a:off x="3380082" y="3161409"/>
            <a:ext cx="657969" cy="17577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Trips /visit galleries- view work of others </a:t>
            </a:r>
            <a:endParaRPr sz="762" dirty="0"/>
          </a:p>
        </p:txBody>
      </p:sp>
      <p:sp>
        <p:nvSpPr>
          <p:cNvPr id="1271" name="Google Shape;1271;p13"/>
          <p:cNvSpPr/>
          <p:nvPr/>
        </p:nvSpPr>
        <p:spPr>
          <a:xfrm>
            <a:off x="5085031" y="2981253"/>
            <a:ext cx="483603" cy="1434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GB" sz="339" dirty="0">
                <a:solidFill>
                  <a:srgbClr val="FF0000"/>
                </a:solidFill>
              </a:rPr>
              <a:t>Experience a mock exam</a:t>
            </a:r>
            <a:endParaRPr sz="339" dirty="0">
              <a:solidFill>
                <a:srgbClr val="FF0000"/>
              </a:solidFill>
            </a:endParaRPr>
          </a:p>
        </p:txBody>
      </p:sp>
      <p:sp>
        <p:nvSpPr>
          <p:cNvPr id="1272" name="Google Shape;1272;p13"/>
          <p:cNvSpPr/>
          <p:nvPr/>
        </p:nvSpPr>
        <p:spPr>
          <a:xfrm>
            <a:off x="3845562" y="2935004"/>
            <a:ext cx="483603" cy="17577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Implement trip into new  project</a:t>
            </a:r>
            <a:endParaRPr sz="444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3" name="Google Shape;1273;p13"/>
          <p:cNvCxnSpPr/>
          <p:nvPr/>
        </p:nvCxnSpPr>
        <p:spPr>
          <a:xfrm flipH="1">
            <a:off x="3809058" y="2122670"/>
            <a:ext cx="143506" cy="20586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74" name="Google Shape;1274;p13"/>
          <p:cNvCxnSpPr/>
          <p:nvPr/>
        </p:nvCxnSpPr>
        <p:spPr>
          <a:xfrm flipH="1">
            <a:off x="5351609" y="2088038"/>
            <a:ext cx="42925" cy="19900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75" name="Google Shape;1275;p13"/>
          <p:cNvCxnSpPr/>
          <p:nvPr/>
        </p:nvCxnSpPr>
        <p:spPr>
          <a:xfrm rot="10800000" flipH="1">
            <a:off x="4239638" y="4912727"/>
            <a:ext cx="4064" cy="24180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76" name="Google Shape;1276;p13"/>
          <p:cNvCxnSpPr/>
          <p:nvPr/>
        </p:nvCxnSpPr>
        <p:spPr>
          <a:xfrm rot="10800000">
            <a:off x="3572975" y="1783428"/>
            <a:ext cx="163064" cy="30263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77" name="Google Shape;1277;p13"/>
          <p:cNvCxnSpPr/>
          <p:nvPr/>
        </p:nvCxnSpPr>
        <p:spPr>
          <a:xfrm rot="10800000" flipH="1">
            <a:off x="4975741" y="1664910"/>
            <a:ext cx="4064" cy="24180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78" name="Google Shape;1278;p13"/>
          <p:cNvCxnSpPr/>
          <p:nvPr/>
        </p:nvCxnSpPr>
        <p:spPr>
          <a:xfrm rot="10800000">
            <a:off x="5448156" y="1676256"/>
            <a:ext cx="241166" cy="6705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79" name="Google Shape;1279;p13"/>
          <p:cNvCxnSpPr/>
          <p:nvPr/>
        </p:nvCxnSpPr>
        <p:spPr>
          <a:xfrm flipH="1">
            <a:off x="5353618" y="884831"/>
            <a:ext cx="182621" cy="28853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80" name="Google Shape;1280;p13"/>
          <p:cNvCxnSpPr/>
          <p:nvPr/>
        </p:nvCxnSpPr>
        <p:spPr>
          <a:xfrm flipH="1">
            <a:off x="5030405" y="901443"/>
            <a:ext cx="47370" cy="19773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81" name="Google Shape;1281;p13"/>
          <p:cNvSpPr/>
          <p:nvPr/>
        </p:nvSpPr>
        <p:spPr>
          <a:xfrm>
            <a:off x="4734244" y="723199"/>
            <a:ext cx="462902" cy="23431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23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Hand in all work for final assessment</a:t>
            </a:r>
            <a:endParaRPr sz="762" dirty="0"/>
          </a:p>
        </p:txBody>
      </p:sp>
      <p:sp>
        <p:nvSpPr>
          <p:cNvPr id="1282" name="Google Shape;1282;p13"/>
          <p:cNvSpPr/>
          <p:nvPr/>
        </p:nvSpPr>
        <p:spPr>
          <a:xfrm>
            <a:off x="5343940" y="774889"/>
            <a:ext cx="540497" cy="27349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GB" sz="381" dirty="0">
                <a:solidFill>
                  <a:schemeClr val="accent1"/>
                </a:solidFill>
              </a:rPr>
              <a:t>Final exam produce a final piece with no interruption – You are going to love this</a:t>
            </a:r>
            <a:endParaRPr sz="381" dirty="0">
              <a:solidFill>
                <a:schemeClr val="accent1"/>
              </a:solidFill>
            </a:endParaRPr>
          </a:p>
        </p:txBody>
      </p:sp>
      <p:sp>
        <p:nvSpPr>
          <p:cNvPr id="1283" name="Google Shape;1283;p13"/>
          <p:cNvSpPr/>
          <p:nvPr/>
        </p:nvSpPr>
        <p:spPr>
          <a:xfrm>
            <a:off x="5568634" y="1670000"/>
            <a:ext cx="424169" cy="10742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COURSEWORK</a:t>
            </a:r>
            <a:endParaRPr sz="762"/>
          </a:p>
        </p:txBody>
      </p:sp>
      <p:sp>
        <p:nvSpPr>
          <p:cNvPr id="1284" name="Google Shape;1284;p13"/>
          <p:cNvSpPr/>
          <p:nvPr/>
        </p:nvSpPr>
        <p:spPr>
          <a:xfrm>
            <a:off x="4666441" y="1767263"/>
            <a:ext cx="618600" cy="24412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You choose the ideas materials and message you are projecting</a:t>
            </a:r>
            <a:endParaRPr sz="762" dirty="0"/>
          </a:p>
        </p:txBody>
      </p:sp>
      <p:sp>
        <p:nvSpPr>
          <p:cNvPr id="1285" name="Google Shape;1285;p13"/>
          <p:cNvSpPr/>
          <p:nvPr/>
        </p:nvSpPr>
        <p:spPr>
          <a:xfrm>
            <a:off x="3817128" y="5046051"/>
            <a:ext cx="685400" cy="5175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444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Exploring a range of new techniques- digital photoshop, dark room, transfer, gel transfer cyanotype, photomontage to name but a few.</a:t>
            </a:r>
            <a:endParaRPr sz="762" dirty="0"/>
          </a:p>
        </p:txBody>
      </p:sp>
      <p:sp>
        <p:nvSpPr>
          <p:cNvPr id="1286" name="Google Shape;1286;p13"/>
          <p:cNvSpPr/>
          <p:nvPr/>
        </p:nvSpPr>
        <p:spPr>
          <a:xfrm>
            <a:off x="5164201" y="2043914"/>
            <a:ext cx="483603" cy="14345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lvl="0" algn="ctr"/>
            <a:r>
              <a:rPr lang="en-GB" sz="339" dirty="0">
                <a:solidFill>
                  <a:schemeClr val="accent1"/>
                </a:solidFill>
              </a:rPr>
              <a:t>Review plans for independent project</a:t>
            </a:r>
          </a:p>
        </p:txBody>
      </p:sp>
      <p:sp>
        <p:nvSpPr>
          <p:cNvPr id="1287" name="Google Shape;1287;p13"/>
          <p:cNvSpPr/>
          <p:nvPr/>
        </p:nvSpPr>
        <p:spPr>
          <a:xfrm>
            <a:off x="3615803" y="1897375"/>
            <a:ext cx="737596" cy="2478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702" tIns="19346" rIns="38702" bIns="19346" anchor="t" anchorCtr="0">
            <a:spAutoFit/>
          </a:bodyPr>
          <a:lstStyle/>
          <a:p>
            <a:pPr algn="ctr"/>
            <a:r>
              <a:rPr lang="en-US" sz="339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Developing ideas further through workshops/ experimentation and introduction new photographic processes</a:t>
            </a:r>
            <a:endParaRPr sz="339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44358" y="260648"/>
            <a:ext cx="4140014" cy="9385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Specification:</a:t>
            </a:r>
            <a:r>
              <a:rPr lang="en-GB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51575" y="1196752"/>
            <a:ext cx="4320480" cy="50381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GCSE two year course</a:t>
            </a:r>
          </a:p>
          <a:p>
            <a:r>
              <a:rPr lang="en-GB" sz="2800" dirty="0"/>
              <a:t>Year one will consist of Portfolio/workshop based work.</a:t>
            </a:r>
          </a:p>
          <a:p>
            <a:r>
              <a:rPr lang="en-GB" sz="2800" dirty="0"/>
              <a:t>Year two will be a personal investigation based on coursework: 60%</a:t>
            </a:r>
          </a:p>
          <a:p>
            <a:r>
              <a:rPr lang="en-GB" sz="2800" dirty="0"/>
              <a:t>Exam  40%</a:t>
            </a:r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9F0D3-7A33-438B-B26C-ED877F4E9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50"/>
            <a:ext cx="4614318" cy="68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692824" y="435255"/>
            <a:ext cx="3886200" cy="9385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Content:</a:t>
            </a:r>
            <a:r>
              <a:rPr lang="en-GB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679504" y="1628800"/>
            <a:ext cx="4464496" cy="446449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Portraiture</a:t>
            </a:r>
          </a:p>
          <a:p>
            <a:r>
              <a:rPr lang="en-GB" sz="2800" dirty="0"/>
              <a:t>Landscape photography</a:t>
            </a:r>
          </a:p>
          <a:p>
            <a:r>
              <a:rPr lang="en-GB" sz="2800" dirty="0"/>
              <a:t>Still life</a:t>
            </a:r>
          </a:p>
          <a:p>
            <a:r>
              <a:rPr lang="en-GB" sz="2800" dirty="0"/>
              <a:t>Documentary</a:t>
            </a:r>
          </a:p>
          <a:p>
            <a:r>
              <a:rPr lang="en-GB" sz="2800" dirty="0"/>
              <a:t>Photojournalism</a:t>
            </a:r>
          </a:p>
          <a:p>
            <a:r>
              <a:rPr lang="en-GB" sz="2800" dirty="0"/>
              <a:t>Fashion photography</a:t>
            </a:r>
          </a:p>
          <a:p>
            <a:r>
              <a:rPr lang="en-GB" sz="2800" dirty="0"/>
              <a:t>Experimental photography</a:t>
            </a:r>
          </a:p>
          <a:p>
            <a:r>
              <a:rPr lang="en-GB" sz="2800" dirty="0"/>
              <a:t>Multimedia</a:t>
            </a:r>
          </a:p>
          <a:p>
            <a:r>
              <a:rPr lang="en-GB" sz="2800" dirty="0"/>
              <a:t>Moving image (film and animation)</a:t>
            </a:r>
          </a:p>
          <a:p>
            <a:endParaRPr lang="en-GB" sz="2800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C0BE2-DA31-4E7B-97C3-FC6783748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97170"/>
            <a:ext cx="4923655" cy="66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C7C56-0B2F-4881-BDBE-C810976A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0904-76DC-453A-80E8-650288D49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Exploring a range of new techniques</a:t>
            </a:r>
          </a:p>
          <a:p>
            <a:r>
              <a:rPr lang="en-GB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digital manipulation- photoshop </a:t>
            </a:r>
          </a:p>
          <a:p>
            <a:r>
              <a:rPr lang="en-GB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dark room </a:t>
            </a:r>
          </a:p>
          <a:p>
            <a:r>
              <a:rPr lang="en-GB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Transfer techniques </a:t>
            </a:r>
          </a:p>
          <a:p>
            <a:r>
              <a:rPr lang="en-GB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Cyanotype- tea toning</a:t>
            </a:r>
          </a:p>
          <a:p>
            <a:r>
              <a:rPr lang="en-GB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photomontage/ mixed media </a:t>
            </a:r>
          </a:p>
          <a:p>
            <a:r>
              <a:rPr lang="en-GB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name but a few.</a:t>
            </a:r>
            <a:endParaRPr lang="en-GB" sz="28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9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628905-3031-4B1D-AA27-DC708DA84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408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D85383-4628-4DF9-82CA-413BF1DE63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86215" y="1273323"/>
            <a:ext cx="6858000" cy="4311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37008A-A012-4513-8AA3-771AC92E25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62" y="0"/>
            <a:ext cx="4845538" cy="3328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8CA298-A8C7-46F9-9202-EB3001EE7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44" y="3300740"/>
            <a:ext cx="5220072" cy="35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932040" y="1340768"/>
            <a:ext cx="3816424" cy="46085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/>
              <a:t>Photography is a great companion to all other subjects as creativity, imagination and problem solving skills can give you great ideas for other subjects and enable you to realise your full potential.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33203-BA89-4A1A-8196-2C50F6F194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5094" cy="68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26E6D-126D-41AB-91CA-E7611865E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Further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DFDC4-5E6A-428A-8F55-FA4C9FF46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A level photography</a:t>
            </a:r>
          </a:p>
          <a:p>
            <a:r>
              <a:rPr lang="en-GB" sz="3600" dirty="0">
                <a:solidFill>
                  <a:schemeClr val="tx1"/>
                </a:solidFill>
              </a:rPr>
              <a:t>Foundation /diploma in art and design</a:t>
            </a:r>
          </a:p>
          <a:p>
            <a:r>
              <a:rPr lang="en-GB" sz="3600" dirty="0">
                <a:solidFill>
                  <a:schemeClr val="tx1"/>
                </a:solidFill>
              </a:rPr>
              <a:t>Degree in photography</a:t>
            </a:r>
          </a:p>
        </p:txBody>
      </p:sp>
    </p:spTree>
    <p:extLst>
      <p:ext uri="{BB962C8B-B14F-4D97-AF65-F5344CB8AC3E}">
        <p14:creationId xmlns:p14="http://schemas.microsoft.com/office/powerpoint/2010/main" val="23572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5E0A49E1840247929B4062C5ABE9A5" ma:contentTypeVersion="9" ma:contentTypeDescription="Create a new document." ma:contentTypeScope="" ma:versionID="3ea853866e9cc793755d684299a113c6">
  <xsd:schema xmlns:xsd="http://www.w3.org/2001/XMLSchema" xmlns:xs="http://www.w3.org/2001/XMLSchema" xmlns:p="http://schemas.microsoft.com/office/2006/metadata/properties" xmlns:ns3="cee3fef8-1658-4b79-9388-baa5bb04468d" targetNamespace="http://schemas.microsoft.com/office/2006/metadata/properties" ma:root="true" ma:fieldsID="1745ee80653669fcafcebd85bf1fcda4" ns3:_="">
    <xsd:import namespace="cee3fef8-1658-4b79-9388-baa5bb0446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3fef8-1658-4b79-9388-baa5bb0446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17C0C3-3D09-4C4C-BED7-A66BEDB029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FA594E-04DD-4982-87F8-71A8C6DCD7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e3fef8-1658-4b79-9388-baa5bb044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C13137-7552-4D58-90B7-C02CBF9B2829}">
  <ds:schemaRefs>
    <ds:schemaRef ds:uri="http://purl.org/dc/terms/"/>
    <ds:schemaRef ds:uri="http://www.w3.org/XML/1998/namespace"/>
    <ds:schemaRef ds:uri="http://schemas.microsoft.com/office/2006/metadata/properties"/>
    <ds:schemaRef ds:uri="cee3fef8-1658-4b79-9388-baa5bb04468d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4254</TotalTime>
  <Words>453</Words>
  <Application>Microsoft Office PowerPoint</Application>
  <PresentationFormat>On-screen Show (4:3)</PresentationFormat>
  <Paragraphs>91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Slice</vt:lpstr>
      <vt:lpstr>Document</vt:lpstr>
      <vt:lpstr>PowerPoint Presentation</vt:lpstr>
      <vt:lpstr>PowerPoint Presentation</vt:lpstr>
      <vt:lpstr>PowerPoint Presentation</vt:lpstr>
      <vt:lpstr>PowerPoint Presentation</vt:lpstr>
      <vt:lpstr>Experimentation</vt:lpstr>
      <vt:lpstr>PowerPoint Presentation</vt:lpstr>
      <vt:lpstr>PowerPoint Presentation</vt:lpstr>
      <vt:lpstr>PowerPoint Presentation</vt:lpstr>
      <vt:lpstr>Further education</vt:lpstr>
      <vt:lpstr>PowerPoint Presentation</vt:lpstr>
      <vt:lpstr>PowerPoint Presentation</vt:lpstr>
    </vt:vector>
  </TitlesOfParts>
  <Company>William Howard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Cable G</dc:creator>
  <cp:lastModifiedBy>Karen</cp:lastModifiedBy>
  <cp:revision>48</cp:revision>
  <dcterms:created xsi:type="dcterms:W3CDTF">2013-09-16T09:32:29Z</dcterms:created>
  <dcterms:modified xsi:type="dcterms:W3CDTF">2021-01-08T21:03:37Z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0x010100395E0A49E1840247929B4062C5ABE9A5</vt:lpwstr>
  </property>
</Properties>
</file>